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  <a:srgbClr val="85CA3A"/>
    <a:srgbClr val="7EC234"/>
    <a:srgbClr val="BA0671"/>
    <a:srgbClr val="B90793"/>
    <a:srgbClr val="82C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10.png"/><Relationship Id="rId4" Type="http://schemas.openxmlformats.org/officeDocument/2006/relationships/slide" Target="slide1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141050" y="993392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094265" y="1501899"/>
            <a:ext cx="2885658" cy="2885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  <a:latin typeface="Eras Bold ITC" panose="020B0907030504020204" pitchFamily="34" charset="0"/>
                <a:ea typeface="AnnyantRoman" panose="02000600000000000000" pitchFamily="2" charset="-128"/>
              </a:rPr>
              <a:t>EEIT10714</a:t>
            </a:r>
          </a:p>
        </p:txBody>
      </p:sp>
      <p:sp>
        <p:nvSpPr>
          <p:cNvPr id="6" name="文字方塊 5"/>
          <p:cNvSpPr txBox="1"/>
          <p:nvPr/>
        </p:nvSpPr>
        <p:spPr>
          <a:xfrm rot="20846727">
            <a:off x="1720224" y="5000364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M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 rot="518680">
            <a:off x="6661128" y="4392288"/>
            <a:ext cx="8723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dirty="0" smtClean="0">
                <a:solidFill>
                  <a:schemeClr val="accent5">
                    <a:lumMod val="50000"/>
                  </a:schemeClr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2</a:t>
            </a:r>
            <a:endParaRPr lang="zh-TW" altLang="en-US" sz="11500" dirty="0">
              <a:solidFill>
                <a:schemeClr val="accent5">
                  <a:lumMod val="50000"/>
                </a:schemeClr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 rot="21062878">
            <a:off x="5647499" y="5019812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M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 rot="952218">
            <a:off x="5017461" y="5007520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R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599050">
            <a:off x="4351663" y="4964944"/>
            <a:ext cx="593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E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982747">
            <a:off x="3663779" y="5011406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T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 rot="20341860">
            <a:off x="3026766" y="4987297"/>
            <a:ext cx="692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D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15768" y="5005625"/>
            <a:ext cx="450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Minion Pro Cond" panose="02040706060306020203" pitchFamily="18" charset="0"/>
                <a:ea typeface="AnnyantRoman" panose="02000600000000000000" pitchFamily="2" charset="-128"/>
              </a:rPr>
              <a:t>I</a:t>
            </a:r>
            <a:endParaRPr lang="zh-TW" altLang="en-US" sz="6000" dirty="0">
              <a:solidFill>
                <a:srgbClr val="0070C0"/>
              </a:solidFill>
              <a:latin typeface="Minion Pro Cond" panose="02040706060306020203" pitchFamily="18" charset="0"/>
              <a:ea typeface="AnnyantRoman" panose="02000600000000000000" pitchFamily="2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0.22569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3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0" y="980728"/>
            <a:ext cx="8689110" cy="4914809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370" y="332656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4464496" cy="605797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370" y="332656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9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69201" cy="468052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370" y="332656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3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7452" cy="3829589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370" y="332656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139952" y="2492896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29402" y="443372"/>
            <a:ext cx="2898344" cy="7920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42199" y="539969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DataBase</a:t>
            </a:r>
            <a:endParaRPr lang="zh-TW" altLang="en-US" sz="32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6" y="2420888"/>
            <a:ext cx="2720553" cy="187220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652120" y="436312"/>
            <a:ext cx="2898344" cy="792088"/>
          </a:xfrm>
          <a:prstGeom prst="roundRect">
            <a:avLst>
              <a:gd name="adj" fmla="val 50000"/>
            </a:avLst>
          </a:prstGeom>
          <a:solidFill>
            <a:srgbClr val="BA0671"/>
          </a:solidFill>
          <a:ln>
            <a:solidFill>
              <a:srgbClr val="BA06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03024" y="524289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BEAN</a:t>
            </a:r>
            <a:endParaRPr lang="zh-TW" altLang="en-US" sz="32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92" y="2276872"/>
            <a:ext cx="2667000" cy="2428875"/>
          </a:xfrm>
          <a:prstGeom prst="rect">
            <a:avLst/>
          </a:prstGeom>
          <a:noFill/>
          <a:ln w="38100">
            <a:solidFill>
              <a:srgbClr val="BA06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20295 -4.81481E-6 C -0.2941 -4.81481E-6 -0.40556 -0.08333 -0.40556 -0.15 L -0.40556 -0.2990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56 -0.29907 L 0.39774 -0.299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9" presetClass="exit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9775 -0.29907 C 0.39705 -0.29768 0.39671 -0.29629 0.39584 -0.29513 C 0.39497 -0.29398 0.39358 -0.29375 0.39289 -0.29259 C 0.39202 -0.2912 0.39184 -0.28888 0.39098 -0.2875 C 0.38577 -0.27939 0.37848 -0.27013 0.37171 -0.26435 C 0.36858 -0.25856 0.36598 -0.25277 0.36216 -0.24768 C 0.36025 -0.23657 0.35955 -0.2375 0.35348 -0.22986 C 0.35105 -0.2199 0.34844 -0.21157 0.34289 -0.20416 C 0.34184 -0.19606 0.3382 -0.19027 0.33612 -0.1824 C 0.33681 -0.16365 0.33646 -0.15023 0.34393 -0.13495 C 0.34427 -0.13009 0.34341 -0.1243 0.34584 -0.12083 C 0.34966 -0.1155 0.35243 -0.11828 0.35539 -0.11064 C 0.35764 -0.10439 0.36129 -0.10069 0.36407 -0.09513 C 0.36598 -0.09143 0.36632 -0.08634 0.36893 -0.08356 C 0.37275 -0.07939 0.37743 -0.07615 0.38143 -0.07222 C 0.38629 -0.06226 0.38039 -0.07361 0.39289 -0.05671 C 0.39427 -0.05486 0.39514 -0.05208 0.39671 -0.05023 C 0.39844 -0.04814 0.40261 -0.04513 0.40261 -0.0449 C 0.40417 -0.03634 0.40469 -0.03587 0.41025 -0.02847 C 0.41146 -0.02685 0.41407 -0.02337 0.41407 -0.02314 C 0.41771 -0.01041 0.42466 0.00209 0.43039 0.01366 C 0.43195 0.02176 0.43264 0.02663 0.43334 0.03565 C 0.43264 0.05371 0.43316 0.07547 0.42275 0.08936 C 0.42101 0.09607 0.41997 0.10278 0.41702 0.10857 C 0.41563 0.11528 0.41355 0.11852 0.41025 0.12408 C 0.4073 0.13889 0.39132 0.15579 0.3823 0.16505 C 0.3757 0.17176 0.37066 0.18102 0.36407 0.1882 C 0.3566 0.1963 0.36007 0.19075 0.35157 0.197 C 0.33125 0.21158 0.32153 0.22362 0.29775 0.22663 C 0.29306 0.22801 0.28334 0.23033 0.28334 0.23056 C 0.25348 0.22894 0.23021 0.23936 0.20921 0.21366 C 0.19775 0.19954 0.20955 0.21042 0.20157 0.20348 C 0.19827 0.19723 0.19792 0.18913 0.19393 0.18311 C 0.19254 0.18102 0.19063 0.17987 0.18907 0.17778 C 0.18577 0.17338 0.18264 0.16713 0.17952 0.1625 C 0.17518 0.15602 0.17257 0.14815 0.16789 0.1419 C 0.16615 0.12663 0.16493 0.13473 0.16025 0.11899 C 0.15921 0.11551 0.15886 0.11158 0.1573 0.10857 C 0.15434 0.10301 0.14983 0.09885 0.14671 0.09329 C 0.14462 0.08959 0.14202 0.0838 0.14098 0.07917 C 0.14028 0.07663 0.13889 0.06875 0.13802 0.0676 C 0.13351 0.06135 0.13629 0.06482 0.12952 0.05741 C 0.12518 0.04792 0.11858 0.03542 0.11112 0.03033 C 0.10677 0.02061 0.09844 0.01621 0.09098 0.01112 C 0.0625 0.01204 0.05296 0.01019 0.03143 0.01644 C 0.02952 0.01806 0.02726 0.01852 0.02552 0.02014 C 0.01806 0.02663 0.01268 0.03727 0.00539 0.04445 C 0.00278 0.0507 -0.00034 0.05649 -0.00329 0.0625 C -0.0052 0.0713 -0.00607 0.075 -0.00607 0.08426 " pathEditMode="relative" rAng="0" ptsTypes="ffffffffffffffffffffffffffffffffffffffffffffffffA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2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1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8" grpId="0" animBg="1"/>
      <p:bldP spid="8" grpId="1" animBg="1"/>
      <p:bldP spid="10" grpId="0"/>
      <p:bldP spid="10" grpId="1"/>
      <p:bldP spid="12" grpId="0" animBg="1"/>
      <p:bldP spid="12" grpId="1" animBg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102813" y="332656"/>
            <a:ext cx="792088" cy="6336704"/>
          </a:xfrm>
          <a:prstGeom prst="roundRect">
            <a:avLst>
              <a:gd name="adj" fmla="val 50000"/>
            </a:avLst>
          </a:prstGeom>
          <a:solidFill>
            <a:srgbClr val="7ABC32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02813" y="3068960"/>
            <a:ext cx="792088" cy="792088"/>
          </a:xfrm>
          <a:prstGeom prst="ellipse">
            <a:avLst/>
          </a:prstGeom>
          <a:solidFill>
            <a:srgbClr val="7ABC32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69297" y="1499299"/>
            <a:ext cx="8210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D</a:t>
            </a:r>
          </a:p>
          <a:p>
            <a:r>
              <a:rPr lang="en-US" altLang="zh-TW" sz="66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A</a:t>
            </a:r>
          </a:p>
          <a:p>
            <a:r>
              <a:rPr lang="en-US" altLang="zh-TW" sz="6600" dirty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O</a:t>
            </a:r>
            <a:endParaRPr lang="zh-TW" altLang="en-US" sz="66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15227"/>
            <a:ext cx="3384376" cy="1315229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6539"/>
            <a:ext cx="3384376" cy="1606970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60632"/>
            <a:ext cx="3529552" cy="1908103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65" y="476672"/>
            <a:ext cx="3532259" cy="1381603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57098"/>
            <a:ext cx="3529552" cy="2452022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132148"/>
            <a:ext cx="3384377" cy="2436587"/>
          </a:xfrm>
          <a:prstGeom prst="rect">
            <a:avLst/>
          </a:prstGeom>
          <a:noFill/>
          <a:ln w="19050">
            <a:solidFill>
              <a:srgbClr val="7ABC3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4148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41481 C -0.08594 0.41412 -0.12327 0.41991 -0.18872 0.40995 C -0.20278 0.40231 -0.19827 0.40255 -0.21511 0.40116 C -0.22118 0.39815 -0.22761 0.39745 -0.23403 0.39606 C -0.23716 0.39444 -0.24011 0.39329 -0.24341 0.39236 C -0.24966 0.38796 -0.25764 0.38125 -0.26407 0.37847 C -0.27153 0.3706 -0.27726 0.36458 -0.28403 0.35579 C -0.28559 0.3537 -0.28716 0.35162 -0.28872 0.34954 C -0.28959 0.34815 -0.2915 0.3456 -0.2915 0.34583 C -0.2948 0.33518 -0.29636 0.33009 -0.30382 0.3243 C -0.30816 0.31296 -0.31268 0.30185 -0.31702 0.29028 C -0.31945 0.26921 -0.31997 0.24838 -0.31598 0.22755 C -0.31407 0.20532 -0.3073 0.18866 -0.29723 0.17083 C -0.29427 0.16574 -0.29254 0.15972 -0.28959 0.15463 C -0.28577 0.14792 -0.27101 0.12592 -0.26702 0.12315 C -0.26233 0.12014 -0.26077 0.11921 -0.25573 0.11435 C -0.24289 0.10185 -0.22934 0.09074 -0.21407 0.08403 C -0.204 0.07384 -0.1915 0.07037 -0.17917 0.06898 C -0.17136 0.06944 -0.16355 0.06944 -0.15573 0.07014 C -0.14514 0.07106 -0.12327 0.08241 -0.1132 0.08912 C -0.10851 0.09213 -0.11216 0.0912 -0.10747 0.09537 C -0.10226 0.1 -0.09549 0.10347 -0.0915 0.11042 C -0.08872 0.11528 -0.08577 0.12685 -0.08577 0.12708 C -0.08611 0.1331 -0.08525 0.13958 -0.08681 0.1456 C -0.09028 0.15972 -0.10226 0.17106 -0.11129 0.17847 C -0.11493 0.18148 -0.11945 0.18217 -0.12257 0.18588 C -0.13247 0.19699 -0.14011 0.19491 -0.15191 0.20347 C -0.16511 0.21273 -0.17483 0.21481 -0.18959 0.21736 C -0.2033 0.22546 -0.21823 0.22315 -0.23299 0.21875 C -0.24236 0.21227 -0.23716 0.2169 -0.24723 0.20347 L -0.24723 0.2037 C -0.2507 0.20046 -0.25747 0.19467 -0.25747 0.19491 C -0.26129 0.18704 -0.2665 0.18032 -0.2698 0.17222 C -0.27431 0.16088 -0.27535 0.1544 -0.2783 0.14329 C -0.279 0.13704 -0.27813 0.13009 -0.28021 0.1243 C -0.28177 0.12014 -0.2849 0.1118 -0.2849 0.11204 C -0.28664 0.08611 -0.28802 0.0588 -0.27639 0.0375 C -0.27448 0.02685 -0.27709 0.0375 -0.27257 0.0287 C -0.27171 0.02685 -0.27118 0.01967 -0.27066 0.01875 C -0.26389 0.00671 -0.26216 0.00741 -0.25573 -0.00023 C -0.24792 -0.00949 -0.2382 -0.0257 -0.2283 -0.03033 C -0.22552 -0.03171 -0.22257 -0.03264 -0.2198 -0.03426 C -0.2 -0.04699 -0.22396 -0.03403 -0.20573 -0.04676 C -0.19375 -0.05509 -0.18108 -0.06158 -0.16789 -0.06551 C -0.15643 -0.07315 -0.1415 -0.07408 -0.12917 -0.07685 C -0.10712 -0.07616 -0.08594 -0.07454 -0.06407 -0.07199 C -0.05747 -0.06945 -0.05243 -0.06551 -0.04532 -0.06435 C -0.03542 -0.0581 -0.0257 -0.05162 -0.01511 -0.04792 C -0.01094 -0.04653 -0.00695 -0.04421 -0.00278 -0.04306 C 3.88889E-6 -0.04213 0.00573 -0.04051 0.00573 -0.04028 C 0.01736 -0.03241 0.03819 -0.03009 0.05086 -0.02917 C 0.06267 -0.02662 0.07204 -0.025 0.08402 -0.02408 C 0.09253 -0.02199 0.10069 -0.01921 0.10937 -0.01783 C 0.14375 -0.01852 0.16979 -0.01968 0.20191 -0.02546 C 0.20989 -0.0294 0.21979 -0.03241 0.22639 -0.03912 C 0.2276 -0.04051 0.22882 -0.04213 0.2302 -0.04306 C 0.24982 -0.05486 0.22031 -0.03195 0.24618 -0.05046 C 0.25399 -0.05602 0.26041 -0.06458 0.26892 -0.06806 C 0.27395 -0.07477 0.27916 -0.08264 0.28489 -0.0882 C 0.28698 -0.09398 0.28941 -0.09722 0.2934 -0.10093 C 0.29757 -0.11042 0.30486 -0.11412 0.30937 -0.12338 C 0.31284 -0.13033 0.31527 -0.13773 0.31979 -0.14352 C 0.32222 -0.15 0.32309 -0.15648 0.32639 -0.1625 C 0.3276 -0.175 0.32812 -0.17222 0.3302 -0.18125 C 0.33125 -0.1919 0.33142 -0.20486 0.33593 -0.21412 C 0.3368 -0.21829 0.3368 -0.21644 0.3368 -0.21898 C 0.33923 -0.22616 0.34184 -0.23218 0.34427 -0.23912 C 0.34461 -0.24167 0.34461 -0.24421 0.34531 -0.24676 C 0.34566 -0.24815 0.34704 -0.24908 0.34722 -0.25046 C 0.34791 -0.25509 0.34757 -0.25972 0.34809 -0.26435 C 0.34913 -0.27408 0.35243 -0.28472 0.35573 -0.29329 C 0.3559 -0.29445 0.35764 -0.31204 0.36041 -0.31204 " pathEditMode="relative" rAng="0" ptsTypes="fffffffffffffffffffffffffffffFfffffffffffffffffffffffffffffffffffffffffA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3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7" grpId="2" animBg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 rot="17546159">
            <a:off x="6230410" y="-2455095"/>
            <a:ext cx="805527" cy="662354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06016" y="936003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668344" y="5445224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 rot="1370816">
            <a:off x="5795800" y="603910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Controller</a:t>
            </a:r>
            <a:endParaRPr lang="zh-TW" altLang="en-US" sz="40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32164"/>
            <a:ext cx="2621745" cy="1482934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7781"/>
            <a:ext cx="1569388" cy="2129539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19"/>
            <a:ext cx="4970113" cy="217340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84" y="2232707"/>
            <a:ext cx="3808207" cy="2104613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611560" y="5445224"/>
            <a:ext cx="4032448" cy="792088"/>
          </a:xfrm>
          <a:prstGeom prst="roundRect">
            <a:avLst>
              <a:gd name="adj" fmla="val 50000"/>
            </a:avLst>
          </a:prstGeom>
          <a:solidFill>
            <a:srgbClr val="BA0671"/>
          </a:solidFill>
          <a:ln>
            <a:solidFill>
              <a:srgbClr val="BA06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668344" y="5445224"/>
            <a:ext cx="792088" cy="792088"/>
          </a:xfrm>
          <a:prstGeom prst="ellipse">
            <a:avLst/>
          </a:prstGeom>
          <a:solidFill>
            <a:srgbClr val="BA0671"/>
          </a:solidFill>
          <a:ln>
            <a:solidFill>
              <a:srgbClr val="BA06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21313" y="5445224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VIEW</a:t>
            </a:r>
            <a:endParaRPr lang="zh-TW" altLang="en-US" sz="40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8" y="2395399"/>
            <a:ext cx="2112813" cy="2817084"/>
          </a:xfrm>
          <a:prstGeom prst="rect">
            <a:avLst/>
          </a:prstGeom>
          <a:noFill/>
          <a:ln w="38100">
            <a:solidFill>
              <a:srgbClr val="BA06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7652"/>
            <a:ext cx="6033488" cy="4634831"/>
          </a:xfrm>
          <a:prstGeom prst="rect">
            <a:avLst/>
          </a:prstGeom>
          <a:noFill/>
          <a:ln w="38100">
            <a:solidFill>
              <a:srgbClr val="BA06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77552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xit" presetSubtype="2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552 -2.59259E-6 L -0.77552 -0.73518 L -0.6408 -0.53703 L -0.55608 -0.65555 L -0.45608 -0.47407 L -0.37413 -0.54444 L -0.28802 -0.41481 L -0.21996 -0.46666 L -0.12969 -0.32037 " pathEditMode="relative" rAng="0" ptsTypes="AAAAAAA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2" y="-3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4" grpId="2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6444208" y="3068960"/>
            <a:ext cx="792088" cy="792088"/>
          </a:xfrm>
          <a:prstGeom prst="ellipse">
            <a:avLst/>
          </a:prstGeom>
          <a:solidFill>
            <a:srgbClr val="7ABC32"/>
          </a:solidFill>
          <a:ln>
            <a:solidFill>
              <a:srgbClr val="7AB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3501008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DATASOURCE</a:t>
            </a:r>
            <a:endParaRPr lang="zh-TW" altLang="en-US" sz="28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520" y="116632"/>
            <a:ext cx="496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7ABC32"/>
                </a:solidFill>
              </a:rPr>
              <a:t>&lt;?xml version=</a:t>
            </a:r>
            <a:r>
              <a:rPr lang="en-US" altLang="zh-TW" sz="1400" i="1" dirty="0">
                <a:solidFill>
                  <a:srgbClr val="7ABC32"/>
                </a:solidFill>
              </a:rPr>
              <a:t>'1.0' encoding='utf-8'?&gt; 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&lt;Context </a:t>
            </a:r>
            <a:r>
              <a:rPr lang="en-US" altLang="zh-TW" sz="1400" dirty="0" err="1">
                <a:solidFill>
                  <a:srgbClr val="7ABC32"/>
                </a:solidFill>
              </a:rPr>
              <a:t>displayName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"JSP Exercise" </a:t>
            </a:r>
            <a:r>
              <a:rPr lang="en-US" altLang="zh-TW" sz="1400" i="1" dirty="0" err="1">
                <a:solidFill>
                  <a:srgbClr val="7ABC32"/>
                </a:solidFill>
              </a:rPr>
              <a:t>docBase</a:t>
            </a:r>
            <a:r>
              <a:rPr lang="en-US" altLang="zh-TW" sz="1400" i="1" dirty="0">
                <a:solidFill>
                  <a:srgbClr val="7ABC32"/>
                </a:solidFill>
              </a:rPr>
              <a:t>="</a:t>
            </a:r>
            <a:r>
              <a:rPr lang="en-US" altLang="zh-TW" sz="1400" i="1" dirty="0" err="1">
                <a:solidFill>
                  <a:srgbClr val="7ABC32"/>
                </a:solidFill>
              </a:rPr>
              <a:t>jspExercise</a:t>
            </a:r>
            <a:r>
              <a:rPr lang="en-US" altLang="zh-TW" sz="1400" i="1" dirty="0">
                <a:solidFill>
                  <a:srgbClr val="7ABC32"/>
                </a:solidFill>
              </a:rPr>
              <a:t>" path="/</a:t>
            </a:r>
            <a:r>
              <a:rPr lang="en-US" altLang="zh-TW" sz="1400" i="1" dirty="0" err="1">
                <a:solidFill>
                  <a:srgbClr val="7ABC32"/>
                </a:solidFill>
              </a:rPr>
              <a:t>jspExercise</a:t>
            </a:r>
            <a:r>
              <a:rPr lang="en-US" altLang="zh-TW" sz="1400" i="1" dirty="0">
                <a:solidFill>
                  <a:srgbClr val="7ABC32"/>
                </a:solidFill>
              </a:rPr>
              <a:t>" reloadable="true"&gt;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&lt;!--                  </a:t>
            </a:r>
            <a:r>
              <a:rPr lang="en-US" altLang="zh-TW" sz="1400" dirty="0" err="1">
                <a:solidFill>
                  <a:srgbClr val="7ABC32"/>
                </a:solidFill>
              </a:rPr>
              <a:t>SQLServer</a:t>
            </a:r>
            <a:r>
              <a:rPr lang="en-US" altLang="zh-TW" sz="1400" dirty="0">
                <a:solidFill>
                  <a:srgbClr val="7ABC32"/>
                </a:solidFill>
              </a:rPr>
              <a:t>                      --&gt;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&lt;Resource name=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  <a:r>
              <a:rPr lang="en-US" altLang="zh-TW" sz="1400" i="1" dirty="0" err="1">
                <a:solidFill>
                  <a:srgbClr val="7ABC32"/>
                </a:solidFill>
              </a:rPr>
              <a:t>jdbc</a:t>
            </a:r>
            <a:r>
              <a:rPr lang="en-US" altLang="zh-TW" sz="1400" i="1" dirty="0">
                <a:solidFill>
                  <a:srgbClr val="7ABC32"/>
                </a:solidFill>
              </a:rPr>
              <a:t>/Midterm2" type="</a:t>
            </a:r>
            <a:r>
              <a:rPr lang="en-US" altLang="zh-TW" sz="1400" i="1" dirty="0" err="1">
                <a:solidFill>
                  <a:srgbClr val="7ABC32"/>
                </a:solidFill>
              </a:rPr>
              <a:t>javax.sql.DataSource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username=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  <a:r>
              <a:rPr lang="en-US" altLang="zh-TW" sz="1400" i="1" dirty="0" err="1">
                <a:solidFill>
                  <a:srgbClr val="7ABC32"/>
                </a:solidFill>
              </a:rPr>
              <a:t>sa</a:t>
            </a:r>
            <a:r>
              <a:rPr lang="en-US" altLang="zh-TW" sz="1400" i="1" dirty="0">
                <a:solidFill>
                  <a:srgbClr val="7ABC32"/>
                </a:solidFill>
              </a:rPr>
              <a:t>" password="passw0rd"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</a:t>
            </a:r>
            <a:r>
              <a:rPr lang="en-US" altLang="zh-TW" sz="1400" dirty="0" err="1">
                <a:solidFill>
                  <a:srgbClr val="7ABC32"/>
                </a:solidFill>
              </a:rPr>
              <a:t>driverClassName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  <a:r>
              <a:rPr lang="en-US" altLang="zh-TW" sz="1400" i="1" dirty="0" err="1">
                <a:solidFill>
                  <a:srgbClr val="7ABC32"/>
                </a:solidFill>
              </a:rPr>
              <a:t>com.microsoft.sqlserver.jdbc.SQLServerDriver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</a:t>
            </a:r>
            <a:r>
              <a:rPr lang="en-US" altLang="zh-TW" sz="1400" dirty="0" err="1">
                <a:solidFill>
                  <a:srgbClr val="7ABC32"/>
                </a:solidFill>
              </a:rPr>
              <a:t>url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</a:t>
            </a:r>
            <a:r>
              <a:rPr lang="en-US" altLang="zh-TW" sz="1400" i="1" dirty="0" err="1">
                <a:solidFill>
                  <a:srgbClr val="7ABC32"/>
                </a:solidFill>
              </a:rPr>
              <a:t>jdbc:sqlserver</a:t>
            </a:r>
            <a:r>
              <a:rPr lang="en-US" altLang="zh-TW" sz="1400" i="1" dirty="0">
                <a:solidFill>
                  <a:srgbClr val="7ABC32"/>
                </a:solidFill>
              </a:rPr>
              <a:t>://localhost:1433;DatabaseName=</a:t>
            </a:r>
            <a:r>
              <a:rPr lang="en-US" altLang="zh-TW" sz="1400" i="1" dirty="0" err="1">
                <a:solidFill>
                  <a:srgbClr val="7ABC32"/>
                </a:solidFill>
              </a:rPr>
              <a:t>jdbc</a:t>
            </a:r>
            <a:r>
              <a:rPr lang="en-US" altLang="zh-TW" sz="1400" i="1" dirty="0">
                <a:solidFill>
                  <a:srgbClr val="7ABC32"/>
                </a:solidFill>
              </a:rPr>
              <a:t>"    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</a:t>
            </a:r>
            <a:r>
              <a:rPr lang="en-US" altLang="zh-TW" sz="1400" dirty="0" err="1">
                <a:solidFill>
                  <a:srgbClr val="7ABC32"/>
                </a:solidFill>
              </a:rPr>
              <a:t>maxTotal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"8"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</a:t>
            </a:r>
            <a:r>
              <a:rPr lang="en-US" altLang="zh-TW" sz="1400" dirty="0" err="1">
                <a:solidFill>
                  <a:srgbClr val="7ABC32"/>
                </a:solidFill>
              </a:rPr>
              <a:t>maxIdle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"4"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      </a:t>
            </a:r>
            <a:r>
              <a:rPr lang="en-US" altLang="zh-TW" sz="1400" dirty="0" err="1">
                <a:solidFill>
                  <a:srgbClr val="7ABC32"/>
                </a:solidFill>
              </a:rPr>
              <a:t>maxWaitMillis</a:t>
            </a:r>
            <a:r>
              <a:rPr lang="en-US" altLang="zh-TW" sz="1400" dirty="0">
                <a:solidFill>
                  <a:srgbClr val="7ABC32"/>
                </a:solidFill>
              </a:rPr>
              <a:t>=</a:t>
            </a:r>
            <a:r>
              <a:rPr lang="en-US" altLang="zh-TW" sz="1400" i="1" dirty="0">
                <a:solidFill>
                  <a:srgbClr val="7ABC32"/>
                </a:solidFill>
              </a:rPr>
              <a:t>"5000"</a:t>
            </a:r>
          </a:p>
          <a:p>
            <a:r>
              <a:rPr lang="zh-TW" altLang="en-US" sz="1400" dirty="0">
                <a:solidFill>
                  <a:srgbClr val="7ABC32"/>
                </a:solidFill>
              </a:rPr>
              <a:t>  </a:t>
            </a:r>
            <a:r>
              <a:rPr lang="en-US" altLang="zh-TW" sz="1400" dirty="0">
                <a:solidFill>
                  <a:srgbClr val="7ABC32"/>
                </a:solidFill>
              </a:rPr>
              <a:t>/&gt;</a:t>
            </a:r>
            <a:r>
              <a:rPr lang="zh-TW" altLang="en-US" sz="1400" dirty="0">
                <a:solidFill>
                  <a:srgbClr val="7ABC32"/>
                </a:solidFill>
              </a:rPr>
              <a:t>  </a:t>
            </a:r>
          </a:p>
          <a:p>
            <a:r>
              <a:rPr lang="en-US" altLang="zh-TW" sz="1400" dirty="0">
                <a:solidFill>
                  <a:srgbClr val="7ABC32"/>
                </a:solidFill>
              </a:rPr>
              <a:t>&lt;/Context&gt;</a:t>
            </a:r>
            <a:endParaRPr lang="zh-TW" altLang="en-US" sz="1400" dirty="0">
              <a:solidFill>
                <a:srgbClr val="7ABC3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72258" y="6025643"/>
            <a:ext cx="5474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7ABC32"/>
                </a:solidFill>
              </a:rPr>
              <a:t>Context </a:t>
            </a:r>
            <a:r>
              <a:rPr lang="en-US" altLang="zh-TW" sz="1600" dirty="0" err="1">
                <a:solidFill>
                  <a:srgbClr val="7ABC32"/>
                </a:solidFill>
              </a:rPr>
              <a:t>ctx</a:t>
            </a:r>
            <a:r>
              <a:rPr lang="en-US" altLang="zh-TW" sz="1600" dirty="0">
                <a:solidFill>
                  <a:srgbClr val="7ABC32"/>
                </a:solidFill>
              </a:rPr>
              <a:t> = new </a:t>
            </a:r>
            <a:r>
              <a:rPr lang="en-US" altLang="zh-TW" sz="1600" dirty="0" err="1">
                <a:solidFill>
                  <a:srgbClr val="7ABC32"/>
                </a:solidFill>
              </a:rPr>
              <a:t>InitialContext</a:t>
            </a:r>
            <a:r>
              <a:rPr lang="en-US" altLang="zh-TW" sz="1600" dirty="0">
                <a:solidFill>
                  <a:srgbClr val="7ABC32"/>
                </a:solidFill>
              </a:rPr>
              <a:t>();</a:t>
            </a:r>
          </a:p>
          <a:p>
            <a:r>
              <a:rPr lang="en-US" altLang="zh-TW" sz="1600" dirty="0">
                <a:solidFill>
                  <a:srgbClr val="7ABC32"/>
                </a:solidFill>
              </a:rPr>
              <a:t>ds = (</a:t>
            </a:r>
            <a:r>
              <a:rPr lang="en-US" altLang="zh-TW" sz="1600" dirty="0" err="1">
                <a:solidFill>
                  <a:srgbClr val="7ABC32"/>
                </a:solidFill>
              </a:rPr>
              <a:t>DataSource</a:t>
            </a:r>
            <a:r>
              <a:rPr lang="en-US" altLang="zh-TW" sz="1600" dirty="0">
                <a:solidFill>
                  <a:srgbClr val="7ABC32"/>
                </a:solidFill>
              </a:rPr>
              <a:t>) </a:t>
            </a:r>
            <a:r>
              <a:rPr lang="en-US" altLang="zh-TW" sz="1600" dirty="0" err="1">
                <a:solidFill>
                  <a:srgbClr val="7ABC32"/>
                </a:solidFill>
              </a:rPr>
              <a:t>ctx.lookup</a:t>
            </a:r>
            <a:r>
              <a:rPr lang="en-US" altLang="zh-TW" sz="1600" dirty="0">
                <a:solidFill>
                  <a:srgbClr val="7ABC32"/>
                </a:solidFill>
              </a:rPr>
              <a:t>("</a:t>
            </a:r>
            <a:r>
              <a:rPr lang="en-US" altLang="zh-TW" sz="1600" dirty="0" err="1">
                <a:solidFill>
                  <a:srgbClr val="7ABC32"/>
                </a:solidFill>
              </a:rPr>
              <a:t>java:comp</a:t>
            </a:r>
            <a:r>
              <a:rPr lang="en-US" altLang="zh-TW" sz="1600" dirty="0">
                <a:solidFill>
                  <a:srgbClr val="7ABC32"/>
                </a:solidFill>
              </a:rPr>
              <a:t>/</a:t>
            </a:r>
            <a:r>
              <a:rPr lang="en-US" altLang="zh-TW" sz="1600" dirty="0" err="1">
                <a:solidFill>
                  <a:srgbClr val="7ABC32"/>
                </a:solidFill>
              </a:rPr>
              <a:t>env</a:t>
            </a:r>
            <a:r>
              <a:rPr lang="en-US" altLang="zh-TW" sz="1600" dirty="0">
                <a:solidFill>
                  <a:srgbClr val="7ABC32"/>
                </a:solidFill>
              </a:rPr>
              <a:t>/</a:t>
            </a:r>
            <a:r>
              <a:rPr lang="en-US" altLang="zh-TW" sz="1600" dirty="0" err="1">
                <a:solidFill>
                  <a:srgbClr val="7ABC32"/>
                </a:solidFill>
              </a:rPr>
              <a:t>jdbc</a:t>
            </a:r>
            <a:r>
              <a:rPr lang="en-US" altLang="zh-TW" sz="1600" dirty="0">
                <a:solidFill>
                  <a:srgbClr val="7ABC32"/>
                </a:solidFill>
              </a:rPr>
              <a:t>/Midterm2</a:t>
            </a:r>
            <a:r>
              <a:rPr lang="en-US" altLang="zh-TW" sz="1600" dirty="0" smtClean="0">
                <a:solidFill>
                  <a:srgbClr val="7ABC32"/>
                </a:solidFill>
              </a:rPr>
              <a:t>");</a:t>
            </a:r>
            <a:endParaRPr lang="en-US" altLang="zh-TW" sz="1600" dirty="0">
              <a:solidFill>
                <a:srgbClr val="7ABC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2639 C 0.00833 0.03635 0.01875 0.04699 0.02343 0.06158 C 0.02795 0.07755 0.03038 0.09584 0.03264 0.11412 C 0.03559 0.13287 0.03264 0.14861 0.03038 0.16482 C 0.02795 0.18148 0.02448 0.19838 0.01632 0.21227 C 0.00937 0.22662 -0.00226 0.23866 -0.01511 0.2463 C -0.02691 0.25486 -0.0408 0.26088 -0.05469 0.26389 C -0.06858 0.26783 -0.08264 0.26783 -0.09549 0.26389 C -0.10955 0.26088 -0.12223 0.2544 -0.13282 0.2419 C -0.14306 0.23264 -0.15261 0.21945 -0.15747 0.20371 C -0.1632 0.19005 -0.16545 0.16991 -0.16545 0.15371 C -0.16667 0.13797 -0.16545 0.11991 -0.15938 0.1044 C -0.154 0.09051 -0.14306 0.07847 -0.12934 0.07315 C -0.11511 0.06875 -0.10122 0.07477 -0.09184 0.08449 C -0.08386 0.09491 -0.07813 0.10926 -0.07674 0.12894 C -0.07674 0.14792 -0.07813 0.16389 -0.08386 0.17801 C -0.08993 0.19306 -0.08837 0.19514 -0.11164 0.21343 C -0.13282 0.23357 -0.154 0.22824 -0.16667 0.22917 C -0.179 0.22917 -0.18993 0.22361 -0.20261 0.21852 C -0.2165 0.21181 -0.22848 0.19838 -0.23629 0.18704 C -0.24462 0.175 -0.24809 0.16158 -0.25261 0.13797 C -0.25573 0.11574 -0.25573 0.1044 -0.25573 0.08704 C -0.25573 0.07014 -0.25573 0.05347 -0.25573 0.03635 " pathEditMode="relative" rAng="0" ptsTypes="fffffffffffffffffffffff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1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110360" y="3689784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724104">
            <a:off x="-1505316" y="5769095"/>
            <a:ext cx="10766319" cy="8640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63160" y="404664"/>
            <a:ext cx="5679760" cy="49859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document.addEventListener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DOMContentLoaded</a:t>
            </a:r>
            <a:r>
              <a:rPr lang="en-US" altLang="zh-TW" sz="1200" dirty="0"/>
              <a:t>",</a:t>
            </a:r>
            <a:r>
              <a:rPr lang="en-US" altLang="zh-TW" sz="1200" b="1" dirty="0"/>
              <a:t>function(){</a:t>
            </a:r>
          </a:p>
          <a:p>
            <a:r>
              <a:rPr lang="en-US" altLang="zh-TW" sz="1200" dirty="0" err="1"/>
              <a:t>document.getElementById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idcode</a:t>
            </a:r>
            <a:r>
              <a:rPr lang="en-US" altLang="zh-TW" sz="1200" dirty="0"/>
              <a:t>").</a:t>
            </a:r>
            <a:r>
              <a:rPr lang="en-US" altLang="zh-TW" sz="1200" dirty="0" err="1"/>
              <a:t>addEventListener</a:t>
            </a:r>
            <a:r>
              <a:rPr lang="en-US" altLang="zh-TW" sz="1200" dirty="0"/>
              <a:t>("blur",</a:t>
            </a:r>
            <a:r>
              <a:rPr lang="en-US" altLang="zh-TW" sz="1200" dirty="0" err="1"/>
              <a:t>checkcode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err="1"/>
              <a:t>document.getElementById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idname</a:t>
            </a:r>
            <a:r>
              <a:rPr lang="en-US" altLang="zh-TW" sz="1200" dirty="0"/>
              <a:t>").</a:t>
            </a:r>
            <a:r>
              <a:rPr lang="en-US" altLang="zh-TW" sz="1200" dirty="0" err="1"/>
              <a:t>addEventListener</a:t>
            </a:r>
            <a:r>
              <a:rPr lang="en-US" altLang="zh-TW" sz="1200" dirty="0"/>
              <a:t>("blur",</a:t>
            </a:r>
            <a:r>
              <a:rPr lang="en-US" altLang="zh-TW" sz="1200" dirty="0" err="1"/>
              <a:t>checkname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err="1"/>
              <a:t>document.getElementById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idaddr</a:t>
            </a:r>
            <a:r>
              <a:rPr lang="en-US" altLang="zh-TW" sz="1200" dirty="0"/>
              <a:t>").</a:t>
            </a:r>
            <a:r>
              <a:rPr lang="en-US" altLang="zh-TW" sz="1200" dirty="0" err="1"/>
              <a:t>addEventListener</a:t>
            </a:r>
            <a:r>
              <a:rPr lang="en-US" altLang="zh-TW" sz="1200" dirty="0"/>
              <a:t>("blur",</a:t>
            </a:r>
            <a:r>
              <a:rPr lang="en-US" altLang="zh-TW" sz="1200" dirty="0" err="1"/>
              <a:t>checkaddr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err="1"/>
              <a:t>document.getElementById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idphone</a:t>
            </a:r>
            <a:r>
              <a:rPr lang="en-US" altLang="zh-TW" sz="1200" dirty="0"/>
              <a:t>").</a:t>
            </a:r>
            <a:r>
              <a:rPr lang="en-US" altLang="zh-TW" sz="1200" dirty="0" err="1"/>
              <a:t>addEventListener</a:t>
            </a:r>
            <a:r>
              <a:rPr lang="en-US" altLang="zh-TW" sz="1200" dirty="0"/>
              <a:t>("blur",</a:t>
            </a:r>
            <a:r>
              <a:rPr lang="en-US" altLang="zh-TW" sz="1200" dirty="0" err="1"/>
              <a:t>checkphone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err="1"/>
              <a:t>document.getElementById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idweb</a:t>
            </a:r>
            <a:r>
              <a:rPr lang="en-US" altLang="zh-TW" sz="1200" dirty="0"/>
              <a:t>").</a:t>
            </a:r>
            <a:r>
              <a:rPr lang="en-US" altLang="zh-TW" sz="1200" dirty="0" err="1"/>
              <a:t>addEventListener</a:t>
            </a:r>
            <a:r>
              <a:rPr lang="en-US" altLang="zh-TW" sz="1200" dirty="0"/>
              <a:t>("blur",</a:t>
            </a:r>
            <a:r>
              <a:rPr lang="en-US" altLang="zh-TW" sz="1200" dirty="0" err="1"/>
              <a:t>checkurl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 smtClean="0"/>
              <a:t>})</a:t>
            </a:r>
            <a:endParaRPr lang="en-US" altLang="zh-TW" sz="1200" dirty="0"/>
          </a:p>
          <a:p>
            <a:r>
              <a:rPr lang="en-US" altLang="zh-TW" b="1" dirty="0" smtClean="0"/>
              <a:t>function </a:t>
            </a:r>
            <a:r>
              <a:rPr lang="en-US" altLang="zh-TW" b="1" dirty="0" err="1"/>
              <a:t>checkcode</a:t>
            </a:r>
            <a:r>
              <a:rPr lang="en-US" altLang="zh-TW" b="1" dirty="0"/>
              <a:t>(){</a:t>
            </a:r>
          </a:p>
          <a:p>
            <a:r>
              <a:rPr lang="en-US" altLang="zh-TW" b="1" dirty="0" err="1"/>
              <a:t>var</a:t>
            </a:r>
            <a:r>
              <a:rPr lang="en-US" altLang="zh-TW" b="1" dirty="0"/>
              <a:t> code = </a:t>
            </a:r>
            <a:r>
              <a:rPr lang="en-US" altLang="zh-TW" b="1" dirty="0" err="1"/>
              <a:t>document.getElementById</a:t>
            </a:r>
            <a:r>
              <a:rPr lang="en-US" altLang="zh-TW" b="1" dirty="0"/>
              <a:t>("</a:t>
            </a:r>
            <a:r>
              <a:rPr lang="en-US" altLang="zh-TW" b="1" dirty="0" err="1"/>
              <a:t>idcode</a:t>
            </a:r>
            <a:r>
              <a:rPr lang="en-US" altLang="zh-TW" b="1" dirty="0"/>
              <a:t>").value;</a:t>
            </a:r>
          </a:p>
          <a:p>
            <a:r>
              <a:rPr lang="en-US" altLang="zh-TW" b="1" dirty="0" err="1"/>
              <a:t>var</a:t>
            </a:r>
            <a:r>
              <a:rPr lang="en-US" altLang="zh-TW" b="1" dirty="0"/>
              <a:t> re= /^[0-9]{1,}$/;</a:t>
            </a:r>
          </a:p>
          <a:p>
            <a:r>
              <a:rPr lang="en-US" altLang="zh-TW" b="1" dirty="0"/>
              <a:t>if(code=="" || </a:t>
            </a:r>
            <a:r>
              <a:rPr lang="en-US" altLang="zh-TW" b="1" dirty="0" err="1"/>
              <a:t>code.length</a:t>
            </a:r>
            <a:r>
              <a:rPr lang="en-US" altLang="zh-TW" b="1" dirty="0"/>
              <a:t>==0</a:t>
            </a:r>
            <a:r>
              <a:rPr lang="en-US" altLang="zh-TW" b="1" dirty="0" smtClean="0"/>
              <a:t>){</a:t>
            </a:r>
            <a:r>
              <a:rPr lang="en-US" altLang="zh-TW" dirty="0" smtClean="0"/>
              <a:t>alert</a:t>
            </a:r>
            <a:r>
              <a:rPr lang="en-US" altLang="zh-TW" dirty="0"/>
              <a:t>("</a:t>
            </a:r>
            <a:r>
              <a:rPr lang="zh-TW" altLang="en-US" dirty="0"/>
              <a:t>請輸入編號</a:t>
            </a:r>
            <a:r>
              <a:rPr lang="en-US" altLang="zh-TW" dirty="0" smtClean="0"/>
              <a:t>.");}</a:t>
            </a:r>
            <a:endParaRPr lang="en-US" altLang="zh-TW" dirty="0"/>
          </a:p>
          <a:p>
            <a:r>
              <a:rPr lang="en-US" altLang="zh-TW" b="1" dirty="0" smtClean="0"/>
              <a:t>if(</a:t>
            </a:r>
            <a:r>
              <a:rPr lang="en-US" altLang="zh-TW" b="1" dirty="0" err="1" smtClean="0"/>
              <a:t>code.length</a:t>
            </a:r>
            <a:r>
              <a:rPr lang="en-US" altLang="zh-TW" b="1" dirty="0" smtClean="0"/>
              <a:t>&gt;0 </a:t>
            </a:r>
            <a:r>
              <a:rPr lang="en-US" altLang="zh-TW" b="1" dirty="0"/>
              <a:t>&amp;&amp; !(</a:t>
            </a:r>
            <a:r>
              <a:rPr lang="en-US" altLang="zh-TW" b="1" dirty="0" err="1"/>
              <a:t>re.test</a:t>
            </a:r>
            <a:r>
              <a:rPr lang="en-US" altLang="zh-TW" b="1" dirty="0"/>
              <a:t>(code))){</a:t>
            </a:r>
          </a:p>
          <a:p>
            <a:r>
              <a:rPr lang="en-US" altLang="zh-TW" dirty="0"/>
              <a:t>alert("</a:t>
            </a:r>
            <a:r>
              <a:rPr lang="zh-TW" altLang="en-US" dirty="0"/>
              <a:t>編號格式錯誤，請輸入數字</a:t>
            </a:r>
            <a:r>
              <a:rPr lang="en-US" altLang="zh-TW" dirty="0" smtClean="0"/>
              <a:t>.");}}</a:t>
            </a:r>
            <a:endParaRPr lang="zh-TW" altLang="en-US" dirty="0"/>
          </a:p>
          <a:p>
            <a:r>
              <a:rPr lang="en-US" altLang="zh-TW" b="1" dirty="0"/>
              <a:t>function </a:t>
            </a:r>
            <a:r>
              <a:rPr lang="en-US" altLang="zh-TW" b="1" dirty="0" err="1"/>
              <a:t>checkphone</a:t>
            </a:r>
            <a:r>
              <a:rPr lang="en-US" altLang="zh-TW" b="1" dirty="0"/>
              <a:t>(){</a:t>
            </a:r>
          </a:p>
          <a:p>
            <a:r>
              <a:rPr lang="en-US" altLang="zh-TW" b="1" dirty="0" err="1"/>
              <a:t>var</a:t>
            </a:r>
            <a:r>
              <a:rPr lang="en-US" altLang="zh-TW" b="1" dirty="0"/>
              <a:t> phone = </a:t>
            </a:r>
            <a:r>
              <a:rPr lang="en-US" altLang="zh-TW" b="1" dirty="0" err="1"/>
              <a:t>document.getElementById</a:t>
            </a:r>
            <a:r>
              <a:rPr lang="en-US" altLang="zh-TW" b="1" dirty="0"/>
              <a:t>("</a:t>
            </a:r>
            <a:r>
              <a:rPr lang="en-US" altLang="zh-TW" b="1" dirty="0" err="1"/>
              <a:t>idphone</a:t>
            </a:r>
            <a:r>
              <a:rPr lang="en-US" altLang="zh-TW" b="1" dirty="0"/>
              <a:t>").value;</a:t>
            </a:r>
          </a:p>
          <a:p>
            <a:r>
              <a:rPr lang="en-US" altLang="zh-TW" b="1" dirty="0" err="1"/>
              <a:t>var</a:t>
            </a:r>
            <a:r>
              <a:rPr lang="en-US" altLang="zh-TW" b="1" dirty="0"/>
              <a:t> re= /^\([0-9]{2}\)[0-9]{7,8}$/;</a:t>
            </a:r>
          </a:p>
          <a:p>
            <a:r>
              <a:rPr lang="en-US" altLang="zh-TW" b="1" dirty="0"/>
              <a:t>if(phone=="" || </a:t>
            </a:r>
            <a:r>
              <a:rPr lang="en-US" altLang="zh-TW" b="1" dirty="0" err="1"/>
              <a:t>phone.length</a:t>
            </a:r>
            <a:r>
              <a:rPr lang="en-US" altLang="zh-TW" b="1" dirty="0"/>
              <a:t>==0){</a:t>
            </a:r>
          </a:p>
          <a:p>
            <a:r>
              <a:rPr lang="en-US" altLang="zh-TW" dirty="0"/>
              <a:t>alert("</a:t>
            </a:r>
            <a:r>
              <a:rPr lang="zh-TW" altLang="en-US" dirty="0"/>
              <a:t>請輸入學校電話</a:t>
            </a:r>
            <a:r>
              <a:rPr lang="en-US" altLang="zh-TW" dirty="0" smtClean="0"/>
              <a:t>.");}</a:t>
            </a:r>
            <a:endParaRPr lang="en-US" altLang="zh-TW" dirty="0"/>
          </a:p>
          <a:p>
            <a:r>
              <a:rPr lang="en-US" altLang="zh-TW" b="1" dirty="0"/>
              <a:t>if(</a:t>
            </a:r>
            <a:r>
              <a:rPr lang="en-US" altLang="zh-TW" b="1" dirty="0" err="1"/>
              <a:t>phone.length</a:t>
            </a:r>
            <a:r>
              <a:rPr lang="en-US" altLang="zh-TW" b="1" dirty="0"/>
              <a:t>&gt;0 &amp;&amp; !(</a:t>
            </a:r>
            <a:r>
              <a:rPr lang="en-US" altLang="zh-TW" b="1" dirty="0" err="1"/>
              <a:t>re.test</a:t>
            </a:r>
            <a:r>
              <a:rPr lang="en-US" altLang="zh-TW" b="1" dirty="0"/>
              <a:t>(phone))){</a:t>
            </a:r>
          </a:p>
          <a:p>
            <a:r>
              <a:rPr lang="en-US" altLang="zh-TW" dirty="0"/>
              <a:t>alert("</a:t>
            </a:r>
            <a:r>
              <a:rPr lang="zh-TW" altLang="en-US" dirty="0"/>
              <a:t>學校電話格式錯誤</a:t>
            </a:r>
            <a:r>
              <a:rPr lang="en-US" altLang="zh-TW" dirty="0" smtClean="0"/>
              <a:t>.");}}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 rot="727539">
            <a:off x="734485" y="5449376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JAVASCRIPT</a:t>
            </a:r>
            <a:endParaRPr lang="zh-TW" altLang="en-US" sz="48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122140" y="4154016"/>
            <a:ext cx="79208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22140" y="4154016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5794448" cy="224237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51052"/>
            <a:ext cx="5554642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85876"/>
            <a:ext cx="4058004" cy="2165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395536" y="3212976"/>
            <a:ext cx="3528392" cy="941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38035" y="3203702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CSS</a:t>
            </a:r>
            <a:endParaRPr lang="zh-TW" altLang="en-US" sz="5400" dirty="0">
              <a:solidFill>
                <a:schemeClr val="bg1"/>
              </a:solidFill>
              <a:latin typeface="Berlin Sans FB Demi" panose="020E0802020502020306" pitchFamily="34" charset="0"/>
              <a:ea typeface="AnnyantRoman" panose="02000600000000000000" pitchFamily="2" charset="-128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180969" y="321224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126" name="Picture 6" descr="âåå­ åæ¡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69" y="2711926"/>
            <a:ext cx="1513074" cy="15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50"/>
                            </p:stCondLst>
                            <p:childTnLst>
                              <p:par>
                                <p:cTn id="81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492723" cy="150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" y="3561015"/>
            <a:ext cx="650472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540568" y="3561015"/>
            <a:ext cx="97930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15739" y="2639427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AnnyantRoman" panose="02000600000000000000" pitchFamily="2" charset="-128"/>
              </a:rPr>
              <a:t>THANKS</a:t>
            </a:r>
            <a:r>
              <a:rPr lang="en-US" altLang="zh-TW" sz="9600" dirty="0" smtClean="0">
                <a:solidFill>
                  <a:schemeClr val="accent2">
                    <a:lumMod val="75000"/>
                  </a:schemeClr>
                </a:solidFill>
                <a:latin typeface="AnnyantRoman" panose="02000600000000000000" pitchFamily="2" charset="-128"/>
                <a:ea typeface="AnnyantRoman" panose="02000600000000000000" pitchFamily="2" charset="-128"/>
              </a:rPr>
              <a:t>.</a:t>
            </a:r>
            <a:endParaRPr lang="zh-TW" altLang="en-US" sz="9600" dirty="0">
              <a:solidFill>
                <a:schemeClr val="accent2">
                  <a:lumMod val="75000"/>
                </a:schemeClr>
              </a:solidFill>
              <a:latin typeface="AnnyantRoman" panose="02000600000000000000" pitchFamily="2" charset="-128"/>
              <a:ea typeface="AnnyantRoman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8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2.22222E-6 L 1.66667E-6 -0.266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280</Words>
  <Application>Microsoft Office PowerPoint</Application>
  <PresentationFormat>如螢幕大小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AnnyantRoman</vt:lpstr>
      <vt:lpstr>新細明體</vt:lpstr>
      <vt:lpstr>Arial</vt:lpstr>
      <vt:lpstr>Berlin Sans FB Demi</vt:lpstr>
      <vt:lpstr>Calibri</vt:lpstr>
      <vt:lpstr>Eras Bold ITC</vt:lpstr>
      <vt:lpstr>Minion Pro Cond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皮卡丶</dc:creator>
  <cp:lastModifiedBy>Windows 使用者</cp:lastModifiedBy>
  <cp:revision>25</cp:revision>
  <dcterms:created xsi:type="dcterms:W3CDTF">2019-05-22T14:00:41Z</dcterms:created>
  <dcterms:modified xsi:type="dcterms:W3CDTF">2019-05-23T02:15:21Z</dcterms:modified>
</cp:coreProperties>
</file>