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33"/>
  </p:notesMasterIdLst>
  <p:handoutMasterIdLst>
    <p:handoutMasterId r:id="rId34"/>
  </p:handoutMasterIdLst>
  <p:sldIdLst>
    <p:sldId id="256" r:id="rId5"/>
    <p:sldId id="259" r:id="rId6"/>
    <p:sldId id="271" r:id="rId7"/>
    <p:sldId id="272" r:id="rId8"/>
    <p:sldId id="273" r:id="rId9"/>
    <p:sldId id="274" r:id="rId10"/>
    <p:sldId id="278" r:id="rId11"/>
    <p:sldId id="280" r:id="rId12"/>
    <p:sldId id="281" r:id="rId13"/>
    <p:sldId id="282" r:id="rId14"/>
    <p:sldId id="283" r:id="rId15"/>
    <p:sldId id="284" r:id="rId16"/>
    <p:sldId id="285" r:id="rId17"/>
    <p:sldId id="279" r:id="rId18"/>
    <p:sldId id="275" r:id="rId19"/>
    <p:sldId id="276" r:id="rId20"/>
    <p:sldId id="277" r:id="rId21"/>
    <p:sldId id="287" r:id="rId22"/>
    <p:sldId id="288" r:id="rId23"/>
    <p:sldId id="289" r:id="rId24"/>
    <p:sldId id="290" r:id="rId25"/>
    <p:sldId id="291" r:id="rId26"/>
    <p:sldId id="292" r:id="rId27"/>
    <p:sldId id="294" r:id="rId28"/>
    <p:sldId id="295" r:id="rId29"/>
    <p:sldId id="296" r:id="rId30"/>
    <p:sldId id="297" r:id="rId31"/>
    <p:sldId id="298" r:id="rId32"/>
  </p:sldIdLst>
  <p:sldSz cx="12192000" cy="6858000"/>
  <p:notesSz cx="6858000" cy="9144000"/>
  <p:defaultTextStyle>
    <a:defPPr rtl="0">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404" autoAdjust="0"/>
  </p:normalViewPr>
  <p:slideViewPr>
    <p:cSldViewPr snapToGrid="0" showGuides="1">
      <p:cViewPr>
        <p:scale>
          <a:sx n="70" d="100"/>
          <a:sy n="70" d="100"/>
        </p:scale>
        <p:origin x="468" y="-16"/>
      </p:cViewPr>
      <p:guideLst/>
    </p:cSldViewPr>
  </p:slideViewPr>
  <p:outlineViewPr>
    <p:cViewPr>
      <p:scale>
        <a:sx n="33" d="100"/>
        <a:sy n="33" d="100"/>
      </p:scale>
      <p:origin x="0" y="-2156"/>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357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F1A4F8C-E918-4AA2-B7D6-8BA3DF09F0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66F2EAE0-7046-43A4-A1B0-62E783DBF35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5E78637-9866-472C-B827-FE74ABBD3EA1}" type="datetime1">
              <a:rPr lang="en-GB" smtClean="0"/>
              <a:t>12/03/2024</a:t>
            </a:fld>
            <a:endParaRPr lang="en-GB"/>
          </a:p>
        </p:txBody>
      </p:sp>
      <p:sp>
        <p:nvSpPr>
          <p:cNvPr id="4" name="Footer Placeholder 3">
            <a:extLst>
              <a:ext uri="{FF2B5EF4-FFF2-40B4-BE49-F238E27FC236}">
                <a16:creationId xmlns:a16="http://schemas.microsoft.com/office/drawing/2014/main" id="{DBA7D107-515E-4AFF-A175-895B266E35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F022CA95-5884-4688-8B0C-37914EB1085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2490F62-96B5-44BE-A8A5-3DEBC6A2B636}" type="slidenum">
              <a:rPr lang="en-GB" smtClean="0"/>
              <a:t>‹#›</a:t>
            </a:fld>
            <a:endParaRPr lang="en-GB"/>
          </a:p>
        </p:txBody>
      </p:sp>
    </p:spTree>
    <p:extLst>
      <p:ext uri="{BB962C8B-B14F-4D97-AF65-F5344CB8AC3E}">
        <p14:creationId xmlns:p14="http://schemas.microsoft.com/office/powerpoint/2010/main" val="2492205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BBE3B7A-5542-440A-B7CD-5AB6A17E6EFE}" type="datetime1">
              <a:rPr lang="en-GB" noProof="0" smtClean="0"/>
              <a:t>12/03/2024</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63359F2-43EF-4812-9DC0-98C0B1A40681}" type="slidenum">
              <a:rPr lang="en-GB" noProof="0" smtClean="0"/>
              <a:t>‹#›</a:t>
            </a:fld>
            <a:endParaRPr lang="en-GB" noProof="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B63359F2-43EF-4812-9DC0-98C0B1A40681}" type="slidenum">
              <a:rPr lang="en-GB" smtClean="0"/>
              <a:t>1</a:t>
            </a:fld>
            <a:endParaRPr lang="en-GB"/>
          </a:p>
        </p:txBody>
      </p:sp>
    </p:spTree>
    <p:extLst>
      <p:ext uri="{BB962C8B-B14F-4D97-AF65-F5344CB8AC3E}">
        <p14:creationId xmlns:p14="http://schemas.microsoft.com/office/powerpoint/2010/main" val="2819479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B63359F2-43EF-4812-9DC0-98C0B1A40681}" type="slidenum">
              <a:rPr lang="en-GB" smtClean="0"/>
              <a:t>2</a:t>
            </a:fld>
            <a:endParaRPr lang="en-GB"/>
          </a:p>
        </p:txBody>
      </p:sp>
    </p:spTree>
    <p:extLst>
      <p:ext uri="{BB962C8B-B14F-4D97-AF65-F5344CB8AC3E}">
        <p14:creationId xmlns:p14="http://schemas.microsoft.com/office/powerpoint/2010/main" val="1529053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rtlCol="0"/>
          <a:lstStyle/>
          <a:p>
            <a:pPr rtl="0"/>
            <a:r>
              <a:rPr lang="el-GR" noProof="0"/>
              <a:t>Κάντε κλικ για να επεξεργαστείτε τον τίτλο υποδείγματος</a:t>
            </a:r>
            <a:endParaRPr lang="en-GB" noProof="0"/>
          </a:p>
        </p:txBody>
      </p:sp>
      <p:sp>
        <p:nvSpPr>
          <p:cNvPr id="16" name="Subtitle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rtlCol="0"/>
          <a:lstStyle>
            <a:lvl1pPr marL="0" indent="0">
              <a:buNone/>
              <a:defRPr/>
            </a:lvl1pPr>
          </a:lstStyle>
          <a:p>
            <a:pPr rtl="0"/>
            <a:r>
              <a:rPr lang="el-GR" noProof="0"/>
              <a:t>Κάντε κλικ για να επεξεργαστείτε τον υπότιτλο του υποδείγματος</a:t>
            </a:r>
            <a:endParaRPr lang="en-GB" noProof="0"/>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rtlCol="0"/>
          <a:lstStyle/>
          <a:p>
            <a:pPr rtl="0"/>
            <a:r>
              <a:rPr lang="el-GR" noProof="0"/>
              <a:t>Κάντε κλικ στο εικονίδιο για να προσθέσετε εικόνα</a:t>
            </a:r>
            <a:endParaRPr lang="en-GB" noProof="0"/>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rtlCol="0" anchor="ctr"/>
          <a:lstStyle/>
          <a:p>
            <a:pPr algn="r" rtl="0"/>
            <a:r>
              <a:rPr lang="el-GR" noProof="0">
                <a:solidFill>
                  <a:schemeClr val="tx2"/>
                </a:solidFill>
              </a:rPr>
              <a:t>Κάντε κλικ για να επεξεργαστείτε τον τίτλο υποδείγματος</a:t>
            </a:r>
            <a:endParaRPr lang="en-GB" noProof="0">
              <a:solidFill>
                <a:schemeClr val="tx2"/>
              </a:solidFill>
            </a:endParaRPr>
          </a:p>
        </p:txBody>
      </p:sp>
      <p:sp>
        <p:nvSpPr>
          <p:cNvPr id="12" name="Picture Placeholder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rtlCol="0"/>
          <a:lstStyle/>
          <a:p>
            <a:pPr rtl="0"/>
            <a:r>
              <a:rPr lang="el-GR" noProof="0"/>
              <a:t>Κάντε κλικ στο εικονίδιο για να προσθέσετε εικόνα</a:t>
            </a:r>
            <a:endParaRPr lang="en-GB" noProof="0"/>
          </a:p>
        </p:txBody>
      </p:sp>
      <p:sp>
        <p:nvSpPr>
          <p:cNvPr id="13" name="Picture Placeholder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rtlCol="0"/>
          <a:lstStyle/>
          <a:p>
            <a:pPr rtl="0"/>
            <a:r>
              <a:rPr lang="el-GR" noProof="0"/>
              <a:t>Κάντε κλικ στο εικονίδιο για να προσθέσετε εικόνα</a:t>
            </a:r>
            <a:endParaRPr lang="en-GB" noProof="0"/>
          </a:p>
        </p:txBody>
      </p:sp>
      <p:sp>
        <p:nvSpPr>
          <p:cNvPr id="14" name="Picture Placeholder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rtlCol="0"/>
          <a:lstStyle/>
          <a:p>
            <a:pPr rtl="0"/>
            <a:r>
              <a:rPr lang="el-GR" noProof="0"/>
              <a:t>Κάντε κλικ στο εικονίδιο για να προσθέσετε εικόνα</a:t>
            </a:r>
            <a:endParaRPr lang="en-GB" noProof="0"/>
          </a:p>
        </p:txBody>
      </p:sp>
      <p:sp>
        <p:nvSpPr>
          <p:cNvPr id="16" name="Picture Placeholder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rtlCol="0"/>
          <a:lstStyle/>
          <a:p>
            <a:pPr rtl="0"/>
            <a:r>
              <a:rPr lang="el-GR" noProof="0"/>
              <a:t>Κάντε κλικ στο εικονίδιο για να προσθέσετε εικόνα</a:t>
            </a:r>
            <a:endParaRPr lang="en-GB" noProof="0"/>
          </a:p>
        </p:txBody>
      </p:sp>
      <p:sp>
        <p:nvSpPr>
          <p:cNvPr id="10" name="Content Placeholder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rtlCol="0">
            <a:normAutofit/>
          </a:bodyPr>
          <a:lstStyle>
            <a:lvl1pPr marL="0" indent="0">
              <a:buNone/>
              <a:defRPr/>
            </a:lvl1pPr>
          </a:lstStyle>
          <a:p>
            <a:pPr lvl="0" rtl="0"/>
            <a:r>
              <a:rPr lang="el-GR" noProof="0"/>
              <a:t>Στυλ κειμένου υποδείγματος</a:t>
            </a:r>
          </a:p>
        </p:txBody>
      </p:sp>
      <p:sp>
        <p:nvSpPr>
          <p:cNvPr id="3" name="Footer Placeholder 2"/>
          <p:cNvSpPr>
            <a:spLocks noGrp="1"/>
          </p:cNvSpPr>
          <p:nvPr>
            <p:ph type="ftr" sz="quarter" idx="11"/>
          </p:nvPr>
        </p:nvSpPr>
        <p:spPr/>
        <p:txBody>
          <a:bodyPr rtlCol="0"/>
          <a:lstStyle/>
          <a:p>
            <a:pPr rtl="0"/>
            <a:r>
              <a:rPr lang="en-GB" noProof="0"/>
              <a:t>Sample Footer Text</a:t>
            </a:r>
          </a:p>
        </p:txBody>
      </p:sp>
      <p:sp>
        <p:nvSpPr>
          <p:cNvPr id="2" name="Date Placeholder 1"/>
          <p:cNvSpPr>
            <a:spLocks noGrp="1"/>
          </p:cNvSpPr>
          <p:nvPr>
            <p:ph type="dt" sz="half" idx="10"/>
          </p:nvPr>
        </p:nvSpPr>
        <p:spPr/>
        <p:txBody>
          <a:bodyPr rtlCol="0"/>
          <a:lstStyle/>
          <a:p>
            <a:pPr rtl="0"/>
            <a:r>
              <a:rPr lang="en-GB" noProof="0"/>
              <a:t>20XX</a:t>
            </a:r>
          </a:p>
        </p:txBody>
      </p:sp>
      <p:sp>
        <p:nvSpPr>
          <p:cNvPr id="4" name="Slide Number Placeholder 3"/>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350699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rtlCol="0"/>
          <a:lstStyle/>
          <a:p>
            <a:pPr rtl="0"/>
            <a:r>
              <a:rPr lang="el-GR" noProof="0"/>
              <a:t>Κάντε κλικ για να επεξεργαστείτε τον τίτλο υποδείγματος</a:t>
            </a:r>
            <a:endParaRPr lang="en-GB" noProof="0"/>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rtlCol="0">
            <a:normAutofit/>
          </a:bodyPr>
          <a:lstStyle>
            <a:lvl1pPr marL="0" indent="0">
              <a:buNone/>
              <a:defRPr/>
            </a:lvl1pPr>
          </a:lstStyle>
          <a:p>
            <a:pPr lvl="0" rtl="0"/>
            <a:r>
              <a:rPr lang="el-GR" noProof="0"/>
              <a:t>Στυλ κειμένου υποδείγματος</a:t>
            </a:r>
          </a:p>
        </p:txBody>
      </p:sp>
      <p:sp>
        <p:nvSpPr>
          <p:cNvPr id="3" name="Footer Placeholder 2"/>
          <p:cNvSpPr>
            <a:spLocks noGrp="1"/>
          </p:cNvSpPr>
          <p:nvPr>
            <p:ph type="ftr" sz="quarter" idx="11"/>
          </p:nvPr>
        </p:nvSpPr>
        <p:spPr/>
        <p:txBody>
          <a:bodyPr rtlCol="0"/>
          <a:lstStyle/>
          <a:p>
            <a:pPr rtl="0"/>
            <a:r>
              <a:rPr lang="en-GB" noProof="0"/>
              <a:t>Sample Footer Text</a:t>
            </a:r>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rtlCol="0"/>
          <a:lstStyle/>
          <a:p>
            <a:pPr rtl="0"/>
            <a:r>
              <a:rPr lang="el-GR" noProof="0"/>
              <a:t>Κάντε κλικ στο εικονίδιο για να προσθέσετε εικόνα</a:t>
            </a:r>
            <a:endParaRPr lang="en-GB" noProof="0"/>
          </a:p>
        </p:txBody>
      </p:sp>
      <p:sp>
        <p:nvSpPr>
          <p:cNvPr id="2" name="Date Placeholder 1"/>
          <p:cNvSpPr>
            <a:spLocks noGrp="1"/>
          </p:cNvSpPr>
          <p:nvPr>
            <p:ph type="dt" sz="half" idx="10"/>
          </p:nvPr>
        </p:nvSpPr>
        <p:spPr/>
        <p:txBody>
          <a:bodyPr rtlCol="0"/>
          <a:lstStyle/>
          <a:p>
            <a:pPr rtl="0"/>
            <a:r>
              <a:rPr lang="en-GB" noProof="0"/>
              <a:t>20XX</a:t>
            </a:r>
          </a:p>
        </p:txBody>
      </p:sp>
      <p:sp>
        <p:nvSpPr>
          <p:cNvPr id="4" name="Slide Number Placeholder 3"/>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1982254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el-GR" noProof="0"/>
              <a:t>Κάντε κλικ για να επεξεργαστείτε τον τίτλο υποδείγματος</a:t>
            </a:r>
            <a:endParaRPr lang="en-GB" noProof="0"/>
          </a:p>
        </p:txBody>
      </p:sp>
      <p:sp>
        <p:nvSpPr>
          <p:cNvPr id="3" name="Text Placeholder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l-GR" noProof="0"/>
              <a:t>Στυλ κειμένου υποδείγματος</a:t>
            </a:r>
          </a:p>
        </p:txBody>
      </p:sp>
    </p:spTree>
    <p:extLst>
      <p:ext uri="{BB962C8B-B14F-4D97-AF65-F5344CB8AC3E}">
        <p14:creationId xmlns:p14="http://schemas.microsoft.com/office/powerpoint/2010/main" val="2908439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rtlCol="0"/>
          <a:lstStyle/>
          <a:p>
            <a:pPr rtl="0"/>
            <a:r>
              <a:rPr lang="el-GR" noProof="0"/>
              <a:t>Κάντε κλικ για να επεξεργαστείτε τον τίτλο υποδείγματος</a:t>
            </a:r>
            <a:endParaRPr lang="en-GB" noProof="0"/>
          </a:p>
        </p:txBody>
      </p:sp>
      <p:sp>
        <p:nvSpPr>
          <p:cNvPr id="3" name="Content Placeholder 2"/>
          <p:cNvSpPr>
            <a:spLocks noGrp="1"/>
          </p:cNvSpPr>
          <p:nvPr>
            <p:ph sz="half" idx="1"/>
          </p:nvPr>
        </p:nvSpPr>
        <p:spPr>
          <a:xfrm>
            <a:off x="581193" y="2228003"/>
            <a:ext cx="5194767" cy="3633047"/>
          </a:xfrm>
        </p:spPr>
        <p:txBody>
          <a:bodyPr rtlCol="0">
            <a:normAutofit/>
          </a:bodyPr>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n-GB" noProof="0"/>
          </a:p>
        </p:txBody>
      </p:sp>
      <p:sp>
        <p:nvSpPr>
          <p:cNvPr id="4" name="Content Placeholder 3"/>
          <p:cNvSpPr>
            <a:spLocks noGrp="1"/>
          </p:cNvSpPr>
          <p:nvPr>
            <p:ph sz="half" idx="2"/>
          </p:nvPr>
        </p:nvSpPr>
        <p:spPr>
          <a:xfrm>
            <a:off x="6416039" y="2228003"/>
            <a:ext cx="5194769" cy="3633047"/>
          </a:xfrm>
        </p:spPr>
        <p:txBody>
          <a:bodyPr rtlCol="0">
            <a:normAutofit/>
          </a:bodyPr>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n-GB" noProof="0"/>
          </a:p>
        </p:txBody>
      </p:sp>
      <p:sp>
        <p:nvSpPr>
          <p:cNvPr id="6" name="Footer Placeholder 5"/>
          <p:cNvSpPr>
            <a:spLocks noGrp="1"/>
          </p:cNvSpPr>
          <p:nvPr>
            <p:ph type="ftr" sz="quarter" idx="11"/>
          </p:nvPr>
        </p:nvSpPr>
        <p:spPr/>
        <p:txBody>
          <a:bodyPr rtlCol="0"/>
          <a:lstStyle/>
          <a:p>
            <a:pPr rtl="0"/>
            <a:r>
              <a:rPr lang="en-GB" noProof="0"/>
              <a:t>Sample Footer Text</a:t>
            </a:r>
          </a:p>
        </p:txBody>
      </p:sp>
      <p:sp>
        <p:nvSpPr>
          <p:cNvPr id="5" name="Date Placeholder 4"/>
          <p:cNvSpPr>
            <a:spLocks noGrp="1"/>
          </p:cNvSpPr>
          <p:nvPr>
            <p:ph type="dt" sz="half" idx="10"/>
          </p:nvPr>
        </p:nvSpPr>
        <p:spPr/>
        <p:txBody>
          <a:bodyPr rtlCol="0"/>
          <a:lstStyle/>
          <a:p>
            <a:pPr rtl="0"/>
            <a:r>
              <a:rPr lang="en-GB" noProof="0"/>
              <a:t>20XX</a:t>
            </a:r>
          </a:p>
        </p:txBody>
      </p:sp>
      <p:sp>
        <p:nvSpPr>
          <p:cNvPr id="7" name="Slide Number Placeholder 6"/>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967918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r>
              <a:rPr lang="en-GB" noProof="0"/>
              <a:t>Sample Footer Text</a:t>
            </a:r>
          </a:p>
        </p:txBody>
      </p:sp>
      <p:sp>
        <p:nvSpPr>
          <p:cNvPr id="2" name="Date Placeholder 1"/>
          <p:cNvSpPr>
            <a:spLocks noGrp="1"/>
          </p:cNvSpPr>
          <p:nvPr>
            <p:ph type="dt" sz="half" idx="10"/>
          </p:nvPr>
        </p:nvSpPr>
        <p:spPr/>
        <p:txBody>
          <a:bodyPr rtlCol="0"/>
          <a:lstStyle/>
          <a:p>
            <a:pPr rtl="0"/>
            <a:r>
              <a:rPr lang="en-GB" noProof="0"/>
              <a:t>20XX</a:t>
            </a:r>
          </a:p>
        </p:txBody>
      </p:sp>
      <p:sp>
        <p:nvSpPr>
          <p:cNvPr id="4" name="Slide Number Placeholder 3"/>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23078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el-GR" noProof="0"/>
              <a:t>Κάντε κλικ για να επεξεργαστείτε τον τίτλο υποδείγματος</a:t>
            </a:r>
            <a:endParaRPr lang="en-GB" noProof="0"/>
          </a:p>
        </p:txBody>
      </p:sp>
      <p:sp>
        <p:nvSpPr>
          <p:cNvPr id="3" name="Content Placeholder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n-GB" noProof="0"/>
          </a:p>
        </p:txBody>
      </p:sp>
      <p:sp>
        <p:nvSpPr>
          <p:cNvPr id="4" name="Text Placeholder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l-GR" noProof="0"/>
              <a:t>Στυλ κειμένου υποδείγματος</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r>
              <a:rPr lang="en-GB" noProof="0"/>
              <a:t>Sample Footer Text</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r>
              <a:rPr lang="en-GB" noProof="0"/>
              <a:t>20XX</a:t>
            </a:r>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GB" noProof="0" smtClean="0"/>
              <a:pPr/>
              <a:t>‹#›</a:t>
            </a:fld>
            <a:endParaRPr lang="en-GB" noProof="0"/>
          </a:p>
        </p:txBody>
      </p:sp>
    </p:spTree>
    <p:extLst>
      <p:ext uri="{BB962C8B-B14F-4D97-AF65-F5344CB8AC3E}">
        <p14:creationId xmlns:p14="http://schemas.microsoft.com/office/powerpoint/2010/main" val="215928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el-GR" noProof="0"/>
              <a:t>Κάντε κλικ για να επεξεργαστείτε τον τίτλο υποδείγματος</a:t>
            </a:r>
            <a:endParaRPr lang="en-GB" noProof="0"/>
          </a:p>
        </p:txBody>
      </p:sp>
      <p:sp>
        <p:nvSpPr>
          <p:cNvPr id="3" name="Picture Placeholder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l-GR" noProof="0"/>
              <a:t>Κάντε κλικ στο εικονίδιο για να προσθέσετε εικόνα</a:t>
            </a:r>
            <a:endParaRPr lang="en-GB" noProof="0"/>
          </a:p>
        </p:txBody>
      </p:sp>
      <p:sp>
        <p:nvSpPr>
          <p:cNvPr id="4" name="Text Placeholder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l-GR" noProof="0"/>
              <a:t>Στυλ κειμένου υποδείγματος</a:t>
            </a:r>
          </a:p>
        </p:txBody>
      </p:sp>
      <p:sp>
        <p:nvSpPr>
          <p:cNvPr id="6" name="Footer Placeholder 5"/>
          <p:cNvSpPr>
            <a:spLocks noGrp="1"/>
          </p:cNvSpPr>
          <p:nvPr>
            <p:ph type="ftr" sz="quarter" idx="11"/>
          </p:nvPr>
        </p:nvSpPr>
        <p:spPr/>
        <p:txBody>
          <a:bodyPr rtlCol="0"/>
          <a:lstStyle/>
          <a:p>
            <a:pPr algn="l" rtl="0"/>
            <a:r>
              <a:rPr lang="en-GB" noProof="0"/>
              <a:t>Sample Footer Text</a:t>
            </a:r>
          </a:p>
        </p:txBody>
      </p:sp>
      <p:sp>
        <p:nvSpPr>
          <p:cNvPr id="5" name="Date Placeholder 4"/>
          <p:cNvSpPr>
            <a:spLocks noGrp="1"/>
          </p:cNvSpPr>
          <p:nvPr>
            <p:ph type="dt" sz="half" idx="10"/>
          </p:nvPr>
        </p:nvSpPr>
        <p:spPr/>
        <p:txBody>
          <a:bodyPr rtlCol="0"/>
          <a:lstStyle/>
          <a:p>
            <a:pPr rtl="0"/>
            <a:r>
              <a:rPr lang="en-GB" noProof="0"/>
              <a:t>20XX</a:t>
            </a:r>
          </a:p>
        </p:txBody>
      </p:sp>
      <p:sp>
        <p:nvSpPr>
          <p:cNvPr id="7" name="Slide Number Placeholder 6"/>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271650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rtlCol="0"/>
          <a:lstStyle>
            <a:lvl1pPr>
              <a:defRPr/>
            </a:lvl1pPr>
          </a:lstStyle>
          <a:p>
            <a:pPr rtl="0"/>
            <a:r>
              <a:rPr lang="el-GR" noProof="0"/>
              <a:t>Κάντε κλικ για να επεξεργαστείτε τον τίτλο υποδείγματος</a:t>
            </a:r>
            <a:endParaRPr lang="en-GB" noProof="0"/>
          </a:p>
        </p:txBody>
      </p:sp>
      <p:sp>
        <p:nvSpPr>
          <p:cNvPr id="6" name="Content Placeholder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rtlCol="0"/>
          <a:lstStyle>
            <a:lvl1pPr marL="0" indent="0">
              <a:buNone/>
              <a:defRPr/>
            </a:lvl1pPr>
          </a:lstStyle>
          <a:p>
            <a:pPr lvl="0" rtl="0"/>
            <a:r>
              <a:rPr lang="el-GR" noProof="0"/>
              <a:t>Στυλ κειμένου υποδείγματος</a:t>
            </a:r>
          </a:p>
        </p:txBody>
      </p:sp>
      <p:sp>
        <p:nvSpPr>
          <p:cNvPr id="10" name="Picture Placeholder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rtlCol="0"/>
          <a:lstStyle/>
          <a:p>
            <a:pPr rtl="0"/>
            <a:r>
              <a:rPr lang="el-GR" noProof="0"/>
              <a:t>Κάντε κλικ στο εικονίδιο για να προσθέσετε εικόνα</a:t>
            </a:r>
            <a:endParaRPr lang="en-GB" noProof="0"/>
          </a:p>
        </p:txBody>
      </p:sp>
      <p:sp>
        <p:nvSpPr>
          <p:cNvPr id="11" name="Picture Placeholder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rtlCol="0"/>
          <a:lstStyle/>
          <a:p>
            <a:pPr rtl="0"/>
            <a:r>
              <a:rPr lang="el-GR" noProof="0"/>
              <a:t>Κάντε κλικ στο εικονίδιο για να προσθέσετε εικόνα</a:t>
            </a:r>
            <a:endParaRPr lang="en-GB" noProof="0"/>
          </a:p>
        </p:txBody>
      </p:sp>
      <p:sp>
        <p:nvSpPr>
          <p:cNvPr id="3" name="Footer Placeholder 2"/>
          <p:cNvSpPr>
            <a:spLocks noGrp="1"/>
          </p:cNvSpPr>
          <p:nvPr>
            <p:ph type="ftr" sz="quarter" idx="11"/>
          </p:nvPr>
        </p:nvSpPr>
        <p:spPr/>
        <p:txBody>
          <a:bodyPr rtlCol="0"/>
          <a:lstStyle/>
          <a:p>
            <a:pPr rtl="0"/>
            <a:r>
              <a:rPr lang="en-GB" noProof="0"/>
              <a:t>Sample Footer Text</a:t>
            </a:r>
          </a:p>
        </p:txBody>
      </p:sp>
      <p:sp>
        <p:nvSpPr>
          <p:cNvPr id="2" name="Date Placeholder 1"/>
          <p:cNvSpPr>
            <a:spLocks noGrp="1"/>
          </p:cNvSpPr>
          <p:nvPr>
            <p:ph type="dt" sz="half" idx="10"/>
          </p:nvPr>
        </p:nvSpPr>
        <p:spPr/>
        <p:txBody>
          <a:bodyPr rtlCol="0"/>
          <a:lstStyle/>
          <a:p>
            <a:pPr rtl="0"/>
            <a:r>
              <a:rPr lang="en-GB" noProof="0"/>
              <a:t>20XX</a:t>
            </a:r>
          </a:p>
        </p:txBody>
      </p:sp>
      <p:sp>
        <p:nvSpPr>
          <p:cNvPr id="4" name="Slide Number Placeholder 3"/>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rtlCol="0">
            <a:normAutofit/>
          </a:bodyPr>
          <a:lstStyle/>
          <a:p>
            <a:pPr rtl="0"/>
            <a:r>
              <a:rPr lang="el-GR" noProof="0">
                <a:solidFill>
                  <a:schemeClr val="tx2"/>
                </a:solidFill>
              </a:rPr>
              <a:t>Κάντε κλικ για να επεξεργαστείτε τον τίτλο υποδείγματος</a:t>
            </a:r>
            <a:endParaRPr lang="en-GB" noProof="0">
              <a:solidFill>
                <a:schemeClr val="tx2"/>
              </a:solidFill>
            </a:endParaRPr>
          </a:p>
        </p:txBody>
      </p:sp>
      <p:sp>
        <p:nvSpPr>
          <p:cNvPr id="6" name="Content Placeholder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rtlCol="0">
            <a:normAutofit/>
          </a:bodyPr>
          <a:lstStyle>
            <a:lvl1pPr marL="0" indent="0">
              <a:buNone/>
              <a:defRPr/>
            </a:lvl1pPr>
          </a:lstStyle>
          <a:p>
            <a:pPr lvl="0" rtl="0"/>
            <a:r>
              <a:rPr lang="el-GR" noProof="0"/>
              <a:t>Στυλ κειμένου υποδείγματος</a:t>
            </a:r>
          </a:p>
        </p:txBody>
      </p:sp>
      <p:sp>
        <p:nvSpPr>
          <p:cNvPr id="11" name="Picture Placeholder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rtlCol="0"/>
          <a:lstStyle/>
          <a:p>
            <a:pPr rtl="0"/>
            <a:r>
              <a:rPr lang="el-GR" noProof="0"/>
              <a:t>Κάντε κλικ στο εικονίδιο για να προσθέσετε εικόνα</a:t>
            </a:r>
            <a:endParaRPr lang="en-GB" noProof="0"/>
          </a:p>
        </p:txBody>
      </p:sp>
      <p:sp>
        <p:nvSpPr>
          <p:cNvPr id="12" name="Picture Placeholder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rtlCol="0"/>
          <a:lstStyle/>
          <a:p>
            <a:pPr rtl="0"/>
            <a:r>
              <a:rPr lang="el-GR" noProof="0"/>
              <a:t>Κάντε κλικ στο εικονίδιο για να προσθέσετε εικόνα</a:t>
            </a:r>
            <a:endParaRPr lang="en-GB" noProof="0"/>
          </a:p>
        </p:txBody>
      </p:sp>
      <p:sp>
        <p:nvSpPr>
          <p:cNvPr id="13" name="Picture Placeholder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rtlCol="0"/>
          <a:lstStyle/>
          <a:p>
            <a:pPr rtl="0"/>
            <a:r>
              <a:rPr lang="el-GR" noProof="0"/>
              <a:t>Κάντε κλικ στο εικονίδιο για να προσθέσετε εικόνα</a:t>
            </a:r>
            <a:endParaRPr lang="en-GB" noProof="0"/>
          </a:p>
        </p:txBody>
      </p:sp>
      <p:sp>
        <p:nvSpPr>
          <p:cNvPr id="3" name="Footer Placeholder 2"/>
          <p:cNvSpPr>
            <a:spLocks noGrp="1"/>
          </p:cNvSpPr>
          <p:nvPr>
            <p:ph type="ftr" sz="quarter" idx="11"/>
          </p:nvPr>
        </p:nvSpPr>
        <p:spPr/>
        <p:txBody>
          <a:bodyPr rtlCol="0"/>
          <a:lstStyle/>
          <a:p>
            <a:pPr rtl="0"/>
            <a:r>
              <a:rPr lang="en-GB" noProof="0"/>
              <a:t>Sample Footer Text</a:t>
            </a:r>
          </a:p>
        </p:txBody>
      </p:sp>
      <p:sp>
        <p:nvSpPr>
          <p:cNvPr id="2" name="Date Placeholder 1"/>
          <p:cNvSpPr>
            <a:spLocks noGrp="1"/>
          </p:cNvSpPr>
          <p:nvPr>
            <p:ph type="dt" sz="half" idx="10"/>
          </p:nvPr>
        </p:nvSpPr>
        <p:spPr/>
        <p:txBody>
          <a:bodyPr rtlCol="0"/>
          <a:lstStyle/>
          <a:p>
            <a:pPr rtl="0"/>
            <a:r>
              <a:rPr lang="en-GB" noProof="0"/>
              <a:t>20XX</a:t>
            </a:r>
          </a:p>
        </p:txBody>
      </p:sp>
      <p:sp>
        <p:nvSpPr>
          <p:cNvPr id="4" name="Slide Number Placeholder 3"/>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rtlCol="0"/>
          <a:lstStyle/>
          <a:p>
            <a:pPr rtl="0"/>
            <a:r>
              <a:rPr lang="el-GR" noProof="0"/>
              <a:t>Κάντε κλικ για να επεξεργαστείτε τον τίτλο υποδείγματος</a:t>
            </a:r>
            <a:endParaRPr lang="en-GB" noProof="0"/>
          </a:p>
        </p:txBody>
      </p:sp>
      <p:sp>
        <p:nvSpPr>
          <p:cNvPr id="6" name="Subtitle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rtlCol="0"/>
          <a:lstStyle>
            <a:lvl1pPr marL="0" indent="0">
              <a:buNone/>
              <a:defRPr/>
            </a:lvl1pPr>
          </a:lstStyle>
          <a:p>
            <a:pPr rtl="0"/>
            <a:r>
              <a:rPr lang="el-GR" noProof="0"/>
              <a:t>Κάντε κλικ για να επεξεργαστείτε τον υπότιτλο του υποδείγματος</a:t>
            </a:r>
            <a:endParaRPr lang="en-GB" noProof="0"/>
          </a:p>
        </p:txBody>
      </p:sp>
      <p:sp>
        <p:nvSpPr>
          <p:cNvPr id="9" name="Picture Placeholder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rtlCol="0"/>
          <a:lstStyle/>
          <a:p>
            <a:pPr rtl="0"/>
            <a:r>
              <a:rPr lang="el-GR" noProof="0"/>
              <a:t>Κάντε κλικ στο εικονίδιο για να προσθέσετε εικόνα</a:t>
            </a:r>
            <a:endParaRPr lang="en-GB" noProof="0"/>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rtlCol="0"/>
          <a:lstStyle/>
          <a:p>
            <a:pPr rtl="0"/>
            <a:r>
              <a:rPr lang="el-GR" noProof="0"/>
              <a:t>Κάντε κλικ για να επεξεργαστείτε τον τίτλο υποδείγματος</a:t>
            </a:r>
            <a:endParaRPr lang="en-GB" noProof="0"/>
          </a:p>
        </p:txBody>
      </p:sp>
      <p:sp>
        <p:nvSpPr>
          <p:cNvPr id="3" name="Content Placeholder 2"/>
          <p:cNvSpPr>
            <a:spLocks noGrp="1"/>
          </p:cNvSpPr>
          <p:nvPr>
            <p:ph idx="1"/>
          </p:nvPr>
        </p:nvSpPr>
        <p:spPr>
          <a:xfrm>
            <a:off x="581192" y="2340864"/>
            <a:ext cx="11029615" cy="3634486"/>
          </a:xfrm>
        </p:spPr>
        <p:txBody>
          <a:bodyPr rtlCol="0"/>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n-GB" noProof="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r>
              <a:rPr lang="en-GB" noProof="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r>
              <a:rPr lang="en-GB" noProof="0"/>
              <a:t>20XX</a:t>
            </a:r>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rtlCol="0"/>
          <a:lstStyle/>
          <a:p>
            <a:pPr rtl="0"/>
            <a:r>
              <a:rPr lang="el-GR" noProof="0"/>
              <a:t>Κάντε κλικ για να επεξεργαστείτε τον τίτλο υποδείγματος</a:t>
            </a:r>
            <a:endParaRPr lang="en-GB" noProof="0"/>
          </a:p>
        </p:txBody>
      </p:sp>
      <p:sp>
        <p:nvSpPr>
          <p:cNvPr id="6" name="Subtitle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rtlCol="0"/>
          <a:lstStyle>
            <a:lvl1pPr marL="0" indent="0">
              <a:buNone/>
              <a:defRPr/>
            </a:lvl1pPr>
          </a:lstStyle>
          <a:p>
            <a:pPr rtl="0"/>
            <a:r>
              <a:rPr lang="el-GR" noProof="0"/>
              <a:t>Κάντε κλικ για να επεξεργαστείτε τον υπότιτλο του υποδείγματος</a:t>
            </a:r>
            <a:endParaRPr lang="en-GB" noProof="0"/>
          </a:p>
        </p:txBody>
      </p:sp>
      <p:sp>
        <p:nvSpPr>
          <p:cNvPr id="10" name="Picture Placeholder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rtlCol="0"/>
          <a:lstStyle/>
          <a:p>
            <a:pPr rtl="0"/>
            <a:r>
              <a:rPr lang="el-GR" noProof="0"/>
              <a:t>Κάντε κλικ στο εικονίδιο για να προσθέσετε εικόνα</a:t>
            </a:r>
            <a:endParaRPr lang="en-GB" noProof="0"/>
          </a:p>
        </p:txBody>
      </p:sp>
      <p:sp>
        <p:nvSpPr>
          <p:cNvPr id="11" name="Picture Placeholder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rtlCol="0"/>
          <a:lstStyle/>
          <a:p>
            <a:pPr rtl="0"/>
            <a:r>
              <a:rPr lang="el-GR" noProof="0"/>
              <a:t>Κάντε κλικ στο εικονίδιο για να προσθέσετε εικόνα</a:t>
            </a:r>
            <a:endParaRPr lang="en-GB" noProof="0"/>
          </a:p>
        </p:txBody>
      </p:sp>
      <p:sp>
        <p:nvSpPr>
          <p:cNvPr id="3" name="Footer Placeholder 2"/>
          <p:cNvSpPr>
            <a:spLocks noGrp="1"/>
          </p:cNvSpPr>
          <p:nvPr>
            <p:ph type="ftr" sz="quarter" idx="11"/>
          </p:nvPr>
        </p:nvSpPr>
        <p:spPr/>
        <p:txBody>
          <a:bodyPr rtlCol="0"/>
          <a:lstStyle/>
          <a:p>
            <a:pPr rtl="0"/>
            <a:r>
              <a:rPr lang="en-GB" noProof="0"/>
              <a:t>Sample Footer Text</a:t>
            </a:r>
          </a:p>
        </p:txBody>
      </p:sp>
      <p:sp>
        <p:nvSpPr>
          <p:cNvPr id="2" name="Date Placeholder 1"/>
          <p:cNvSpPr>
            <a:spLocks noGrp="1"/>
          </p:cNvSpPr>
          <p:nvPr>
            <p:ph type="dt" sz="half" idx="10"/>
          </p:nvPr>
        </p:nvSpPr>
        <p:spPr/>
        <p:txBody>
          <a:bodyPr rtlCol="0"/>
          <a:lstStyle/>
          <a:p>
            <a:pPr rtl="0"/>
            <a:r>
              <a:rPr lang="en-GB" noProof="0"/>
              <a:t>20XX</a:t>
            </a:r>
          </a:p>
        </p:txBody>
      </p:sp>
      <p:sp>
        <p:nvSpPr>
          <p:cNvPr id="4" name="Slide Number Placeholder 3"/>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255785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rtlCol="0"/>
          <a:lstStyle/>
          <a:p>
            <a:pPr rtl="0"/>
            <a:r>
              <a:rPr lang="el-GR" noProof="0"/>
              <a:t>Κάντε κλικ για να επεξεργαστείτε τον τίτλο υποδείγματος</a:t>
            </a:r>
            <a:endParaRPr lang="en-GB" noProof="0"/>
          </a:p>
        </p:txBody>
      </p:sp>
      <p:sp>
        <p:nvSpPr>
          <p:cNvPr id="15" name="SmartArt Placeholder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rtlCol="0"/>
          <a:lstStyle/>
          <a:p>
            <a:pPr rtl="0"/>
            <a:r>
              <a:rPr lang="el-GR" noProof="0"/>
              <a:t>Κάντε κλικ στο εικονίδιο για να προσθέσετε ένα γραφικό SmartArt</a:t>
            </a:r>
            <a:endParaRPr lang="en-GB" noProof="0"/>
          </a:p>
        </p:txBody>
      </p:sp>
      <p:sp>
        <p:nvSpPr>
          <p:cNvPr id="16" name="SmartArt Placeholder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rtlCol="0"/>
          <a:lstStyle/>
          <a:p>
            <a:pPr rtl="0"/>
            <a:r>
              <a:rPr lang="el-GR" noProof="0"/>
              <a:t>Κάντε κλικ στο εικονίδιο για να προσθέσετε ένα γραφικό SmartArt</a:t>
            </a:r>
            <a:endParaRPr lang="en-GB" noProof="0"/>
          </a:p>
        </p:txBody>
      </p:sp>
      <p:sp>
        <p:nvSpPr>
          <p:cNvPr id="17" name="SmartArt Placeholder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rtlCol="0"/>
          <a:lstStyle/>
          <a:p>
            <a:pPr rtl="0"/>
            <a:r>
              <a:rPr lang="el-GR" noProof="0"/>
              <a:t>Κάντε κλικ στο εικονίδιο για να προσθέσετε ένα γραφικό SmartArt</a:t>
            </a:r>
            <a:endParaRPr lang="en-GB" noProof="0"/>
          </a:p>
        </p:txBody>
      </p:sp>
      <p:sp>
        <p:nvSpPr>
          <p:cNvPr id="18" name="SmartArt Placeholder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rtlCol="0"/>
          <a:lstStyle/>
          <a:p>
            <a:pPr rtl="0"/>
            <a:r>
              <a:rPr lang="el-GR" noProof="0"/>
              <a:t>Κάντε κλικ στο εικονίδιο για να προσθέσετε ένα γραφικό SmartArt</a:t>
            </a:r>
            <a:endParaRPr lang="en-GB" noProof="0"/>
          </a:p>
        </p:txBody>
      </p:sp>
      <p:sp>
        <p:nvSpPr>
          <p:cNvPr id="20" name="Text Placeholder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rtlCol="0">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rtl="0"/>
            <a:r>
              <a:rPr lang="en-GB" noProof="0"/>
              <a:t>Name</a:t>
            </a:r>
          </a:p>
        </p:txBody>
      </p:sp>
      <p:sp>
        <p:nvSpPr>
          <p:cNvPr id="22" name="Text Placeholder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rtlCol="0">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rtl="0"/>
            <a:r>
              <a:rPr lang="en-GB" noProof="0"/>
              <a:t>Title</a:t>
            </a:r>
          </a:p>
        </p:txBody>
      </p:sp>
      <p:sp>
        <p:nvSpPr>
          <p:cNvPr id="23" name="Text Placeholder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rtlCol="0">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rtl="0"/>
            <a:r>
              <a:rPr lang="en-GB" noProof="0"/>
              <a:t>Name</a:t>
            </a:r>
          </a:p>
        </p:txBody>
      </p:sp>
      <p:sp>
        <p:nvSpPr>
          <p:cNvPr id="24" name="Text Placeholder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rtlCol="0">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rtl="0"/>
            <a:r>
              <a:rPr lang="en-GB" noProof="0"/>
              <a:t>Title</a:t>
            </a:r>
          </a:p>
        </p:txBody>
      </p:sp>
      <p:sp>
        <p:nvSpPr>
          <p:cNvPr id="25" name="Text Placeholder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rtlCol="0">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rtl="0"/>
            <a:r>
              <a:rPr lang="en-GB" noProof="0"/>
              <a:t>Name</a:t>
            </a:r>
          </a:p>
        </p:txBody>
      </p:sp>
      <p:sp>
        <p:nvSpPr>
          <p:cNvPr id="26" name="Text Placeholder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rtlCol="0">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rtl="0"/>
            <a:r>
              <a:rPr lang="en-GB" noProof="0"/>
              <a:t>Title</a:t>
            </a:r>
          </a:p>
        </p:txBody>
      </p:sp>
      <p:sp>
        <p:nvSpPr>
          <p:cNvPr id="27" name="Text Placeholder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rtlCol="0">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rtl="0"/>
            <a:r>
              <a:rPr lang="en-GB" noProof="0"/>
              <a:t>Name</a:t>
            </a:r>
          </a:p>
        </p:txBody>
      </p:sp>
      <p:sp>
        <p:nvSpPr>
          <p:cNvPr id="28" name="Text Placeholder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rtlCol="0">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rtl="0"/>
            <a:r>
              <a:rPr lang="en-GB" noProof="0"/>
              <a:t>Title</a:t>
            </a:r>
          </a:p>
        </p:txBody>
      </p:sp>
      <p:sp>
        <p:nvSpPr>
          <p:cNvPr id="4" name="Footer Placeholder 3"/>
          <p:cNvSpPr>
            <a:spLocks noGrp="1"/>
          </p:cNvSpPr>
          <p:nvPr>
            <p:ph type="ftr" sz="quarter" idx="11"/>
          </p:nvPr>
        </p:nvSpPr>
        <p:spPr/>
        <p:txBody>
          <a:bodyPr rtlCol="0"/>
          <a:lstStyle/>
          <a:p>
            <a:pPr rtl="0"/>
            <a:r>
              <a:rPr lang="en-GB" noProof="0"/>
              <a:t>Sample Footer Text</a:t>
            </a:r>
          </a:p>
        </p:txBody>
      </p:sp>
      <p:sp>
        <p:nvSpPr>
          <p:cNvPr id="3" name="Date Placeholder 2"/>
          <p:cNvSpPr>
            <a:spLocks noGrp="1"/>
          </p:cNvSpPr>
          <p:nvPr>
            <p:ph type="dt" sz="half" idx="10"/>
          </p:nvPr>
        </p:nvSpPr>
        <p:spPr/>
        <p:txBody>
          <a:bodyPr rtlCol="0"/>
          <a:lstStyle/>
          <a:p>
            <a:pPr rtl="0"/>
            <a:r>
              <a:rPr lang="en-GB" noProof="0"/>
              <a:t>20XX</a:t>
            </a:r>
          </a:p>
        </p:txBody>
      </p:sp>
      <p:sp>
        <p:nvSpPr>
          <p:cNvPr id="5" name="Slide Number Placeholder 4"/>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13926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Σύγκριση">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rtlCol="0"/>
          <a:lstStyle/>
          <a:p>
            <a:pPr rtl="0"/>
            <a:r>
              <a:rPr lang="el-GR" noProof="0"/>
              <a:t>Κάντε κλικ για να επεξεργαστείτε τον τίτλο υποδείγματος</a:t>
            </a:r>
            <a:endParaRPr lang="en-GB" noProof="0"/>
          </a:p>
        </p:txBody>
      </p:sp>
      <p:sp>
        <p:nvSpPr>
          <p:cNvPr id="3" name="Text Placeholder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noProof="0"/>
              <a:t>Στυλ κειμένου υποδείγματος</a:t>
            </a:r>
          </a:p>
        </p:txBody>
      </p:sp>
      <p:sp>
        <p:nvSpPr>
          <p:cNvPr id="4" name="Content Placeholder 3"/>
          <p:cNvSpPr>
            <a:spLocks noGrp="1"/>
          </p:cNvSpPr>
          <p:nvPr>
            <p:ph sz="half" idx="2"/>
          </p:nvPr>
        </p:nvSpPr>
        <p:spPr>
          <a:xfrm>
            <a:off x="581194" y="2926052"/>
            <a:ext cx="5194766" cy="2934999"/>
          </a:xfrm>
        </p:spPr>
        <p:txBody>
          <a:bodyPr rtlCol="0" anchor="t">
            <a:normAutofit/>
          </a:bodyPr>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n-GB" noProof="0"/>
          </a:p>
        </p:txBody>
      </p:sp>
      <p:sp>
        <p:nvSpPr>
          <p:cNvPr id="5" name="Text Placeholder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l-GR" noProof="0"/>
              <a:t>Στυλ κειμένου υποδείγματος</a:t>
            </a:r>
          </a:p>
        </p:txBody>
      </p:sp>
      <p:sp>
        <p:nvSpPr>
          <p:cNvPr id="6" name="Content Placeholder 5"/>
          <p:cNvSpPr>
            <a:spLocks noGrp="1"/>
          </p:cNvSpPr>
          <p:nvPr>
            <p:ph sz="quarter" idx="4"/>
          </p:nvPr>
        </p:nvSpPr>
        <p:spPr>
          <a:xfrm>
            <a:off x="6416037" y="2926052"/>
            <a:ext cx="5194771" cy="2934999"/>
          </a:xfrm>
        </p:spPr>
        <p:txBody>
          <a:bodyPr rtlCol="0" anchor="t">
            <a:normAutofit/>
          </a:bodyPr>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n-GB" noProof="0"/>
          </a:p>
        </p:txBody>
      </p:sp>
      <p:sp>
        <p:nvSpPr>
          <p:cNvPr id="8" name="Footer Placeholder 7"/>
          <p:cNvSpPr>
            <a:spLocks noGrp="1"/>
          </p:cNvSpPr>
          <p:nvPr>
            <p:ph type="ftr" sz="quarter" idx="11"/>
          </p:nvPr>
        </p:nvSpPr>
        <p:spPr/>
        <p:txBody>
          <a:bodyPr rtlCol="0"/>
          <a:lstStyle/>
          <a:p>
            <a:pPr rtl="0"/>
            <a:r>
              <a:rPr lang="en-GB" noProof="0"/>
              <a:t>Sample Footer Text</a:t>
            </a:r>
          </a:p>
        </p:txBody>
      </p:sp>
      <p:sp>
        <p:nvSpPr>
          <p:cNvPr id="7" name="Date Placeholder 6"/>
          <p:cNvSpPr>
            <a:spLocks noGrp="1"/>
          </p:cNvSpPr>
          <p:nvPr>
            <p:ph type="dt" sz="half" idx="10"/>
          </p:nvPr>
        </p:nvSpPr>
        <p:spPr/>
        <p:txBody>
          <a:bodyPr rtlCol="0"/>
          <a:lstStyle/>
          <a:p>
            <a:pPr rtl="0"/>
            <a:r>
              <a:rPr lang="en-GB" noProof="0"/>
              <a:t>20XX</a:t>
            </a:r>
          </a:p>
        </p:txBody>
      </p:sp>
      <p:sp>
        <p:nvSpPr>
          <p:cNvPr id="9" name="Slide Number Placeholder 8"/>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61428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rtlCol="0"/>
          <a:lstStyle/>
          <a:p>
            <a:pPr rtl="0"/>
            <a:r>
              <a:rPr lang="el-GR" noProof="0"/>
              <a:t>Κάντε κλικ για να επεξεργαστείτε τον τίτλο υποδείγματος</a:t>
            </a:r>
            <a:endParaRPr lang="en-GB" noProof="0"/>
          </a:p>
        </p:txBody>
      </p:sp>
      <p:sp>
        <p:nvSpPr>
          <p:cNvPr id="3" name="Text Placeholder 2"/>
          <p:cNvSpPr>
            <a:spLocks noGrp="1"/>
          </p:cNvSpPr>
          <p:nvPr>
            <p:ph type="body" idx="1"/>
          </p:nvPr>
        </p:nvSpPr>
        <p:spPr>
          <a:xfrm>
            <a:off x="581191" y="2250891"/>
            <a:ext cx="3200400"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noProof="0"/>
              <a:t>Στυλ κειμένου υποδείγματος</a:t>
            </a:r>
          </a:p>
        </p:txBody>
      </p:sp>
      <p:sp>
        <p:nvSpPr>
          <p:cNvPr id="4" name="Content Placeholder 3"/>
          <p:cNvSpPr>
            <a:spLocks noGrp="1"/>
          </p:cNvSpPr>
          <p:nvPr>
            <p:ph sz="half" idx="2"/>
          </p:nvPr>
        </p:nvSpPr>
        <p:spPr>
          <a:xfrm>
            <a:off x="581194" y="2926052"/>
            <a:ext cx="3200400" cy="2934999"/>
          </a:xfrm>
        </p:spPr>
        <p:txBody>
          <a:bodyPr rtlCol="0" anchor="t">
            <a:normAutofit/>
          </a:bodyPr>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n-GB" noProof="0"/>
          </a:p>
        </p:txBody>
      </p:sp>
      <p:sp>
        <p:nvSpPr>
          <p:cNvPr id="5" name="Text Placeholder 4"/>
          <p:cNvSpPr>
            <a:spLocks noGrp="1"/>
          </p:cNvSpPr>
          <p:nvPr>
            <p:ph type="body" sz="quarter" idx="3"/>
          </p:nvPr>
        </p:nvSpPr>
        <p:spPr>
          <a:xfrm>
            <a:off x="4412343" y="2250891"/>
            <a:ext cx="320040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l-GR" noProof="0"/>
              <a:t>Στυλ κειμένου υποδείγματος</a:t>
            </a:r>
          </a:p>
        </p:txBody>
      </p:sp>
      <p:sp>
        <p:nvSpPr>
          <p:cNvPr id="6" name="Content Placeholder 5"/>
          <p:cNvSpPr>
            <a:spLocks noGrp="1"/>
          </p:cNvSpPr>
          <p:nvPr>
            <p:ph sz="quarter" idx="4"/>
          </p:nvPr>
        </p:nvSpPr>
        <p:spPr>
          <a:xfrm>
            <a:off x="4412341" y="2926051"/>
            <a:ext cx="3200400" cy="2934999"/>
          </a:xfrm>
        </p:spPr>
        <p:txBody>
          <a:bodyPr rtlCol="0" anchor="t">
            <a:normAutofit/>
          </a:bodyPr>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n-GB" noProof="0"/>
          </a:p>
        </p:txBody>
      </p:sp>
      <p:sp>
        <p:nvSpPr>
          <p:cNvPr id="10" name="Text Placeholder 4">
            <a:extLst>
              <a:ext uri="{FF2B5EF4-FFF2-40B4-BE49-F238E27FC236}">
                <a16:creationId xmlns:a16="http://schemas.microsoft.com/office/drawing/2014/main" id="{4F00371C-297D-40EF-8A7B-A4A10A3E0F58}"/>
              </a:ext>
            </a:extLst>
          </p:cNvPr>
          <p:cNvSpPr>
            <a:spLocks noGrp="1"/>
          </p:cNvSpPr>
          <p:nvPr>
            <p:ph type="body" sz="quarter" idx="13"/>
          </p:nvPr>
        </p:nvSpPr>
        <p:spPr>
          <a:xfrm>
            <a:off x="8243499" y="2250891"/>
            <a:ext cx="320040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l-GR" noProof="0"/>
              <a:t>Στυλ κειμένου υποδείγματος</a:t>
            </a:r>
          </a:p>
        </p:txBody>
      </p:sp>
      <p:sp>
        <p:nvSpPr>
          <p:cNvPr id="11" name="Content Placeholder 5">
            <a:extLst>
              <a:ext uri="{FF2B5EF4-FFF2-40B4-BE49-F238E27FC236}">
                <a16:creationId xmlns:a16="http://schemas.microsoft.com/office/drawing/2014/main" id="{54C654D6-9180-439B-AA80-A486173B740A}"/>
              </a:ext>
            </a:extLst>
          </p:cNvPr>
          <p:cNvSpPr>
            <a:spLocks noGrp="1"/>
          </p:cNvSpPr>
          <p:nvPr>
            <p:ph sz="quarter" idx="14"/>
          </p:nvPr>
        </p:nvSpPr>
        <p:spPr>
          <a:xfrm>
            <a:off x="8243497" y="2926051"/>
            <a:ext cx="3200400" cy="2934999"/>
          </a:xfrm>
        </p:spPr>
        <p:txBody>
          <a:bodyPr rtlCol="0" anchor="t">
            <a:normAutofit/>
          </a:bodyPr>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n-GB" noProof="0"/>
          </a:p>
        </p:txBody>
      </p:sp>
      <p:sp>
        <p:nvSpPr>
          <p:cNvPr id="8" name="Footer Placeholder 7"/>
          <p:cNvSpPr>
            <a:spLocks noGrp="1"/>
          </p:cNvSpPr>
          <p:nvPr>
            <p:ph type="ftr" sz="quarter" idx="11"/>
          </p:nvPr>
        </p:nvSpPr>
        <p:spPr/>
        <p:txBody>
          <a:bodyPr rtlCol="0"/>
          <a:lstStyle/>
          <a:p>
            <a:pPr rtl="0"/>
            <a:r>
              <a:rPr lang="en-GB" noProof="0"/>
              <a:t>Sample Footer Text</a:t>
            </a:r>
          </a:p>
        </p:txBody>
      </p:sp>
      <p:sp>
        <p:nvSpPr>
          <p:cNvPr id="7" name="Date Placeholder 6"/>
          <p:cNvSpPr>
            <a:spLocks noGrp="1"/>
          </p:cNvSpPr>
          <p:nvPr>
            <p:ph type="dt" sz="half" idx="10"/>
          </p:nvPr>
        </p:nvSpPr>
        <p:spPr/>
        <p:txBody>
          <a:bodyPr rtlCol="0"/>
          <a:lstStyle/>
          <a:p>
            <a:pPr rtl="0"/>
            <a:r>
              <a:rPr lang="en-GB" noProof="0"/>
              <a:t>20XX</a:t>
            </a:r>
          </a:p>
        </p:txBody>
      </p:sp>
      <p:sp>
        <p:nvSpPr>
          <p:cNvPr id="9" name="Slide Number Placeholder 8"/>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311973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A78C165-B12A-4B46-AC7E-8E730F42CBBA}"/>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5F2DE1-F272-49DD-84C1-C2FB82B723E3}"/>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0BB053-86D6-405E-A719-7B6EF23E7207}"/>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l-GR" noProof="0"/>
              <a:t>Κάντε κλικ για να επεξεργαστείτε τον τίτλο υποδείγματος</a:t>
            </a:r>
            <a:endParaRPr lang="en-GB" noProof="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el-GR" noProof="0"/>
              <a:t>Στυλ κειμένου υποδείγματος</a:t>
            </a:r>
          </a:p>
          <a:p>
            <a:pPr lvl="1" rtl="0"/>
            <a:r>
              <a:rPr lang="el-GR" noProof="0"/>
              <a:t>Δεύτερο επίπεδο</a:t>
            </a:r>
          </a:p>
          <a:p>
            <a:pPr lvl="2" rtl="0"/>
            <a:r>
              <a:rPr lang="el-GR" noProof="0"/>
              <a:t>Τρίτο επίπεδο</a:t>
            </a:r>
          </a:p>
          <a:p>
            <a:pPr lvl="3" rtl="0"/>
            <a:r>
              <a:rPr lang="el-GR" noProof="0"/>
              <a:t>Τέταρτο επίπεδο</a:t>
            </a:r>
          </a:p>
          <a:p>
            <a:pPr lvl="4" rtl="0"/>
            <a:r>
              <a:rPr lang="el-GR" noProof="0"/>
              <a:t>Πέμπτο επίπεδο</a:t>
            </a:r>
            <a:endParaRPr lang="en-GB" noProof="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r>
              <a:rPr lang="en-GB" noProof="0"/>
              <a:t>20XX</a:t>
            </a:r>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r>
              <a:rPr lang="en-GB" noProof="0"/>
              <a:t>Sample Footer Text</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3" r:id="rId6"/>
    <p:sldLayoutId id="2147483784" r:id="rId7"/>
    <p:sldLayoutId id="2147483767" r:id="rId8"/>
    <p:sldLayoutId id="2147483782" r:id="rId9"/>
    <p:sldLayoutId id="2147483778" r:id="rId10"/>
    <p:sldLayoutId id="2147483779" r:id="rId11"/>
    <p:sldLayoutId id="2147483765" r:id="rId12"/>
    <p:sldLayoutId id="2147483766" r:id="rId13"/>
    <p:sldLayoutId id="2147483769" r:id="rId14"/>
    <p:sldLayoutId id="2147483770" r:id="rId15"/>
    <p:sldLayoutId id="2147483771" r:id="rId16"/>
  </p:sldLayoutIdLst>
  <p:hf hdr="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health.gov/our-work/national-health-initiatives/health-literacy/consumer-health-content/myhealthfinder" TargetMode="External"/><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s://www.calculateconvert.com/calculators/health/bmi.php?kgs=%7Bweight_num%7D&amp;cm=%7Bheight_num%7D"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health.gov/our-work/national-health-initiatives/health-literacy/consumer-health-content/myhealthfinder"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www.calculateconvert.com/calculators/health/bmi.php?kgs=%7Bweight_num%7D&amp;cm=%7Bheight_num%7D"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9453A-78E9-42AE-AE23-C9D218CBC378}"/>
              </a:ext>
            </a:extLst>
          </p:cNvPr>
          <p:cNvSpPr>
            <a:spLocks noGrp="1"/>
          </p:cNvSpPr>
          <p:nvPr>
            <p:ph type="ctrTitle"/>
          </p:nvPr>
        </p:nvSpPr>
        <p:spPr>
          <a:xfrm>
            <a:off x="599225" y="374904"/>
            <a:ext cx="10993549" cy="1499616"/>
          </a:xfrm>
        </p:spPr>
        <p:txBody>
          <a:bodyPr rtlCol="0" anchor="ctr">
            <a:normAutofit/>
          </a:bodyPr>
          <a:lstStyle/>
          <a:p>
            <a:pPr algn="ctr" rtl="0"/>
            <a:r>
              <a:rPr lang="en-GB" sz="4000" dirty="0" err="1">
                <a:solidFill>
                  <a:schemeClr val="tx1"/>
                </a:solidFill>
                <a:latin typeface="Times New Roman" panose="02020603050405020304" pitchFamily="18" charset="0"/>
                <a:cs typeface="Times New Roman" panose="02020603050405020304" pitchFamily="18" charset="0"/>
              </a:rPr>
              <a:t>DocBot</a:t>
            </a:r>
            <a:endParaRPr lang="en-GB" sz="4000" dirty="0">
              <a:solidFill>
                <a:schemeClr val="tx1"/>
              </a:solidFill>
              <a:latin typeface="Times New Roman" panose="02020603050405020304" pitchFamily="18" charset="0"/>
              <a:cs typeface="Times New Roman" panose="02020603050405020304" pitchFamily="18" charset="0"/>
            </a:endParaRPr>
          </a:p>
        </p:txBody>
      </p:sp>
      <p:pic>
        <p:nvPicPr>
          <p:cNvPr id="8" name="Picture Placeholder 7" descr="Medical equipment with a stethoscope">
            <a:extLst>
              <a:ext uri="{FF2B5EF4-FFF2-40B4-BE49-F238E27FC236}">
                <a16:creationId xmlns:a16="http://schemas.microsoft.com/office/drawing/2014/main" id="{D9011B7D-CD6B-49C3-8163-9672E7B5EB9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48056" y="3081528"/>
            <a:ext cx="11265408" cy="3310128"/>
          </a:xfrm>
        </p:spPr>
      </p:pic>
      <p:sp>
        <p:nvSpPr>
          <p:cNvPr id="2" name="Subtitle 4">
            <a:extLst>
              <a:ext uri="{FF2B5EF4-FFF2-40B4-BE49-F238E27FC236}">
                <a16:creationId xmlns:a16="http://schemas.microsoft.com/office/drawing/2014/main" id="{867D34A1-CFFF-26D6-3EF0-C2201EC7128E}"/>
              </a:ext>
            </a:extLst>
          </p:cNvPr>
          <p:cNvSpPr txBox="1">
            <a:spLocks/>
          </p:cNvSpPr>
          <p:nvPr/>
        </p:nvSpPr>
        <p:spPr>
          <a:xfrm>
            <a:off x="2923840" y="1558739"/>
            <a:ext cx="6344320" cy="1499617"/>
          </a:xfrm>
          <a:prstGeom prst="rect">
            <a:avLst/>
          </a:prstGeom>
        </p:spPr>
        <p:txBody>
          <a:bodyPr vert="horz" lIns="91440" tIns="45720" rIns="91440" bIns="45720" rtlCol="0" anchor="ctr">
            <a:normAutofit fontScale="92500" lnSpcReduction="10000"/>
          </a:bodyPr>
          <a:lstStyle>
            <a:lvl1pPr marL="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ctr"/>
            <a:r>
              <a:rPr lang="el-GR" sz="2000" dirty="0">
                <a:solidFill>
                  <a:schemeClr val="tx1"/>
                </a:solidFill>
                <a:latin typeface="Times New Roman" panose="02020603050405020304" pitchFamily="18" charset="0"/>
                <a:cs typeface="Times New Roman" panose="02020603050405020304" pitchFamily="18" charset="0"/>
              </a:rPr>
              <a:t>Διαλογικά Συστήματα και Φωνητικοί Βοηθοί (Μ913)</a:t>
            </a:r>
            <a:endParaRPr lang="en-US" sz="2000" dirty="0">
              <a:solidFill>
                <a:schemeClr val="tx1"/>
              </a:solidFill>
              <a:latin typeface="Times New Roman" panose="02020603050405020304" pitchFamily="18" charset="0"/>
              <a:cs typeface="Times New Roman" panose="02020603050405020304" pitchFamily="18" charset="0"/>
            </a:endParaRPr>
          </a:p>
          <a:p>
            <a:pPr algn="ctr"/>
            <a:r>
              <a:rPr lang="el-GR" dirty="0" err="1">
                <a:solidFill>
                  <a:schemeClr val="tx1"/>
                </a:solidFill>
                <a:latin typeface="Times New Roman" panose="02020603050405020304" pitchFamily="18" charset="0"/>
                <a:cs typeface="Times New Roman" panose="02020603050405020304" pitchFamily="18" charset="0"/>
              </a:rPr>
              <a:t>Κακαμούκα</a:t>
            </a:r>
            <a:r>
              <a:rPr lang="el-GR" dirty="0">
                <a:solidFill>
                  <a:schemeClr val="tx1"/>
                </a:solidFill>
                <a:latin typeface="Times New Roman" panose="02020603050405020304" pitchFamily="18" charset="0"/>
                <a:cs typeface="Times New Roman" panose="02020603050405020304" pitchFamily="18" charset="0"/>
              </a:rPr>
              <a:t> Καλλιόπη</a:t>
            </a:r>
          </a:p>
          <a:p>
            <a:pPr algn="ctr"/>
            <a:r>
              <a:rPr lang="el-GR" sz="1800" dirty="0">
                <a:solidFill>
                  <a:schemeClr val="tx1"/>
                </a:solidFill>
                <a:latin typeface="Times New Roman" panose="02020603050405020304" pitchFamily="18" charset="0"/>
                <a:cs typeface="Times New Roman" panose="02020603050405020304" pitchFamily="18" charset="0"/>
              </a:rPr>
              <a:t>4</a:t>
            </a:r>
            <a:r>
              <a:rPr lang="el-GR" sz="1800" baseline="30000" dirty="0">
                <a:solidFill>
                  <a:schemeClr val="tx1"/>
                </a:solidFill>
                <a:latin typeface="Times New Roman" panose="02020603050405020304" pitchFamily="18" charset="0"/>
                <a:cs typeface="Times New Roman" panose="02020603050405020304" pitchFamily="18" charset="0"/>
              </a:rPr>
              <a:t>η</a:t>
            </a:r>
            <a:r>
              <a:rPr lang="el-GR" sz="1800" dirty="0">
                <a:solidFill>
                  <a:schemeClr val="tx1"/>
                </a:solidFill>
                <a:latin typeface="Times New Roman" panose="02020603050405020304" pitchFamily="18" charset="0"/>
                <a:cs typeface="Times New Roman" panose="02020603050405020304" pitchFamily="18" charset="0"/>
              </a:rPr>
              <a:t> Εργασία</a:t>
            </a:r>
            <a:endParaRPr lang="el-GR" dirty="0">
              <a:solidFill>
                <a:schemeClr val="tx1"/>
              </a:solidFill>
              <a:latin typeface="Times New Roman" panose="02020603050405020304" pitchFamily="18" charset="0"/>
              <a:cs typeface="Times New Roman" panose="02020603050405020304" pitchFamily="18" charset="0"/>
            </a:endParaRPr>
          </a:p>
          <a:p>
            <a:pPr algn="ctr"/>
            <a:r>
              <a:rPr lang="el-GR" dirty="0">
                <a:solidFill>
                  <a:schemeClr val="tx1"/>
                </a:solidFill>
                <a:latin typeface="Times New Roman" panose="02020603050405020304" pitchFamily="18" charset="0"/>
                <a:cs typeface="Times New Roman" panose="02020603050405020304" pitchFamily="18" charset="0"/>
              </a:rPr>
              <a:t>1</a:t>
            </a:r>
            <a:r>
              <a:rPr lang="en-US" dirty="0">
                <a:solidFill>
                  <a:schemeClr val="tx1"/>
                </a:solidFill>
                <a:latin typeface="Times New Roman" panose="02020603050405020304" pitchFamily="18" charset="0"/>
                <a:cs typeface="Times New Roman" panose="02020603050405020304" pitchFamily="18" charset="0"/>
              </a:rPr>
              <a:t>0</a:t>
            </a:r>
            <a:r>
              <a:rPr lang="el-GR" dirty="0">
                <a:solidFill>
                  <a:schemeClr val="tx1"/>
                </a:solidFill>
                <a:latin typeface="Times New Roman" panose="02020603050405020304" pitchFamily="18" charset="0"/>
                <a:cs typeface="Times New Roman" panose="02020603050405020304" pitchFamily="18" charset="0"/>
              </a:rPr>
              <a:t>/03/2024</a:t>
            </a:r>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F9FEF3-ADBB-E36D-9077-7EE5B54BF05C}"/>
              </a:ext>
            </a:extLst>
          </p:cNvPr>
          <p:cNvSpPr>
            <a:spLocks noGrp="1"/>
          </p:cNvSpPr>
          <p:nvPr>
            <p:ph type="title"/>
          </p:nvPr>
        </p:nvSpPr>
        <p:spPr>
          <a:xfrm>
            <a:off x="777158" y="498782"/>
            <a:ext cx="11029616" cy="987552"/>
          </a:xfrm>
        </p:spPr>
        <p:txBody>
          <a:bodyPr anchor="ct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Conversational flow – overview</a:t>
            </a: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6" name="Θέση αριθμού διαφάνειας 5">
            <a:extLst>
              <a:ext uri="{FF2B5EF4-FFF2-40B4-BE49-F238E27FC236}">
                <a16:creationId xmlns:a16="http://schemas.microsoft.com/office/drawing/2014/main" id="{47B441A0-D24C-50E6-1820-394F1EFBF72A}"/>
              </a:ext>
            </a:extLst>
          </p:cNvPr>
          <p:cNvSpPr>
            <a:spLocks noGrp="1"/>
          </p:cNvSpPr>
          <p:nvPr>
            <p:ph type="sldNum" sz="quarter" idx="12"/>
          </p:nvPr>
        </p:nvSpPr>
        <p:spPr/>
        <p:txBody>
          <a:bodyPr/>
          <a:lstStyle/>
          <a:p>
            <a:pPr rtl="0"/>
            <a:fld id="{3A98EE3D-8CD1-4C3F-BD1C-C98C9596463C}" type="slidenum">
              <a:rPr lang="en-GB" noProof="0" smtClean="0"/>
              <a:t>10</a:t>
            </a:fld>
            <a:endParaRPr lang="en-GB" noProof="0"/>
          </a:p>
        </p:txBody>
      </p:sp>
      <p:pic>
        <p:nvPicPr>
          <p:cNvPr id="8" name="Θέση περιεχομένου 7" descr="Εικόνα που περιέχει κείμενο, διάγραμμα, γραμμή, Σχέδιο&#10;&#10;Περιγραφή που δημιουργήθηκε αυτόματα">
            <a:extLst>
              <a:ext uri="{FF2B5EF4-FFF2-40B4-BE49-F238E27FC236}">
                <a16:creationId xmlns:a16="http://schemas.microsoft.com/office/drawing/2014/main" id="{3929724B-729D-5F3B-47ED-81540FA91E5A}"/>
              </a:ext>
            </a:extLst>
          </p:cNvPr>
          <p:cNvPicPr>
            <a:picLocks noGrp="1" noChangeAspect="1"/>
          </p:cNvPicPr>
          <p:nvPr>
            <p:ph idx="1"/>
          </p:nvPr>
        </p:nvPicPr>
        <p:blipFill>
          <a:blip r:embed="rId2"/>
          <a:stretch>
            <a:fillRect/>
          </a:stretch>
        </p:blipFill>
        <p:spPr>
          <a:xfrm>
            <a:off x="43900" y="1266825"/>
            <a:ext cx="12148099" cy="5591175"/>
          </a:xfrm>
        </p:spPr>
      </p:pic>
      <p:sp>
        <p:nvSpPr>
          <p:cNvPr id="3" name="Ορθογώνιο 2">
            <a:extLst>
              <a:ext uri="{FF2B5EF4-FFF2-40B4-BE49-F238E27FC236}">
                <a16:creationId xmlns:a16="http://schemas.microsoft.com/office/drawing/2014/main" id="{135598FD-F872-0C54-5B3F-091ED232F2EC}"/>
              </a:ext>
            </a:extLst>
          </p:cNvPr>
          <p:cNvSpPr/>
          <p:nvPr/>
        </p:nvSpPr>
        <p:spPr>
          <a:xfrm>
            <a:off x="8239124" y="2771774"/>
            <a:ext cx="3908975" cy="3583179"/>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Ευθύγραμμο βέλος σύνδεσης 4">
            <a:extLst>
              <a:ext uri="{FF2B5EF4-FFF2-40B4-BE49-F238E27FC236}">
                <a16:creationId xmlns:a16="http://schemas.microsoft.com/office/drawing/2014/main" id="{A40EEA28-C12C-8267-18B9-4863E7F4BD83}"/>
              </a:ext>
            </a:extLst>
          </p:cNvPr>
          <p:cNvCxnSpPr/>
          <p:nvPr/>
        </p:nvCxnSpPr>
        <p:spPr>
          <a:xfrm flipH="1">
            <a:off x="3374136" y="6354953"/>
            <a:ext cx="4864988" cy="6896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560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F9FEF3-ADBB-E36D-9077-7EE5B54BF05C}"/>
              </a:ext>
            </a:extLst>
          </p:cNvPr>
          <p:cNvSpPr>
            <a:spLocks noGrp="1"/>
          </p:cNvSpPr>
          <p:nvPr>
            <p:ph type="title"/>
          </p:nvPr>
        </p:nvSpPr>
        <p:spPr>
          <a:xfrm>
            <a:off x="962191" y="509587"/>
            <a:ext cx="11029616" cy="987552"/>
          </a:xfrm>
        </p:spPr>
        <p:txBody>
          <a:bodyPr anchor="ct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Conversational flow – overview – API INTEGRATION</a:t>
            </a: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6" name="Θέση αριθμού διαφάνειας 5">
            <a:extLst>
              <a:ext uri="{FF2B5EF4-FFF2-40B4-BE49-F238E27FC236}">
                <a16:creationId xmlns:a16="http://schemas.microsoft.com/office/drawing/2014/main" id="{47B441A0-D24C-50E6-1820-394F1EFBF72A}"/>
              </a:ext>
            </a:extLst>
          </p:cNvPr>
          <p:cNvSpPr>
            <a:spLocks noGrp="1"/>
          </p:cNvSpPr>
          <p:nvPr>
            <p:ph type="sldNum" sz="quarter" idx="12"/>
          </p:nvPr>
        </p:nvSpPr>
        <p:spPr/>
        <p:txBody>
          <a:bodyPr/>
          <a:lstStyle/>
          <a:p>
            <a:pPr rtl="0"/>
            <a:fld id="{3A98EE3D-8CD1-4C3F-BD1C-C98C9596463C}" type="slidenum">
              <a:rPr lang="en-GB" noProof="0" smtClean="0"/>
              <a:t>11</a:t>
            </a:fld>
            <a:endParaRPr lang="en-GB" noProof="0"/>
          </a:p>
        </p:txBody>
      </p:sp>
      <p:pic>
        <p:nvPicPr>
          <p:cNvPr id="8" name="Θέση περιεχομένου 7" descr="Εικόνα που περιέχει κείμενο, διάγραμμα, γραμμή, Σχέδιο&#10;&#10;Περιγραφή που δημιουργήθηκε αυτόματα">
            <a:extLst>
              <a:ext uri="{FF2B5EF4-FFF2-40B4-BE49-F238E27FC236}">
                <a16:creationId xmlns:a16="http://schemas.microsoft.com/office/drawing/2014/main" id="{3929724B-729D-5F3B-47ED-81540FA91E5A}"/>
              </a:ext>
            </a:extLst>
          </p:cNvPr>
          <p:cNvPicPr>
            <a:picLocks noGrp="1" noChangeAspect="1"/>
          </p:cNvPicPr>
          <p:nvPr>
            <p:ph idx="1"/>
          </p:nvPr>
        </p:nvPicPr>
        <p:blipFill rotWithShape="1">
          <a:blip r:embed="rId2"/>
          <a:srcRect l="66285" t="19421" b="8996"/>
          <a:stretch/>
        </p:blipFill>
        <p:spPr>
          <a:xfrm>
            <a:off x="3762375" y="1377251"/>
            <a:ext cx="5429249" cy="5305425"/>
          </a:xfrm>
          <a:ln>
            <a:solidFill>
              <a:schemeClr val="tx1"/>
            </a:solidFill>
          </a:ln>
        </p:spPr>
      </p:pic>
      <p:sp>
        <p:nvSpPr>
          <p:cNvPr id="4" name="Ορθογώνιο 3">
            <a:extLst>
              <a:ext uri="{FF2B5EF4-FFF2-40B4-BE49-F238E27FC236}">
                <a16:creationId xmlns:a16="http://schemas.microsoft.com/office/drawing/2014/main" id="{B1361EAB-BFAA-B814-BF3D-720031B0449A}"/>
              </a:ext>
            </a:extLst>
          </p:cNvPr>
          <p:cNvSpPr/>
          <p:nvPr/>
        </p:nvSpPr>
        <p:spPr>
          <a:xfrm>
            <a:off x="3914775" y="5067300"/>
            <a:ext cx="3955175" cy="1495425"/>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Ορθογώνιο 4">
            <a:extLst>
              <a:ext uri="{FF2B5EF4-FFF2-40B4-BE49-F238E27FC236}">
                <a16:creationId xmlns:a16="http://schemas.microsoft.com/office/drawing/2014/main" id="{52611E17-CDAE-AF7E-34D6-7A8989397E75}"/>
              </a:ext>
            </a:extLst>
          </p:cNvPr>
          <p:cNvSpPr/>
          <p:nvPr/>
        </p:nvSpPr>
        <p:spPr>
          <a:xfrm>
            <a:off x="7929078" y="5067299"/>
            <a:ext cx="1262546" cy="1495425"/>
          </a:xfrm>
          <a:prstGeom prst="rect">
            <a:avLst/>
          </a:pr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Ευθύγραμμο βέλος σύνδεσης 8">
            <a:extLst>
              <a:ext uri="{FF2B5EF4-FFF2-40B4-BE49-F238E27FC236}">
                <a16:creationId xmlns:a16="http://schemas.microsoft.com/office/drawing/2014/main" id="{E44CE6EF-98BE-862E-51E2-241A765AFDCD}"/>
              </a:ext>
            </a:extLst>
          </p:cNvPr>
          <p:cNvCxnSpPr>
            <a:cxnSpLocks/>
          </p:cNvCxnSpPr>
          <p:nvPr/>
        </p:nvCxnSpPr>
        <p:spPr>
          <a:xfrm flipH="1" flipV="1">
            <a:off x="2798064" y="4139790"/>
            <a:ext cx="1116711" cy="92750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Ευθύγραμμο βέλος σύνδεσης 10">
            <a:extLst>
              <a:ext uri="{FF2B5EF4-FFF2-40B4-BE49-F238E27FC236}">
                <a16:creationId xmlns:a16="http://schemas.microsoft.com/office/drawing/2014/main" id="{9BEE5084-71E4-63A1-D84D-C05962CC93E5}"/>
              </a:ext>
            </a:extLst>
          </p:cNvPr>
          <p:cNvCxnSpPr>
            <a:cxnSpLocks/>
            <a:stCxn id="5" idx="3"/>
          </p:cNvCxnSpPr>
          <p:nvPr/>
        </p:nvCxnSpPr>
        <p:spPr>
          <a:xfrm>
            <a:off x="9191624" y="5815012"/>
            <a:ext cx="711328"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288F27D-2F04-B6F8-1A70-064CE33E6837}"/>
              </a:ext>
            </a:extLst>
          </p:cNvPr>
          <p:cNvSpPr txBox="1"/>
          <p:nvPr/>
        </p:nvSpPr>
        <p:spPr>
          <a:xfrm>
            <a:off x="875348" y="3770458"/>
            <a:ext cx="267919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 </a:t>
            </a:r>
            <a:r>
              <a:rPr lang="en-US"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API</a:t>
            </a:r>
            <a:r>
              <a:rPr lang="en-US" dirty="0">
                <a:latin typeface="Times New Roman" panose="02020603050405020304" pitchFamily="18" charset="0"/>
                <a:cs typeface="Times New Roman" panose="02020603050405020304" pitchFamily="18" charset="0"/>
              </a:rPr>
              <a:t> implementation</a:t>
            </a:r>
            <a:endParaRPr lang="en-GB"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3731488F-68CC-A837-94DF-2B96354253BE}"/>
              </a:ext>
            </a:extLst>
          </p:cNvPr>
          <p:cNvSpPr txBox="1"/>
          <p:nvPr/>
        </p:nvSpPr>
        <p:spPr>
          <a:xfrm>
            <a:off x="9744959" y="5630345"/>
            <a:ext cx="267919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2. </a:t>
            </a:r>
            <a:r>
              <a:rPr lang="en-US" dirty="0">
                <a:solidFill>
                  <a:srgbClr val="0070C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API</a:t>
            </a:r>
            <a:r>
              <a:rPr lang="en-US" dirty="0">
                <a:latin typeface="Times New Roman" panose="02020603050405020304" pitchFamily="18" charset="0"/>
                <a:cs typeface="Times New Roman" panose="02020603050405020304" pitchFamily="18" charset="0"/>
              </a:rPr>
              <a:t> implementation</a:t>
            </a:r>
            <a:endParaRPr lang="en-GB" dirty="0">
              <a:latin typeface="Times New Roman" panose="02020603050405020304" pitchFamily="18" charset="0"/>
              <a:cs typeface="Times New Roman" panose="02020603050405020304" pitchFamily="18" charset="0"/>
            </a:endParaRPr>
          </a:p>
        </p:txBody>
      </p:sp>
      <p:pic>
        <p:nvPicPr>
          <p:cNvPr id="16" name="Θέση περιεχομένου 7" descr="Εικόνα που περιέχει κείμενο, διάγραμμα, γραμμή, Σχέδιο&#10;&#10;Περιγραφή που δημιουργήθηκε αυτόματα">
            <a:extLst>
              <a:ext uri="{FF2B5EF4-FFF2-40B4-BE49-F238E27FC236}">
                <a16:creationId xmlns:a16="http://schemas.microsoft.com/office/drawing/2014/main" id="{E1BAF188-98C8-D670-1FC1-F4AC536C553D}"/>
              </a:ext>
            </a:extLst>
          </p:cNvPr>
          <p:cNvPicPr>
            <a:picLocks noChangeAspect="1"/>
          </p:cNvPicPr>
          <p:nvPr/>
        </p:nvPicPr>
        <p:blipFill rotWithShape="1">
          <a:blip r:embed="rId2"/>
          <a:srcRect l="24930" t="89546" r="71532" b="4930"/>
          <a:stretch/>
        </p:blipFill>
        <p:spPr>
          <a:xfrm>
            <a:off x="1246480" y="6158791"/>
            <a:ext cx="858144" cy="616786"/>
          </a:xfrm>
          <a:prstGeom prst="rect">
            <a:avLst/>
          </a:prstGeom>
          <a:ln>
            <a:solidFill>
              <a:schemeClr val="tx1"/>
            </a:solidFill>
          </a:ln>
        </p:spPr>
      </p:pic>
      <p:cxnSp>
        <p:nvCxnSpPr>
          <p:cNvPr id="18" name="Ευθύγραμμο βέλος σύνδεσης 17">
            <a:extLst>
              <a:ext uri="{FF2B5EF4-FFF2-40B4-BE49-F238E27FC236}">
                <a16:creationId xmlns:a16="http://schemas.microsoft.com/office/drawing/2014/main" id="{2B7EA0DC-919A-7616-7EE5-5DFD28830A33}"/>
              </a:ext>
            </a:extLst>
          </p:cNvPr>
          <p:cNvCxnSpPr>
            <a:endCxn id="16" idx="3"/>
          </p:cNvCxnSpPr>
          <p:nvPr/>
        </p:nvCxnSpPr>
        <p:spPr>
          <a:xfrm flipH="1" flipV="1">
            <a:off x="2104624" y="6467184"/>
            <a:ext cx="1657751" cy="1392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F34736E-D014-4CFC-2E2D-5DDBA2AE8FCF}"/>
              </a:ext>
            </a:extLst>
          </p:cNvPr>
          <p:cNvSpPr txBox="1"/>
          <p:nvPr/>
        </p:nvSpPr>
        <p:spPr>
          <a:xfrm>
            <a:off x="3762375" y="1377250"/>
            <a:ext cx="861472" cy="461665"/>
          </a:xfrm>
          <a:prstGeom prst="rect">
            <a:avLst/>
          </a:prstGeom>
          <a:noFill/>
          <a:ln>
            <a:solidFill>
              <a:schemeClr val="tx1"/>
            </a:solidFill>
          </a:ln>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1</a:t>
            </a:r>
            <a:endParaRPr lang="en-GB" sz="2400"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2294906D-693F-E647-88DD-B87CE76B5ED7}"/>
              </a:ext>
            </a:extLst>
          </p:cNvPr>
          <p:cNvSpPr txBox="1"/>
          <p:nvPr/>
        </p:nvSpPr>
        <p:spPr>
          <a:xfrm>
            <a:off x="365974" y="6305997"/>
            <a:ext cx="861472" cy="461665"/>
          </a:xfrm>
          <a:prstGeom prst="rect">
            <a:avLst/>
          </a:prstGeom>
          <a:noFill/>
          <a:ln>
            <a:solidFill>
              <a:schemeClr val="tx1"/>
            </a:solidFill>
          </a:ln>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2</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492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F9FEF3-ADBB-E36D-9077-7EE5B54BF05C}"/>
              </a:ext>
            </a:extLst>
          </p:cNvPr>
          <p:cNvSpPr>
            <a:spLocks noGrp="1"/>
          </p:cNvSpPr>
          <p:nvPr>
            <p:ph type="title"/>
          </p:nvPr>
        </p:nvSpPr>
        <p:spPr>
          <a:xfrm>
            <a:off x="777158" y="498782"/>
            <a:ext cx="11029616" cy="987552"/>
          </a:xfrm>
        </p:spPr>
        <p:txBody>
          <a:bodyPr anchor="ct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Conversational flow – overview</a:t>
            </a: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6" name="Θέση αριθμού διαφάνειας 5">
            <a:extLst>
              <a:ext uri="{FF2B5EF4-FFF2-40B4-BE49-F238E27FC236}">
                <a16:creationId xmlns:a16="http://schemas.microsoft.com/office/drawing/2014/main" id="{47B441A0-D24C-50E6-1820-394F1EFBF72A}"/>
              </a:ext>
            </a:extLst>
          </p:cNvPr>
          <p:cNvSpPr>
            <a:spLocks noGrp="1"/>
          </p:cNvSpPr>
          <p:nvPr>
            <p:ph type="sldNum" sz="quarter" idx="12"/>
          </p:nvPr>
        </p:nvSpPr>
        <p:spPr/>
        <p:txBody>
          <a:bodyPr/>
          <a:lstStyle/>
          <a:p>
            <a:pPr rtl="0"/>
            <a:fld id="{3A98EE3D-8CD1-4C3F-BD1C-C98C9596463C}" type="slidenum">
              <a:rPr lang="en-GB" noProof="0" smtClean="0"/>
              <a:t>12</a:t>
            </a:fld>
            <a:endParaRPr lang="en-GB" noProof="0"/>
          </a:p>
        </p:txBody>
      </p:sp>
      <p:pic>
        <p:nvPicPr>
          <p:cNvPr id="8" name="Θέση περιεχομένου 7" descr="Εικόνα που περιέχει κείμενο, διάγραμμα, γραμμή, Σχέδιο&#10;&#10;Περιγραφή που δημιουργήθηκε αυτόματα">
            <a:extLst>
              <a:ext uri="{FF2B5EF4-FFF2-40B4-BE49-F238E27FC236}">
                <a16:creationId xmlns:a16="http://schemas.microsoft.com/office/drawing/2014/main" id="{3929724B-729D-5F3B-47ED-81540FA91E5A}"/>
              </a:ext>
            </a:extLst>
          </p:cNvPr>
          <p:cNvPicPr>
            <a:picLocks noGrp="1" noChangeAspect="1"/>
          </p:cNvPicPr>
          <p:nvPr>
            <p:ph idx="1"/>
          </p:nvPr>
        </p:nvPicPr>
        <p:blipFill>
          <a:blip r:embed="rId2"/>
          <a:stretch>
            <a:fillRect/>
          </a:stretch>
        </p:blipFill>
        <p:spPr>
          <a:xfrm>
            <a:off x="43900" y="1266825"/>
            <a:ext cx="12148099" cy="5591175"/>
          </a:xfrm>
        </p:spPr>
      </p:pic>
      <p:sp>
        <p:nvSpPr>
          <p:cNvPr id="3" name="Ορθογώνιο 2">
            <a:extLst>
              <a:ext uri="{FF2B5EF4-FFF2-40B4-BE49-F238E27FC236}">
                <a16:creationId xmlns:a16="http://schemas.microsoft.com/office/drawing/2014/main" id="{1BE61DEE-9B96-1E42-3FA5-9F9E8A45A88B}"/>
              </a:ext>
            </a:extLst>
          </p:cNvPr>
          <p:cNvSpPr/>
          <p:nvPr/>
        </p:nvSpPr>
        <p:spPr>
          <a:xfrm>
            <a:off x="155448" y="3941064"/>
            <a:ext cx="3346704" cy="263347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22693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F9FEF3-ADBB-E36D-9077-7EE5B54BF05C}"/>
              </a:ext>
            </a:extLst>
          </p:cNvPr>
          <p:cNvSpPr>
            <a:spLocks noGrp="1"/>
          </p:cNvSpPr>
          <p:nvPr>
            <p:ph type="title"/>
          </p:nvPr>
        </p:nvSpPr>
        <p:spPr>
          <a:xfrm>
            <a:off x="347472" y="498782"/>
            <a:ext cx="11459302" cy="987552"/>
          </a:xfrm>
        </p:spPr>
        <p:txBody>
          <a:bodyPr anchor="ctr">
            <a:normAutofit/>
          </a:bodyPr>
          <a:lstStyle/>
          <a:p>
            <a:pPr algn="ctr"/>
            <a:r>
              <a:rPr lang="en-US" sz="2200" dirty="0">
                <a:solidFill>
                  <a:schemeClr val="tx1"/>
                </a:solidFill>
                <a:latin typeface="Times New Roman" panose="02020603050405020304" pitchFamily="18" charset="0"/>
                <a:cs typeface="Times New Roman" panose="02020603050405020304" pitchFamily="18" charset="0"/>
              </a:rPr>
              <a:t>Conversational flow – overview – FAQ/CHITCHAT/OUT-OF-SCOPE/FALLBACK</a:t>
            </a:r>
            <a:endParaRPr lang="en-GB" sz="2200" dirty="0">
              <a:solidFill>
                <a:schemeClr val="tx1"/>
              </a:solidFill>
              <a:latin typeface="Times New Roman" panose="02020603050405020304" pitchFamily="18" charset="0"/>
              <a:cs typeface="Times New Roman" panose="02020603050405020304" pitchFamily="18" charset="0"/>
            </a:endParaRPr>
          </a:p>
        </p:txBody>
      </p:sp>
      <p:sp>
        <p:nvSpPr>
          <p:cNvPr id="6" name="Θέση αριθμού διαφάνειας 5">
            <a:extLst>
              <a:ext uri="{FF2B5EF4-FFF2-40B4-BE49-F238E27FC236}">
                <a16:creationId xmlns:a16="http://schemas.microsoft.com/office/drawing/2014/main" id="{47B441A0-D24C-50E6-1820-394F1EFBF72A}"/>
              </a:ext>
            </a:extLst>
          </p:cNvPr>
          <p:cNvSpPr>
            <a:spLocks noGrp="1"/>
          </p:cNvSpPr>
          <p:nvPr>
            <p:ph type="sldNum" sz="quarter" idx="12"/>
          </p:nvPr>
        </p:nvSpPr>
        <p:spPr/>
        <p:txBody>
          <a:bodyPr/>
          <a:lstStyle/>
          <a:p>
            <a:pPr rtl="0"/>
            <a:fld id="{3A98EE3D-8CD1-4C3F-BD1C-C98C9596463C}" type="slidenum">
              <a:rPr lang="en-GB" noProof="0" smtClean="0"/>
              <a:t>13</a:t>
            </a:fld>
            <a:endParaRPr lang="en-GB" noProof="0"/>
          </a:p>
        </p:txBody>
      </p:sp>
      <p:pic>
        <p:nvPicPr>
          <p:cNvPr id="8" name="Θέση περιεχομένου 7" descr="Εικόνα που περιέχει κείμενο, διάγραμμα, γραμμή, Σχέδιο&#10;&#10;Περιγραφή που δημιουργήθηκε αυτόματα">
            <a:extLst>
              <a:ext uri="{FF2B5EF4-FFF2-40B4-BE49-F238E27FC236}">
                <a16:creationId xmlns:a16="http://schemas.microsoft.com/office/drawing/2014/main" id="{3929724B-729D-5F3B-47ED-81540FA91E5A}"/>
              </a:ext>
            </a:extLst>
          </p:cNvPr>
          <p:cNvPicPr>
            <a:picLocks noGrp="1" noChangeAspect="1"/>
          </p:cNvPicPr>
          <p:nvPr>
            <p:ph idx="1"/>
          </p:nvPr>
        </p:nvPicPr>
        <p:blipFill rotWithShape="1">
          <a:blip r:embed="rId2"/>
          <a:srcRect l="831" t="46685" r="71382" b="5092"/>
          <a:stretch/>
        </p:blipFill>
        <p:spPr>
          <a:xfrm>
            <a:off x="100584" y="1486334"/>
            <a:ext cx="6421394" cy="5129061"/>
          </a:xfrm>
          <a:ln>
            <a:solidFill>
              <a:schemeClr val="tx1"/>
            </a:solidFill>
          </a:ln>
        </p:spPr>
      </p:pic>
      <p:pic>
        <p:nvPicPr>
          <p:cNvPr id="4" name="Θέση περιεχομένου 7" descr="Εικόνα που περιέχει κείμενο, διάγραμμα, γραμμή, Σχέδιο&#10;&#10;Περιγραφή που δημιουργήθηκε αυτόματα">
            <a:extLst>
              <a:ext uri="{FF2B5EF4-FFF2-40B4-BE49-F238E27FC236}">
                <a16:creationId xmlns:a16="http://schemas.microsoft.com/office/drawing/2014/main" id="{7E304C2C-17D9-B5A4-ED71-86DEA3601E0D}"/>
              </a:ext>
            </a:extLst>
          </p:cNvPr>
          <p:cNvPicPr>
            <a:picLocks noChangeAspect="1"/>
          </p:cNvPicPr>
          <p:nvPr/>
        </p:nvPicPr>
        <p:blipFill rotWithShape="1">
          <a:blip r:embed="rId2"/>
          <a:srcRect l="41264" t="64511" r="52790" b="29278"/>
          <a:stretch/>
        </p:blipFill>
        <p:spPr>
          <a:xfrm>
            <a:off x="7836408" y="1486334"/>
            <a:ext cx="2054380" cy="987553"/>
          </a:xfrm>
          <a:prstGeom prst="rect">
            <a:avLst/>
          </a:prstGeom>
          <a:ln>
            <a:solidFill>
              <a:schemeClr val="tx1"/>
            </a:solidFill>
          </a:ln>
        </p:spPr>
      </p:pic>
      <p:cxnSp>
        <p:nvCxnSpPr>
          <p:cNvPr id="7" name="Γραμμή σύνδεσης: Καμπύλη 6">
            <a:extLst>
              <a:ext uri="{FF2B5EF4-FFF2-40B4-BE49-F238E27FC236}">
                <a16:creationId xmlns:a16="http://schemas.microsoft.com/office/drawing/2014/main" id="{CCA1B12B-02F0-819A-0A7A-D2EF247E9252}"/>
              </a:ext>
            </a:extLst>
          </p:cNvPr>
          <p:cNvCxnSpPr>
            <a:cxnSpLocks/>
            <a:stCxn id="4" idx="2"/>
          </p:cNvCxnSpPr>
          <p:nvPr/>
        </p:nvCxnSpPr>
        <p:spPr>
          <a:xfrm rot="5400000">
            <a:off x="6829006" y="2166861"/>
            <a:ext cx="1727566" cy="2341619"/>
          </a:xfrm>
          <a:prstGeom prst="curved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Θέση περιεχομένου 2">
            <a:extLst>
              <a:ext uri="{FF2B5EF4-FFF2-40B4-BE49-F238E27FC236}">
                <a16:creationId xmlns:a16="http://schemas.microsoft.com/office/drawing/2014/main" id="{C8A6017C-D798-5DEC-B9C8-D3BD3CB44F9A}"/>
              </a:ext>
            </a:extLst>
          </p:cNvPr>
          <p:cNvSpPr txBox="1">
            <a:spLocks/>
          </p:cNvSpPr>
          <p:nvPr/>
        </p:nvSpPr>
        <p:spPr>
          <a:xfrm>
            <a:off x="6653826" y="4502844"/>
            <a:ext cx="4092401" cy="2153846"/>
          </a:xfrm>
          <a:prstGeom prst="rect">
            <a:avLst/>
          </a:prstGeom>
        </p:spPr>
        <p:txBody>
          <a:bodyPr vert="horz" lIns="91440" tIns="45720" rIns="91440" bIns="45720" rtlCol="0" anchor="t">
            <a:normAutofit lnSpcReduction="1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50000"/>
              </a:lnSpc>
              <a:buClr>
                <a:schemeClr val="tx1"/>
              </a:buClr>
            </a:pPr>
            <a:r>
              <a:rPr lang="en-US" dirty="0">
                <a:solidFill>
                  <a:schemeClr val="tx1"/>
                </a:solidFill>
                <a:latin typeface="Times New Roman" panose="02020603050405020304" pitchFamily="18" charset="0"/>
                <a:cs typeface="Times New Roman" panose="02020603050405020304" pitchFamily="18" charset="0"/>
              </a:rPr>
              <a:t>FAQ</a:t>
            </a:r>
          </a:p>
          <a:p>
            <a:pPr algn="just">
              <a:lnSpc>
                <a:spcPct val="150000"/>
              </a:lnSpc>
              <a:buClr>
                <a:schemeClr val="tx1"/>
              </a:buClr>
            </a:pPr>
            <a:r>
              <a:rPr lang="en-US" dirty="0">
                <a:solidFill>
                  <a:schemeClr val="tx1"/>
                </a:solidFill>
                <a:latin typeface="Times New Roman" panose="02020603050405020304" pitchFamily="18" charset="0"/>
                <a:cs typeface="Times New Roman" panose="02020603050405020304" pitchFamily="18" charset="0"/>
              </a:rPr>
              <a:t>Chitchat</a:t>
            </a:r>
          </a:p>
          <a:p>
            <a:pPr algn="just">
              <a:lnSpc>
                <a:spcPct val="150000"/>
              </a:lnSpc>
              <a:buClr>
                <a:schemeClr val="tx1"/>
              </a:buClr>
            </a:pPr>
            <a:r>
              <a:rPr lang="en-US" dirty="0">
                <a:solidFill>
                  <a:schemeClr val="tx1"/>
                </a:solidFill>
                <a:latin typeface="Times New Roman" panose="02020603050405020304" pitchFamily="18" charset="0"/>
                <a:cs typeface="Times New Roman" panose="02020603050405020304" pitchFamily="18" charset="0"/>
              </a:rPr>
              <a:t>Out-of-scope</a:t>
            </a:r>
          </a:p>
          <a:p>
            <a:pPr algn="just">
              <a:lnSpc>
                <a:spcPct val="150000"/>
              </a:lnSpc>
              <a:buClr>
                <a:schemeClr val="tx1"/>
              </a:buClr>
            </a:pPr>
            <a:r>
              <a:rPr lang="en-US" dirty="0">
                <a:solidFill>
                  <a:schemeClr val="tx1"/>
                </a:solidFill>
                <a:latin typeface="Times New Roman" panose="02020603050405020304" pitchFamily="18" charset="0"/>
                <a:cs typeface="Times New Roman" panose="02020603050405020304" pitchFamily="18" charset="0"/>
              </a:rPr>
              <a:t>Fallback</a:t>
            </a:r>
          </a:p>
          <a:p>
            <a:pPr algn="just">
              <a:lnSpc>
                <a:spcPct val="150000"/>
              </a:lnSpc>
            </a:pPr>
            <a:endParaRPr lang="en-GB" i="1" dirty="0">
              <a:solidFill>
                <a:schemeClr val="tx1"/>
              </a:solidFill>
              <a:latin typeface="Times New Roman" panose="02020603050405020304" pitchFamily="18" charset="0"/>
              <a:cs typeface="Times New Roman" panose="02020603050405020304" pitchFamily="18" charset="0"/>
            </a:endParaRPr>
          </a:p>
        </p:txBody>
      </p:sp>
      <p:sp>
        <p:nvSpPr>
          <p:cNvPr id="11" name="Θέση περιεχομένου 2">
            <a:extLst>
              <a:ext uri="{FF2B5EF4-FFF2-40B4-BE49-F238E27FC236}">
                <a16:creationId xmlns:a16="http://schemas.microsoft.com/office/drawing/2014/main" id="{FD573AFF-864F-8FA1-B4AA-11C58C885C75}"/>
              </a:ext>
            </a:extLst>
          </p:cNvPr>
          <p:cNvSpPr txBox="1">
            <a:spLocks/>
          </p:cNvSpPr>
          <p:nvPr/>
        </p:nvSpPr>
        <p:spPr>
          <a:xfrm>
            <a:off x="8763014" y="3081412"/>
            <a:ext cx="3328402" cy="2372434"/>
          </a:xfrm>
          <a:prstGeom prst="rect">
            <a:avLst/>
          </a:prstGeom>
          <a:ln>
            <a:solidFill>
              <a:schemeClr val="tx1"/>
            </a:solidFill>
          </a:ln>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lnSpc>
                <a:spcPct val="150000"/>
              </a:lnSpc>
              <a:buClr>
                <a:schemeClr val="tx1"/>
              </a:buClr>
              <a:buNone/>
            </a:pPr>
            <a:r>
              <a:rPr lang="en-US" b="1" dirty="0" err="1">
                <a:solidFill>
                  <a:schemeClr val="tx1"/>
                </a:solidFill>
                <a:latin typeface="Times New Roman" panose="02020603050405020304" pitchFamily="18" charset="0"/>
                <a:cs typeface="Times New Roman" panose="02020603050405020304" pitchFamily="18" charset="0"/>
              </a:rPr>
              <a:t>ask_date_time_form</a:t>
            </a:r>
            <a:r>
              <a:rPr lang="en-US" dirty="0">
                <a:solidFill>
                  <a:schemeClr val="tx1"/>
                </a:solidFill>
                <a:latin typeface="Times New Roman" panose="02020603050405020304" pitchFamily="18" charset="0"/>
                <a:cs typeface="Times New Roman" panose="02020603050405020304" pitchFamily="18" charset="0"/>
              </a:rPr>
              <a:t> and </a:t>
            </a:r>
          </a:p>
          <a:p>
            <a:pPr marL="0" indent="0" algn="just">
              <a:lnSpc>
                <a:spcPct val="150000"/>
              </a:lnSpc>
              <a:buClr>
                <a:schemeClr val="tx1"/>
              </a:buClr>
              <a:buNone/>
            </a:pPr>
            <a:r>
              <a:rPr lang="en-US" b="1" dirty="0" err="1">
                <a:solidFill>
                  <a:schemeClr val="tx1"/>
                </a:solidFill>
                <a:latin typeface="Times New Roman" panose="02020603050405020304" pitchFamily="18" charset="0"/>
                <a:cs typeface="Times New Roman" panose="02020603050405020304" pitchFamily="18" charset="0"/>
              </a:rPr>
              <a:t>ask_ssn_form</a:t>
            </a:r>
            <a:r>
              <a:rPr lang="en-US" dirty="0">
                <a:solidFill>
                  <a:schemeClr val="tx1"/>
                </a:solidFill>
                <a:latin typeface="Times New Roman" panose="02020603050405020304" pitchFamily="18" charset="0"/>
                <a:cs typeface="Times New Roman" panose="02020603050405020304" pitchFamily="18" charset="0"/>
              </a:rPr>
              <a:t> are designed to handle </a:t>
            </a:r>
            <a:r>
              <a:rPr lang="en-US" dirty="0" err="1">
                <a:solidFill>
                  <a:schemeClr val="tx1"/>
                </a:solidFill>
                <a:latin typeface="Times New Roman" panose="02020603050405020304" pitchFamily="18" charset="0"/>
                <a:cs typeface="Times New Roman" panose="02020603050405020304" pitchFamily="18" charset="0"/>
              </a:rPr>
              <a:t>faq</a:t>
            </a:r>
            <a:r>
              <a:rPr lang="en-US" dirty="0">
                <a:solidFill>
                  <a:schemeClr val="tx1"/>
                </a:solidFill>
                <a:latin typeface="Times New Roman" panose="02020603050405020304" pitchFamily="18" charset="0"/>
                <a:cs typeface="Times New Roman" panose="02020603050405020304" pitchFamily="18" charset="0"/>
              </a:rPr>
              <a:t>/chitchat/out-of-scope questions without failing the conversation</a:t>
            </a:r>
          </a:p>
          <a:p>
            <a:pPr algn="just">
              <a:lnSpc>
                <a:spcPct val="150000"/>
              </a:lnSpc>
            </a:pPr>
            <a:endParaRPr lang="en-GB"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060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F9FEF3-ADBB-E36D-9077-7EE5B54BF05C}"/>
              </a:ext>
            </a:extLst>
          </p:cNvPr>
          <p:cNvSpPr>
            <a:spLocks noGrp="1"/>
          </p:cNvSpPr>
          <p:nvPr>
            <p:ph type="title"/>
          </p:nvPr>
        </p:nvSpPr>
        <p:spPr>
          <a:xfrm>
            <a:off x="581191" y="722556"/>
            <a:ext cx="11029616" cy="987552"/>
          </a:xfrm>
        </p:spPr>
        <p:txBody>
          <a:bodyPr anchor="ct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Conversational flow – happy path</a:t>
            </a: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3" name="Θέση περιεχομένου 2">
            <a:extLst>
              <a:ext uri="{FF2B5EF4-FFF2-40B4-BE49-F238E27FC236}">
                <a16:creationId xmlns:a16="http://schemas.microsoft.com/office/drawing/2014/main" id="{08806B62-36A2-C9D4-5D1C-4B63B086D141}"/>
              </a:ext>
            </a:extLst>
          </p:cNvPr>
          <p:cNvSpPr>
            <a:spLocks noGrp="1"/>
          </p:cNvSpPr>
          <p:nvPr>
            <p:ph idx="1"/>
          </p:nvPr>
        </p:nvSpPr>
        <p:spPr>
          <a:xfrm>
            <a:off x="581192" y="1592214"/>
            <a:ext cx="11029615" cy="4949594"/>
          </a:xfrm>
        </p:spPr>
        <p:txBody>
          <a:bodyPr anchor="t">
            <a:normAutofit fontScale="85000" lnSpcReduction="20000"/>
          </a:bodyPr>
          <a:lstStyle/>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Here’s how the conversation ideally flows:</a:t>
            </a:r>
          </a:p>
          <a:p>
            <a:pPr marL="0" indent="0">
              <a:lnSpc>
                <a:spcPct val="150000"/>
              </a:lnSpc>
              <a:buNone/>
            </a:pPr>
            <a:r>
              <a:rPr lang="en-GB" sz="2000" b="0" i="0" dirty="0">
                <a:solidFill>
                  <a:srgbClr val="E6EDF3"/>
                </a:solidFill>
                <a:effectLst/>
                <a:latin typeface="-apple-system"/>
              </a:rPr>
              <a:t>👱🏻‍♀️ </a:t>
            </a:r>
            <a:r>
              <a:rPr lang="en-GB" sz="2000" b="0" i="0" dirty="0">
                <a:solidFill>
                  <a:schemeClr val="tx1"/>
                </a:solidFill>
                <a:effectLst/>
                <a:latin typeface="-apple-system"/>
              </a:rPr>
              <a:t>--&gt; </a:t>
            </a:r>
            <a:r>
              <a:rPr lang="en-GB" sz="2000" b="0" i="0" dirty="0">
                <a:solidFill>
                  <a:schemeClr val="tx1"/>
                </a:solidFill>
                <a:effectLst/>
                <a:latin typeface="Times New Roman" panose="02020603050405020304" pitchFamily="18" charset="0"/>
                <a:cs typeface="Times New Roman" panose="02020603050405020304" pitchFamily="18" charset="0"/>
              </a:rPr>
              <a:t>user greets</a:t>
            </a:r>
            <a:br>
              <a:rPr lang="en-GB" sz="2000" dirty="0">
                <a:solidFill>
                  <a:schemeClr val="tx1"/>
                </a:solidFill>
              </a:rPr>
            </a:br>
            <a:r>
              <a:rPr lang="en-GB" sz="2000" b="0" i="0" dirty="0">
                <a:solidFill>
                  <a:schemeClr val="tx1"/>
                </a:solidFill>
                <a:effectLst/>
                <a:latin typeface="-apple-system"/>
              </a:rPr>
              <a:t>🤖 --&gt; </a:t>
            </a:r>
            <a:r>
              <a:rPr lang="en-GB" sz="2000" b="0" i="0" dirty="0">
                <a:solidFill>
                  <a:schemeClr val="tx1"/>
                </a:solidFill>
                <a:effectLst/>
                <a:latin typeface="Times New Roman" panose="02020603050405020304" pitchFamily="18" charset="0"/>
                <a:cs typeface="Times New Roman" panose="02020603050405020304" pitchFamily="18" charset="0"/>
              </a:rPr>
              <a:t>bot greets back and asks the user how it can help them</a:t>
            </a:r>
            <a:br>
              <a:rPr lang="en-GB" sz="2000" dirty="0">
                <a:solidFill>
                  <a:schemeClr val="tx1"/>
                </a:solidFill>
              </a:rPr>
            </a:br>
            <a:r>
              <a:rPr lang="en-GB" sz="2000" b="0" i="0" dirty="0">
                <a:solidFill>
                  <a:schemeClr val="tx1"/>
                </a:solidFill>
                <a:effectLst/>
                <a:latin typeface="-apple-system"/>
              </a:rPr>
              <a:t>👱🏻‍♀️ --&gt; </a:t>
            </a:r>
            <a:r>
              <a:rPr lang="en-GB" sz="2000" b="0" i="0" dirty="0">
                <a:solidFill>
                  <a:schemeClr val="tx1"/>
                </a:solidFill>
                <a:effectLst/>
                <a:latin typeface="Times New Roman" panose="02020603050405020304" pitchFamily="18" charset="0"/>
                <a:cs typeface="Times New Roman" panose="02020603050405020304" pitchFamily="18" charset="0"/>
              </a:rPr>
              <a:t>user wants to book an appointment</a:t>
            </a:r>
            <a:br>
              <a:rPr lang="en-GB" sz="2000" dirty="0">
                <a:solidFill>
                  <a:schemeClr val="tx1"/>
                </a:solidFill>
              </a:rPr>
            </a:br>
            <a:r>
              <a:rPr lang="en-GB" sz="2000" b="0" i="0" dirty="0">
                <a:solidFill>
                  <a:schemeClr val="tx1"/>
                </a:solidFill>
                <a:effectLst/>
                <a:latin typeface="-apple-system"/>
              </a:rPr>
              <a:t>🤖 --&gt; </a:t>
            </a:r>
            <a:r>
              <a:rPr lang="en-GB" sz="2000" b="0" i="0" dirty="0">
                <a:solidFill>
                  <a:schemeClr val="tx1"/>
                </a:solidFill>
                <a:effectLst/>
                <a:latin typeface="Times New Roman" panose="02020603050405020304" pitchFamily="18" charset="0"/>
                <a:cs typeface="Times New Roman" panose="02020603050405020304" pitchFamily="18" charset="0"/>
              </a:rPr>
              <a:t>bot suggests 3 medical specialties</a:t>
            </a:r>
            <a:br>
              <a:rPr lang="en-GB" sz="2000" dirty="0">
                <a:solidFill>
                  <a:schemeClr val="tx1"/>
                </a:solidFill>
              </a:rPr>
            </a:br>
            <a:r>
              <a:rPr lang="en-GB" sz="2000" b="0" i="0" dirty="0">
                <a:solidFill>
                  <a:schemeClr val="tx1"/>
                </a:solidFill>
                <a:effectLst/>
                <a:latin typeface="-apple-system"/>
              </a:rPr>
              <a:t>👱🏻‍♀️ --&gt; </a:t>
            </a:r>
            <a:r>
              <a:rPr lang="en-GB" sz="2000" b="0" i="0" dirty="0">
                <a:solidFill>
                  <a:schemeClr val="tx1"/>
                </a:solidFill>
                <a:effectLst/>
                <a:latin typeface="Times New Roman" panose="02020603050405020304" pitchFamily="18" charset="0"/>
                <a:cs typeface="Times New Roman" panose="02020603050405020304" pitchFamily="18" charset="0"/>
              </a:rPr>
              <a:t>the user chooses between these options: dermatologist, </a:t>
            </a:r>
            <a:r>
              <a:rPr lang="en-GB" sz="2000" b="0" i="0" dirty="0" err="1">
                <a:solidFill>
                  <a:schemeClr val="tx1"/>
                </a:solidFill>
                <a:effectLst/>
                <a:latin typeface="Times New Roman" panose="02020603050405020304" pitchFamily="18" charset="0"/>
                <a:cs typeface="Times New Roman" panose="02020603050405020304" pitchFamily="18" charset="0"/>
              </a:rPr>
              <a:t>opthalmologist</a:t>
            </a:r>
            <a:r>
              <a:rPr lang="en-GB" sz="2000" b="0" i="0" dirty="0">
                <a:solidFill>
                  <a:schemeClr val="tx1"/>
                </a:solidFill>
                <a:effectLst/>
                <a:latin typeface="Times New Roman" panose="02020603050405020304" pitchFamily="18" charset="0"/>
                <a:cs typeface="Times New Roman" panose="02020603050405020304" pitchFamily="18" charset="0"/>
              </a:rPr>
              <a:t>, gynaecologist</a:t>
            </a:r>
            <a:br>
              <a:rPr lang="en-GB" sz="2000" dirty="0">
                <a:solidFill>
                  <a:schemeClr val="tx1"/>
                </a:solidFill>
                <a:latin typeface="Times New Roman" panose="02020603050405020304" pitchFamily="18" charset="0"/>
                <a:cs typeface="Times New Roman" panose="02020603050405020304" pitchFamily="18" charset="0"/>
              </a:rPr>
            </a:br>
            <a:r>
              <a:rPr lang="en-GB" sz="2000" b="0" i="0" dirty="0">
                <a:solidFill>
                  <a:schemeClr val="tx1"/>
                </a:solidFill>
                <a:effectLst/>
                <a:latin typeface="-apple-system"/>
              </a:rPr>
              <a:t>🤖 --&gt; </a:t>
            </a:r>
            <a:r>
              <a:rPr lang="en-GB" sz="2000" b="0" i="0" dirty="0">
                <a:solidFill>
                  <a:schemeClr val="tx1"/>
                </a:solidFill>
                <a:effectLst/>
                <a:latin typeface="Times New Roman" panose="02020603050405020304" pitchFamily="18" charset="0"/>
                <a:cs typeface="Times New Roman" panose="02020603050405020304" pitchFamily="18" charset="0"/>
              </a:rPr>
              <a:t>bot suggest available doctors based on the chosen medical field</a:t>
            </a:r>
            <a:br>
              <a:rPr lang="en-GB" sz="2000" dirty="0">
                <a:solidFill>
                  <a:schemeClr val="tx1"/>
                </a:solidFill>
              </a:rPr>
            </a:br>
            <a:r>
              <a:rPr lang="en-GB" sz="2000" b="0" i="0" dirty="0">
                <a:solidFill>
                  <a:schemeClr val="tx1"/>
                </a:solidFill>
                <a:effectLst/>
                <a:latin typeface="-apple-system"/>
              </a:rPr>
              <a:t>👱🏻‍♀️ --&gt; </a:t>
            </a:r>
            <a:r>
              <a:rPr lang="en-GB" sz="2000" b="0" i="0" dirty="0">
                <a:solidFill>
                  <a:schemeClr val="tx1"/>
                </a:solidFill>
                <a:effectLst/>
                <a:latin typeface="Times New Roman" panose="02020603050405020304" pitchFamily="18" charset="0"/>
                <a:cs typeface="Times New Roman" panose="02020603050405020304" pitchFamily="18" charset="0"/>
              </a:rPr>
              <a:t>user chooses a doctor</a:t>
            </a:r>
            <a:br>
              <a:rPr lang="en-GB" sz="2000" dirty="0">
                <a:solidFill>
                  <a:schemeClr val="tx1"/>
                </a:solidFill>
              </a:rPr>
            </a:br>
            <a:r>
              <a:rPr lang="en-GB" sz="2000" b="0" i="0" dirty="0">
                <a:solidFill>
                  <a:schemeClr val="tx1"/>
                </a:solidFill>
                <a:effectLst/>
                <a:latin typeface="-apple-system"/>
              </a:rPr>
              <a:t>🤖 --&gt; </a:t>
            </a:r>
            <a:r>
              <a:rPr lang="en-GB" sz="2000" b="0" i="0" dirty="0">
                <a:solidFill>
                  <a:schemeClr val="tx1"/>
                </a:solidFill>
                <a:effectLst/>
                <a:latin typeface="Times New Roman" panose="02020603050405020304" pitchFamily="18" charset="0"/>
                <a:cs typeface="Times New Roman" panose="02020603050405020304" pitchFamily="18" charset="0"/>
              </a:rPr>
              <a:t>bot tells the user to choose a date and a time </a:t>
            </a:r>
            <a:r>
              <a:rPr lang="en-GB" sz="2000" b="1" i="0" dirty="0">
                <a:solidFill>
                  <a:schemeClr val="tx1"/>
                </a:solidFill>
                <a:effectLst/>
                <a:latin typeface="Times New Roman" panose="02020603050405020304" pitchFamily="18" charset="0"/>
                <a:cs typeface="Times New Roman" panose="02020603050405020304" pitchFamily="18" charset="0"/>
              </a:rPr>
              <a:t>(use of forms)</a:t>
            </a:r>
            <a:br>
              <a:rPr lang="en-GB" sz="2000" dirty="0">
                <a:solidFill>
                  <a:schemeClr val="tx1"/>
                </a:solidFill>
              </a:rPr>
            </a:br>
            <a:r>
              <a:rPr lang="en-GB" sz="2000" b="0" i="0" dirty="0">
                <a:solidFill>
                  <a:schemeClr val="tx1"/>
                </a:solidFill>
                <a:effectLst/>
                <a:latin typeface="-apple-system"/>
              </a:rPr>
              <a:t>👱🏻‍♀️ --&gt; </a:t>
            </a:r>
            <a:r>
              <a:rPr lang="en-GB" sz="2000" b="0" i="0" dirty="0">
                <a:solidFill>
                  <a:schemeClr val="tx1"/>
                </a:solidFill>
                <a:effectLst/>
                <a:latin typeface="Times New Roman" panose="02020603050405020304" pitchFamily="18" charset="0"/>
                <a:cs typeface="Times New Roman" panose="02020603050405020304" pitchFamily="18" charset="0"/>
              </a:rPr>
              <a:t>user types their preferred date and time</a:t>
            </a:r>
            <a:br>
              <a:rPr lang="en-GB" sz="2000" dirty="0">
                <a:solidFill>
                  <a:schemeClr val="tx1"/>
                </a:solidFill>
              </a:rPr>
            </a:br>
            <a:r>
              <a:rPr lang="en-GB" sz="2000" b="0" i="0" dirty="0">
                <a:solidFill>
                  <a:schemeClr val="tx1"/>
                </a:solidFill>
                <a:effectLst/>
                <a:latin typeface="-apple-system"/>
              </a:rPr>
              <a:t>🤖 --&gt; </a:t>
            </a:r>
            <a:r>
              <a:rPr lang="en-GB" sz="2000" b="0" i="0" dirty="0">
                <a:solidFill>
                  <a:schemeClr val="tx1"/>
                </a:solidFill>
                <a:effectLst/>
                <a:latin typeface="Times New Roman" panose="02020603050405020304" pitchFamily="18" charset="0"/>
                <a:cs typeface="Times New Roman" panose="02020603050405020304" pitchFamily="18" charset="0"/>
              </a:rPr>
              <a:t>bot asks for the user's Social Security Number (</a:t>
            </a:r>
            <a:r>
              <a:rPr lang="en-GB" sz="2000" b="0" i="0" dirty="0" err="1">
                <a:solidFill>
                  <a:schemeClr val="tx1"/>
                </a:solidFill>
                <a:effectLst/>
                <a:latin typeface="Times New Roman" panose="02020603050405020304" pitchFamily="18" charset="0"/>
                <a:cs typeface="Times New Roman" panose="02020603050405020304" pitchFamily="18" charset="0"/>
              </a:rPr>
              <a:t>ssn</a:t>
            </a:r>
            <a:r>
              <a:rPr lang="en-GB" sz="2000" b="0" i="0" dirty="0">
                <a:solidFill>
                  <a:schemeClr val="tx1"/>
                </a:solidFill>
                <a:effectLst/>
                <a:latin typeface="Times New Roman" panose="02020603050405020304" pitchFamily="18" charset="0"/>
                <a:cs typeface="Times New Roman" panose="02020603050405020304" pitchFamily="18" charset="0"/>
              </a:rPr>
              <a:t>) </a:t>
            </a:r>
            <a:r>
              <a:rPr lang="en-GB" sz="2000" b="1" i="0" dirty="0">
                <a:solidFill>
                  <a:schemeClr val="tx1"/>
                </a:solidFill>
                <a:effectLst/>
                <a:latin typeface="Times New Roman" panose="02020603050405020304" pitchFamily="18" charset="0"/>
                <a:cs typeface="Times New Roman" panose="02020603050405020304" pitchFamily="18" charset="0"/>
              </a:rPr>
              <a:t>(use of form)</a:t>
            </a:r>
            <a:br>
              <a:rPr lang="en-GB" sz="2000" dirty="0">
                <a:solidFill>
                  <a:schemeClr val="tx1"/>
                </a:solidFill>
              </a:rPr>
            </a:br>
            <a:r>
              <a:rPr lang="en-GB" sz="2000" b="0" i="0" dirty="0">
                <a:solidFill>
                  <a:schemeClr val="tx1"/>
                </a:solidFill>
                <a:effectLst/>
                <a:latin typeface="-apple-system"/>
              </a:rPr>
              <a:t>👱🏻‍♀️ --&gt; </a:t>
            </a:r>
            <a:r>
              <a:rPr lang="en-GB" sz="2000" b="0" i="0" dirty="0">
                <a:solidFill>
                  <a:schemeClr val="tx1"/>
                </a:solidFill>
                <a:effectLst/>
                <a:latin typeface="Times New Roman" panose="02020603050405020304" pitchFamily="18" charset="0"/>
                <a:cs typeface="Times New Roman" panose="02020603050405020304" pitchFamily="18" charset="0"/>
              </a:rPr>
              <a:t>user types their SSN</a:t>
            </a:r>
            <a:br>
              <a:rPr lang="en-GB" sz="2000" dirty="0">
                <a:solidFill>
                  <a:schemeClr val="tx1"/>
                </a:solidFill>
              </a:rPr>
            </a:br>
            <a:r>
              <a:rPr lang="en-GB" sz="2000" b="0" i="0" dirty="0">
                <a:solidFill>
                  <a:schemeClr val="tx1"/>
                </a:solidFill>
                <a:effectLst/>
                <a:latin typeface="-apple-system"/>
              </a:rPr>
              <a:t>🤖 --&gt; </a:t>
            </a:r>
            <a:r>
              <a:rPr lang="en-GB" sz="2000" b="0" i="0" dirty="0">
                <a:solidFill>
                  <a:schemeClr val="tx1"/>
                </a:solidFill>
                <a:effectLst/>
                <a:latin typeface="Times New Roman" panose="02020603050405020304" pitchFamily="18" charset="0"/>
                <a:cs typeface="Times New Roman" panose="02020603050405020304" pitchFamily="18" charset="0"/>
              </a:rPr>
              <a:t>bot checks the existence of the given input in the database (Excel). If the number exists the appointment is set, if not, the user is asked to call a telephone number.</a:t>
            </a:r>
            <a:endParaRPr lang="en-GB" sz="2000" dirty="0">
              <a:solidFill>
                <a:schemeClr val="tx1"/>
              </a:solidFill>
              <a:latin typeface="Times New Roman" panose="02020603050405020304" pitchFamily="18" charset="0"/>
              <a:cs typeface="Times New Roman" panose="02020603050405020304" pitchFamily="18" charset="0"/>
            </a:endParaRPr>
          </a:p>
        </p:txBody>
      </p:sp>
      <p:sp>
        <p:nvSpPr>
          <p:cNvPr id="6" name="Θέση αριθμού διαφάνειας 5">
            <a:extLst>
              <a:ext uri="{FF2B5EF4-FFF2-40B4-BE49-F238E27FC236}">
                <a16:creationId xmlns:a16="http://schemas.microsoft.com/office/drawing/2014/main" id="{47B441A0-D24C-50E6-1820-394F1EFBF72A}"/>
              </a:ext>
            </a:extLst>
          </p:cNvPr>
          <p:cNvSpPr>
            <a:spLocks noGrp="1"/>
          </p:cNvSpPr>
          <p:nvPr>
            <p:ph type="sldNum" sz="quarter" idx="12"/>
          </p:nvPr>
        </p:nvSpPr>
        <p:spPr/>
        <p:txBody>
          <a:bodyPr/>
          <a:lstStyle/>
          <a:p>
            <a:pPr rtl="0"/>
            <a:fld id="{3A98EE3D-8CD1-4C3F-BD1C-C98C9596463C}" type="slidenum">
              <a:rPr lang="en-GB" noProof="0" smtClean="0"/>
              <a:t>14</a:t>
            </a:fld>
            <a:endParaRPr lang="en-GB" noProof="0"/>
          </a:p>
        </p:txBody>
      </p:sp>
    </p:spTree>
    <p:extLst>
      <p:ext uri="{BB962C8B-B14F-4D97-AF65-F5344CB8AC3E}">
        <p14:creationId xmlns:p14="http://schemas.microsoft.com/office/powerpoint/2010/main" val="3553352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F9FEF3-ADBB-E36D-9077-7EE5B54BF05C}"/>
              </a:ext>
            </a:extLst>
          </p:cNvPr>
          <p:cNvSpPr>
            <a:spLocks noGrp="1"/>
          </p:cNvSpPr>
          <p:nvPr>
            <p:ph type="title"/>
          </p:nvPr>
        </p:nvSpPr>
        <p:spPr>
          <a:xfrm>
            <a:off x="581191" y="722556"/>
            <a:ext cx="11029616" cy="987552"/>
          </a:xfrm>
        </p:spPr>
        <p:txBody>
          <a:bodyPr anchor="ct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architecture</a:t>
            </a: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3" name="Θέση περιεχομένου 2">
            <a:extLst>
              <a:ext uri="{FF2B5EF4-FFF2-40B4-BE49-F238E27FC236}">
                <a16:creationId xmlns:a16="http://schemas.microsoft.com/office/drawing/2014/main" id="{08806B62-36A2-C9D4-5D1C-4B63B086D141}"/>
              </a:ext>
            </a:extLst>
          </p:cNvPr>
          <p:cNvSpPr>
            <a:spLocks noGrp="1"/>
          </p:cNvSpPr>
          <p:nvPr>
            <p:ph idx="1"/>
          </p:nvPr>
        </p:nvSpPr>
        <p:spPr>
          <a:xfrm>
            <a:off x="581192" y="1592214"/>
            <a:ext cx="11029615" cy="4949594"/>
          </a:xfrm>
        </p:spPr>
        <p:txBody>
          <a:bodyPr anchor="t">
            <a:normAutofit/>
          </a:bodyPr>
          <a:lstStyle/>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A</a:t>
            </a:r>
            <a:r>
              <a:rPr lang="en-GB" sz="2000" dirty="0">
                <a:solidFill>
                  <a:schemeClr val="tx1"/>
                </a:solidFill>
                <a:latin typeface="Times New Roman" panose="02020603050405020304" pitchFamily="18" charset="0"/>
                <a:cs typeface="Times New Roman" panose="02020603050405020304" pitchFamily="18" charset="0"/>
              </a:rPr>
              <a:t>s mentioned earlier, one of </a:t>
            </a:r>
            <a:r>
              <a:rPr lang="en-GB" sz="2000" dirty="0" err="1">
                <a:solidFill>
                  <a:schemeClr val="tx1"/>
                </a:solidFill>
                <a:latin typeface="Times New Roman" panose="02020603050405020304" pitchFamily="18" charset="0"/>
                <a:cs typeface="Times New Roman" panose="02020603050405020304" pitchFamily="18" charset="0"/>
              </a:rPr>
              <a:t>DocBot’s</a:t>
            </a:r>
            <a:r>
              <a:rPr lang="en-GB" sz="2000" dirty="0">
                <a:solidFill>
                  <a:schemeClr val="tx1"/>
                </a:solidFill>
                <a:latin typeface="Times New Roman" panose="02020603050405020304" pitchFamily="18" charset="0"/>
                <a:cs typeface="Times New Roman" panose="02020603050405020304" pitchFamily="18" charset="0"/>
              </a:rPr>
              <a:t> capabilities is to book appointments with various doctors. Considering that there are many different medical specialties, I limited the options to three (ophthalmologist, gynaecologist, dermatologist) just to show how the chatbot works. I would like to point out a few features, which in my opinion make </a:t>
            </a:r>
            <a:r>
              <a:rPr lang="en-GB" sz="2000" dirty="0" err="1">
                <a:solidFill>
                  <a:schemeClr val="tx1"/>
                </a:solidFill>
                <a:latin typeface="Times New Roman" panose="02020603050405020304" pitchFamily="18" charset="0"/>
                <a:cs typeface="Times New Roman" panose="02020603050405020304" pitchFamily="18" charset="0"/>
              </a:rPr>
              <a:t>DocBot</a:t>
            </a:r>
            <a:r>
              <a:rPr lang="en-GB" sz="2000" dirty="0">
                <a:solidFill>
                  <a:schemeClr val="tx1"/>
                </a:solidFill>
                <a:latin typeface="Times New Roman" panose="02020603050405020304" pitchFamily="18" charset="0"/>
                <a:cs typeface="Times New Roman" panose="02020603050405020304" pitchFamily="18" charset="0"/>
              </a:rPr>
              <a:t> stand out:</a:t>
            </a:r>
          </a:p>
          <a:p>
            <a:pPr marL="0" indent="0" algn="just">
              <a:lnSpc>
                <a:spcPct val="150000"/>
              </a:lnSpc>
              <a:buNone/>
            </a:pPr>
            <a:endParaRPr lang="en-GB" sz="2000" dirty="0">
              <a:solidFill>
                <a:schemeClr val="tx1"/>
              </a:solidFill>
              <a:latin typeface="Times New Roman" panose="02020603050405020304" pitchFamily="18" charset="0"/>
              <a:cs typeface="Times New Roman" panose="02020603050405020304" pitchFamily="18" charset="0"/>
            </a:endParaRPr>
          </a:p>
          <a:p>
            <a:pPr marL="457200" indent="-457200" algn="just">
              <a:lnSpc>
                <a:spcPct val="200000"/>
              </a:lnSpc>
              <a:buAutoNum type="arabicPeriod"/>
            </a:pPr>
            <a:r>
              <a:rPr lang="en-GB" sz="2000" dirty="0">
                <a:solidFill>
                  <a:schemeClr val="tx1"/>
                </a:solidFill>
                <a:latin typeface="Times New Roman" panose="02020603050405020304" pitchFamily="18" charset="0"/>
                <a:cs typeface="Times New Roman" panose="02020603050405020304" pitchFamily="18" charset="0"/>
              </a:rPr>
              <a:t>The use of buttons</a:t>
            </a:r>
          </a:p>
          <a:p>
            <a:pPr marL="457200" indent="-457200" algn="just">
              <a:lnSpc>
                <a:spcPct val="200000"/>
              </a:lnSpc>
              <a:buAutoNum type="arabicPeriod"/>
            </a:pPr>
            <a:r>
              <a:rPr lang="en-GB" sz="2000" dirty="0">
                <a:solidFill>
                  <a:schemeClr val="tx1"/>
                </a:solidFill>
                <a:latin typeface="Times New Roman" panose="02020603050405020304" pitchFamily="18" charset="0"/>
                <a:cs typeface="Times New Roman" panose="02020603050405020304" pitchFamily="18" charset="0"/>
              </a:rPr>
              <a:t>The custom dummy database</a:t>
            </a:r>
          </a:p>
        </p:txBody>
      </p:sp>
      <p:sp>
        <p:nvSpPr>
          <p:cNvPr id="6" name="Θέση αριθμού διαφάνειας 5">
            <a:extLst>
              <a:ext uri="{FF2B5EF4-FFF2-40B4-BE49-F238E27FC236}">
                <a16:creationId xmlns:a16="http://schemas.microsoft.com/office/drawing/2014/main" id="{47B441A0-D24C-50E6-1820-394F1EFBF72A}"/>
              </a:ext>
            </a:extLst>
          </p:cNvPr>
          <p:cNvSpPr>
            <a:spLocks noGrp="1"/>
          </p:cNvSpPr>
          <p:nvPr>
            <p:ph type="sldNum" sz="quarter" idx="12"/>
          </p:nvPr>
        </p:nvSpPr>
        <p:spPr/>
        <p:txBody>
          <a:bodyPr/>
          <a:lstStyle/>
          <a:p>
            <a:pPr rtl="0"/>
            <a:fld id="{3A98EE3D-8CD1-4C3F-BD1C-C98C9596463C}" type="slidenum">
              <a:rPr lang="en-GB" noProof="0" smtClean="0"/>
              <a:t>15</a:t>
            </a:fld>
            <a:endParaRPr lang="en-GB" noProof="0"/>
          </a:p>
        </p:txBody>
      </p:sp>
    </p:spTree>
    <p:extLst>
      <p:ext uri="{BB962C8B-B14F-4D97-AF65-F5344CB8AC3E}">
        <p14:creationId xmlns:p14="http://schemas.microsoft.com/office/powerpoint/2010/main" val="1555161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F9FEF3-ADBB-E36D-9077-7EE5B54BF05C}"/>
              </a:ext>
            </a:extLst>
          </p:cNvPr>
          <p:cNvSpPr>
            <a:spLocks noGrp="1"/>
          </p:cNvSpPr>
          <p:nvPr>
            <p:ph type="title"/>
          </p:nvPr>
        </p:nvSpPr>
        <p:spPr>
          <a:xfrm>
            <a:off x="581191" y="722556"/>
            <a:ext cx="11029616" cy="987552"/>
          </a:xfrm>
        </p:spPr>
        <p:txBody>
          <a:bodyPr anchor="ct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The use of buttons</a:t>
            </a: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3" name="Θέση περιεχομένου 2">
            <a:extLst>
              <a:ext uri="{FF2B5EF4-FFF2-40B4-BE49-F238E27FC236}">
                <a16:creationId xmlns:a16="http://schemas.microsoft.com/office/drawing/2014/main" id="{08806B62-36A2-C9D4-5D1C-4B63B086D141}"/>
              </a:ext>
            </a:extLst>
          </p:cNvPr>
          <p:cNvSpPr>
            <a:spLocks noGrp="1"/>
          </p:cNvSpPr>
          <p:nvPr>
            <p:ph idx="1"/>
          </p:nvPr>
        </p:nvSpPr>
        <p:spPr>
          <a:xfrm>
            <a:off x="581192" y="1592212"/>
            <a:ext cx="11029615" cy="4543231"/>
          </a:xfrm>
        </p:spPr>
        <p:txBody>
          <a:bodyPr anchor="t">
            <a:normAutofit/>
          </a:bodyPr>
          <a:lstStyle/>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After requesting to book an appointment, users are asked to make two main choices. At first, they have to choose the type of medical specialty they wish to visit. After they click on the option they prefer, they choose the doctor they would like to book an appointment with, based on the chosen specialty. The reason why I proceeded with the use of buttons regards the following:</a:t>
            </a:r>
          </a:p>
          <a:p>
            <a:pPr marL="0" indent="0" algn="just">
              <a:lnSpc>
                <a:spcPct val="150000"/>
              </a:lnSpc>
              <a:buNone/>
            </a:pPr>
            <a:endParaRPr lang="en-US" sz="2000" dirty="0">
              <a:solidFill>
                <a:schemeClr val="tx1"/>
              </a:solidFill>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sz="2000" b="1" dirty="0">
                <a:solidFill>
                  <a:schemeClr val="tx1"/>
                </a:solidFill>
                <a:latin typeface="Times New Roman" panose="02020603050405020304" pitchFamily="18" charset="0"/>
                <a:cs typeface="Times New Roman" panose="02020603050405020304" pitchFamily="18" charset="0"/>
              </a:rPr>
              <a:t>Limiting the options</a:t>
            </a:r>
            <a:r>
              <a:rPr lang="en-US" sz="2000" dirty="0">
                <a:solidFill>
                  <a:schemeClr val="tx1"/>
                </a:solidFill>
                <a:latin typeface="Times New Roman" panose="02020603050405020304" pitchFamily="18" charset="0"/>
                <a:cs typeface="Times New Roman" panose="02020603050405020304" pitchFamily="18" charset="0"/>
              </a:rPr>
              <a:t>. If the user doesn’t know which and how many medical specialties there are, they can see their options straightforward</a:t>
            </a:r>
          </a:p>
          <a:p>
            <a:pPr marL="457200" indent="-457200" algn="just">
              <a:lnSpc>
                <a:spcPct val="150000"/>
              </a:lnSpc>
              <a:buFont typeface="+mj-lt"/>
              <a:buAutoNum type="arabicPeriod"/>
            </a:pPr>
            <a:r>
              <a:rPr lang="en-US" sz="2000" b="1" dirty="0">
                <a:solidFill>
                  <a:schemeClr val="tx1"/>
                </a:solidFill>
                <a:latin typeface="Times New Roman" panose="02020603050405020304" pitchFamily="18" charset="0"/>
                <a:cs typeface="Times New Roman" panose="02020603050405020304" pitchFamily="18" charset="0"/>
              </a:rPr>
              <a:t>Robustness</a:t>
            </a:r>
            <a:r>
              <a:rPr lang="en-US" sz="2000" dirty="0">
                <a:solidFill>
                  <a:schemeClr val="tx1"/>
                </a:solidFill>
                <a:latin typeface="Times New Roman" panose="02020603050405020304" pitchFamily="18" charset="0"/>
                <a:cs typeface="Times New Roman" panose="02020603050405020304" pitchFamily="18" charset="0"/>
              </a:rPr>
              <a:t>. </a:t>
            </a:r>
          </a:p>
          <a:p>
            <a:pPr marL="457200" indent="-457200" algn="just">
              <a:lnSpc>
                <a:spcPct val="150000"/>
              </a:lnSpc>
              <a:buFont typeface="+mj-lt"/>
              <a:buAutoNum type="arabicPeriod"/>
            </a:pP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GB" sz="2000" dirty="0">
              <a:solidFill>
                <a:schemeClr val="tx1"/>
              </a:solidFill>
              <a:latin typeface="Times New Roman" panose="02020603050405020304" pitchFamily="18" charset="0"/>
              <a:cs typeface="Times New Roman" panose="02020603050405020304" pitchFamily="18" charset="0"/>
            </a:endParaRPr>
          </a:p>
        </p:txBody>
      </p:sp>
      <p:sp>
        <p:nvSpPr>
          <p:cNvPr id="6" name="Θέση αριθμού διαφάνειας 5">
            <a:extLst>
              <a:ext uri="{FF2B5EF4-FFF2-40B4-BE49-F238E27FC236}">
                <a16:creationId xmlns:a16="http://schemas.microsoft.com/office/drawing/2014/main" id="{47B441A0-D24C-50E6-1820-394F1EFBF72A}"/>
              </a:ext>
            </a:extLst>
          </p:cNvPr>
          <p:cNvSpPr>
            <a:spLocks noGrp="1"/>
          </p:cNvSpPr>
          <p:nvPr>
            <p:ph type="sldNum" sz="quarter" idx="12"/>
          </p:nvPr>
        </p:nvSpPr>
        <p:spPr/>
        <p:txBody>
          <a:bodyPr/>
          <a:lstStyle/>
          <a:p>
            <a:pPr rtl="0"/>
            <a:fld id="{3A98EE3D-8CD1-4C3F-BD1C-C98C9596463C}" type="slidenum">
              <a:rPr lang="en-GB" noProof="0" smtClean="0"/>
              <a:t>16</a:t>
            </a:fld>
            <a:endParaRPr lang="en-GB" noProof="0"/>
          </a:p>
        </p:txBody>
      </p:sp>
    </p:spTree>
    <p:extLst>
      <p:ext uri="{BB962C8B-B14F-4D97-AF65-F5344CB8AC3E}">
        <p14:creationId xmlns:p14="http://schemas.microsoft.com/office/powerpoint/2010/main" val="2940573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F9FEF3-ADBB-E36D-9077-7EE5B54BF05C}"/>
              </a:ext>
            </a:extLst>
          </p:cNvPr>
          <p:cNvSpPr>
            <a:spLocks noGrp="1"/>
          </p:cNvSpPr>
          <p:nvPr>
            <p:ph type="title"/>
          </p:nvPr>
        </p:nvSpPr>
        <p:spPr>
          <a:xfrm>
            <a:off x="581191" y="722556"/>
            <a:ext cx="11029616" cy="987552"/>
          </a:xfrm>
        </p:spPr>
        <p:txBody>
          <a:bodyPr anchor="ct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The use of buttons</a:t>
            </a: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3" name="Θέση περιεχομένου 2">
            <a:extLst>
              <a:ext uri="{FF2B5EF4-FFF2-40B4-BE49-F238E27FC236}">
                <a16:creationId xmlns:a16="http://schemas.microsoft.com/office/drawing/2014/main" id="{08806B62-36A2-C9D4-5D1C-4B63B086D141}"/>
              </a:ext>
            </a:extLst>
          </p:cNvPr>
          <p:cNvSpPr>
            <a:spLocks noGrp="1"/>
          </p:cNvSpPr>
          <p:nvPr>
            <p:ph idx="1"/>
          </p:nvPr>
        </p:nvSpPr>
        <p:spPr>
          <a:xfrm>
            <a:off x="1194612" y="3949498"/>
            <a:ext cx="3924133" cy="455661"/>
          </a:xfrm>
        </p:spPr>
        <p:txBody>
          <a:bodyPr anchor="t">
            <a:normAutofit/>
          </a:bodyPr>
          <a:lstStyle/>
          <a:p>
            <a:pPr marL="0" indent="0" algn="ctr">
              <a:lnSpc>
                <a:spcPct val="150000"/>
              </a:lnSpc>
              <a:buNone/>
            </a:pPr>
            <a:r>
              <a:rPr lang="en-US" dirty="0">
                <a:solidFill>
                  <a:schemeClr val="tx1"/>
                </a:solidFill>
                <a:latin typeface="Times New Roman" panose="02020603050405020304" pitchFamily="18" charset="0"/>
                <a:cs typeface="Times New Roman" panose="02020603050405020304" pitchFamily="18" charset="0"/>
              </a:rPr>
              <a:t>Fig. 2: </a:t>
            </a:r>
            <a:r>
              <a:rPr lang="en-US" i="1" dirty="0">
                <a:solidFill>
                  <a:schemeClr val="tx1"/>
                </a:solidFill>
                <a:latin typeface="Times New Roman" panose="02020603050405020304" pitchFamily="18" charset="0"/>
                <a:cs typeface="Times New Roman" panose="02020603050405020304" pitchFamily="18" charset="0"/>
              </a:rPr>
              <a:t>Choosing a medical specialty</a:t>
            </a:r>
            <a:endParaRPr lang="en-GB" i="1" dirty="0">
              <a:solidFill>
                <a:schemeClr val="tx1"/>
              </a:solidFill>
              <a:latin typeface="Times New Roman" panose="02020603050405020304" pitchFamily="18" charset="0"/>
              <a:cs typeface="Times New Roman" panose="02020603050405020304" pitchFamily="18" charset="0"/>
            </a:endParaRPr>
          </a:p>
        </p:txBody>
      </p:sp>
      <p:sp>
        <p:nvSpPr>
          <p:cNvPr id="6" name="Θέση αριθμού διαφάνειας 5">
            <a:extLst>
              <a:ext uri="{FF2B5EF4-FFF2-40B4-BE49-F238E27FC236}">
                <a16:creationId xmlns:a16="http://schemas.microsoft.com/office/drawing/2014/main" id="{47B441A0-D24C-50E6-1820-394F1EFBF72A}"/>
              </a:ext>
            </a:extLst>
          </p:cNvPr>
          <p:cNvSpPr>
            <a:spLocks noGrp="1"/>
          </p:cNvSpPr>
          <p:nvPr>
            <p:ph type="sldNum" sz="quarter" idx="12"/>
          </p:nvPr>
        </p:nvSpPr>
        <p:spPr/>
        <p:txBody>
          <a:bodyPr/>
          <a:lstStyle/>
          <a:p>
            <a:pPr rtl="0"/>
            <a:fld id="{3A98EE3D-8CD1-4C3F-BD1C-C98C9596463C}" type="slidenum">
              <a:rPr lang="en-GB" noProof="0" smtClean="0"/>
              <a:t>17</a:t>
            </a:fld>
            <a:endParaRPr lang="en-GB" noProof="0"/>
          </a:p>
        </p:txBody>
      </p:sp>
      <p:pic>
        <p:nvPicPr>
          <p:cNvPr id="5" name="Εικόνα 4">
            <a:extLst>
              <a:ext uri="{FF2B5EF4-FFF2-40B4-BE49-F238E27FC236}">
                <a16:creationId xmlns:a16="http://schemas.microsoft.com/office/drawing/2014/main" id="{17E98B4F-E9C9-0CA6-01A1-EB1AFA8C647D}"/>
              </a:ext>
            </a:extLst>
          </p:cNvPr>
          <p:cNvPicPr>
            <a:picLocks noChangeAspect="1"/>
          </p:cNvPicPr>
          <p:nvPr/>
        </p:nvPicPr>
        <p:blipFill>
          <a:blip r:embed="rId2"/>
          <a:stretch>
            <a:fillRect/>
          </a:stretch>
        </p:blipFill>
        <p:spPr>
          <a:xfrm>
            <a:off x="318116" y="1755241"/>
            <a:ext cx="5677123" cy="2135071"/>
          </a:xfrm>
          <a:prstGeom prst="rect">
            <a:avLst/>
          </a:prstGeom>
        </p:spPr>
      </p:pic>
      <p:pic>
        <p:nvPicPr>
          <p:cNvPr id="8" name="Εικόνα 7">
            <a:extLst>
              <a:ext uri="{FF2B5EF4-FFF2-40B4-BE49-F238E27FC236}">
                <a16:creationId xmlns:a16="http://schemas.microsoft.com/office/drawing/2014/main" id="{27D6A7C0-BBCE-FCB2-A72A-B66B5336BED3}"/>
              </a:ext>
            </a:extLst>
          </p:cNvPr>
          <p:cNvPicPr>
            <a:picLocks noChangeAspect="1"/>
          </p:cNvPicPr>
          <p:nvPr/>
        </p:nvPicPr>
        <p:blipFill>
          <a:blip r:embed="rId3"/>
          <a:stretch>
            <a:fillRect/>
          </a:stretch>
        </p:blipFill>
        <p:spPr>
          <a:xfrm>
            <a:off x="5900623" y="4035223"/>
            <a:ext cx="6158006" cy="1707066"/>
          </a:xfrm>
          <a:prstGeom prst="rect">
            <a:avLst/>
          </a:prstGeom>
        </p:spPr>
      </p:pic>
      <p:sp>
        <p:nvSpPr>
          <p:cNvPr id="4" name="Θέση περιεχομένου 2">
            <a:extLst>
              <a:ext uri="{FF2B5EF4-FFF2-40B4-BE49-F238E27FC236}">
                <a16:creationId xmlns:a16="http://schemas.microsoft.com/office/drawing/2014/main" id="{6960DD91-DFC7-BD80-8B06-12AF87058964}"/>
              </a:ext>
            </a:extLst>
          </p:cNvPr>
          <p:cNvSpPr txBox="1">
            <a:spLocks/>
          </p:cNvSpPr>
          <p:nvPr/>
        </p:nvSpPr>
        <p:spPr>
          <a:xfrm>
            <a:off x="7017559" y="5765492"/>
            <a:ext cx="3924133" cy="455661"/>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lnSpc>
                <a:spcPct val="150000"/>
              </a:lnSpc>
              <a:buFont typeface="Wingdings 2" panose="05020102010507070707" pitchFamily="18" charset="2"/>
              <a:buNone/>
            </a:pPr>
            <a:r>
              <a:rPr lang="en-US" dirty="0">
                <a:solidFill>
                  <a:schemeClr val="tx1"/>
                </a:solidFill>
                <a:latin typeface="Times New Roman" panose="02020603050405020304" pitchFamily="18" charset="0"/>
                <a:cs typeface="Times New Roman" panose="02020603050405020304" pitchFamily="18" charset="0"/>
              </a:rPr>
              <a:t>Fig. 3: </a:t>
            </a:r>
            <a:r>
              <a:rPr lang="en-US" i="1" dirty="0">
                <a:solidFill>
                  <a:schemeClr val="tx1"/>
                </a:solidFill>
                <a:latin typeface="Times New Roman" panose="02020603050405020304" pitchFamily="18" charset="0"/>
                <a:cs typeface="Times New Roman" panose="02020603050405020304" pitchFamily="18" charset="0"/>
              </a:rPr>
              <a:t>Choosing a doctor</a:t>
            </a:r>
            <a:endParaRPr lang="en-GB"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9280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F9FEF3-ADBB-E36D-9077-7EE5B54BF05C}"/>
              </a:ext>
            </a:extLst>
          </p:cNvPr>
          <p:cNvSpPr>
            <a:spLocks noGrp="1"/>
          </p:cNvSpPr>
          <p:nvPr>
            <p:ph type="title"/>
          </p:nvPr>
        </p:nvSpPr>
        <p:spPr>
          <a:xfrm>
            <a:off x="581191" y="604660"/>
            <a:ext cx="11029616" cy="987552"/>
          </a:xfrm>
        </p:spPr>
        <p:txBody>
          <a:bodyPr anchor="ct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The CUSTOM DUMMY DATABASE</a:t>
            </a: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3" name="Θέση περιεχομένου 2">
            <a:extLst>
              <a:ext uri="{FF2B5EF4-FFF2-40B4-BE49-F238E27FC236}">
                <a16:creationId xmlns:a16="http://schemas.microsoft.com/office/drawing/2014/main" id="{08806B62-36A2-C9D4-5D1C-4B63B086D141}"/>
              </a:ext>
            </a:extLst>
          </p:cNvPr>
          <p:cNvSpPr>
            <a:spLocks noGrp="1"/>
          </p:cNvSpPr>
          <p:nvPr>
            <p:ph idx="1"/>
          </p:nvPr>
        </p:nvSpPr>
        <p:spPr>
          <a:xfrm>
            <a:off x="207263" y="1488148"/>
            <a:ext cx="11777472" cy="5119484"/>
          </a:xfrm>
        </p:spPr>
        <p:txBody>
          <a:bodyPr anchor="t">
            <a:normAutofit lnSpcReduction="10000"/>
          </a:bodyPr>
          <a:lstStyle/>
          <a:p>
            <a:pPr marL="0" indent="0" algn="just">
              <a:lnSpc>
                <a:spcPct val="160000"/>
              </a:lnSpc>
              <a:buNone/>
            </a:pPr>
            <a:r>
              <a:rPr lang="en-US" sz="2000" dirty="0">
                <a:solidFill>
                  <a:schemeClr val="tx1"/>
                </a:solidFill>
                <a:latin typeface="Times New Roman" panose="02020603050405020304" pitchFamily="18" charset="0"/>
                <a:cs typeface="Times New Roman" panose="02020603050405020304" pitchFamily="18" charset="0"/>
              </a:rPr>
              <a:t>It is well known that clinics need a database, which consists of every patient’s information. For that reason, I created my own dummy database, which contains the information of a few fake patients. I proceeded with this implementation, because I wanted to take the experience further and create a realistic booking process. </a:t>
            </a:r>
          </a:p>
          <a:p>
            <a:pPr marL="0" indent="0" algn="just">
              <a:lnSpc>
                <a:spcPct val="160000"/>
              </a:lnSpc>
              <a:buNone/>
            </a:pPr>
            <a:endParaRPr lang="en-GB" sz="2000" dirty="0">
              <a:solidFill>
                <a:schemeClr val="tx1"/>
              </a:solidFill>
              <a:latin typeface="Times New Roman" panose="02020603050405020304" pitchFamily="18" charset="0"/>
              <a:cs typeface="Times New Roman" panose="02020603050405020304" pitchFamily="18" charset="0"/>
            </a:endParaRPr>
          </a:p>
          <a:p>
            <a:pPr marL="0" indent="0" algn="just">
              <a:lnSpc>
                <a:spcPct val="160000"/>
              </a:lnSpc>
              <a:buNone/>
            </a:pPr>
            <a:r>
              <a:rPr lang="en-GB" sz="2000" dirty="0">
                <a:solidFill>
                  <a:schemeClr val="tx1"/>
                </a:solidFill>
                <a:latin typeface="Times New Roman" panose="02020603050405020304" pitchFamily="18" charset="0"/>
                <a:cs typeface="Times New Roman" panose="02020603050405020304" pitchFamily="18" charset="0"/>
              </a:rPr>
              <a:t>I</a:t>
            </a:r>
            <a:r>
              <a:rPr lang="en-GB" sz="2000" b="0" i="0" dirty="0">
                <a:solidFill>
                  <a:schemeClr val="tx1"/>
                </a:solidFill>
                <a:effectLst/>
                <a:latin typeface="Times New Roman" panose="02020603050405020304" pitchFamily="18" charset="0"/>
                <a:cs typeface="Times New Roman" panose="02020603050405020304" pitchFamily="18" charset="0"/>
              </a:rPr>
              <a:t>nstead of the typical name-surname-number-email request, I proceeded to create an Excel file, which is considered to be the "clinic's database", consisting of various information about its patients. The columns I created include information about the following topics: </a:t>
            </a:r>
            <a:r>
              <a:rPr lang="en-GB" sz="2000" b="1" i="0" dirty="0">
                <a:solidFill>
                  <a:schemeClr val="tx1"/>
                </a:solidFill>
                <a:effectLst/>
                <a:latin typeface="Times New Roman" panose="02020603050405020304" pitchFamily="18" charset="0"/>
                <a:cs typeface="Times New Roman" panose="02020603050405020304" pitchFamily="18" charset="0"/>
              </a:rPr>
              <a:t>SSN number</a:t>
            </a:r>
            <a:r>
              <a:rPr lang="en-GB" sz="2000" b="0" i="0" dirty="0">
                <a:solidFill>
                  <a:schemeClr val="tx1"/>
                </a:solidFill>
                <a:effectLst/>
                <a:latin typeface="Times New Roman" panose="02020603050405020304" pitchFamily="18" charset="0"/>
                <a:cs typeface="Times New Roman" panose="02020603050405020304" pitchFamily="18" charset="0"/>
              </a:rPr>
              <a:t> (it's unique for every patient), </a:t>
            </a:r>
            <a:r>
              <a:rPr lang="en-GB" sz="2000" b="1" i="0" dirty="0">
                <a:solidFill>
                  <a:schemeClr val="tx1"/>
                </a:solidFill>
                <a:effectLst/>
                <a:latin typeface="Times New Roman" panose="02020603050405020304" pitchFamily="18" charset="0"/>
                <a:cs typeface="Times New Roman" panose="02020603050405020304" pitchFamily="18" charset="0"/>
              </a:rPr>
              <a:t>Name</a:t>
            </a:r>
            <a:r>
              <a:rPr lang="en-GB" sz="2000" b="0" i="0" dirty="0">
                <a:solidFill>
                  <a:schemeClr val="tx1"/>
                </a:solidFill>
                <a:effectLst/>
                <a:latin typeface="Times New Roman" panose="02020603050405020304" pitchFamily="18" charset="0"/>
                <a:cs typeface="Times New Roman" panose="02020603050405020304" pitchFamily="18" charset="0"/>
              </a:rPr>
              <a:t>, </a:t>
            </a:r>
            <a:r>
              <a:rPr lang="en-GB" sz="2000" b="1" i="0" dirty="0">
                <a:solidFill>
                  <a:schemeClr val="tx1"/>
                </a:solidFill>
                <a:effectLst/>
                <a:latin typeface="Times New Roman" panose="02020603050405020304" pitchFamily="18" charset="0"/>
                <a:cs typeface="Times New Roman" panose="02020603050405020304" pitchFamily="18" charset="0"/>
              </a:rPr>
              <a:t>Surname</a:t>
            </a:r>
            <a:r>
              <a:rPr lang="en-GB" sz="2000" b="0" i="0" dirty="0">
                <a:solidFill>
                  <a:schemeClr val="tx1"/>
                </a:solidFill>
                <a:effectLst/>
                <a:latin typeface="Times New Roman" panose="02020603050405020304" pitchFamily="18" charset="0"/>
                <a:cs typeface="Times New Roman" panose="02020603050405020304" pitchFamily="18" charset="0"/>
              </a:rPr>
              <a:t>, </a:t>
            </a:r>
            <a:r>
              <a:rPr lang="en-GB" sz="2000" b="1" i="0" dirty="0">
                <a:solidFill>
                  <a:schemeClr val="tx1"/>
                </a:solidFill>
                <a:effectLst/>
                <a:latin typeface="Times New Roman" panose="02020603050405020304" pitchFamily="18" charset="0"/>
                <a:cs typeface="Times New Roman" panose="02020603050405020304" pitchFamily="18" charset="0"/>
              </a:rPr>
              <a:t>Email</a:t>
            </a:r>
            <a:r>
              <a:rPr lang="en-GB" sz="2000" b="0" i="0" dirty="0">
                <a:solidFill>
                  <a:schemeClr val="tx1"/>
                </a:solidFill>
                <a:effectLst/>
                <a:latin typeface="Times New Roman" panose="02020603050405020304" pitchFamily="18" charset="0"/>
                <a:cs typeface="Times New Roman" panose="02020603050405020304" pitchFamily="18" charset="0"/>
              </a:rPr>
              <a:t> and </a:t>
            </a:r>
            <a:r>
              <a:rPr lang="en-GB" sz="2000" b="1" i="0" dirty="0">
                <a:solidFill>
                  <a:schemeClr val="tx1"/>
                </a:solidFill>
                <a:effectLst/>
                <a:latin typeface="Times New Roman" panose="02020603050405020304" pitchFamily="18" charset="0"/>
                <a:cs typeface="Times New Roman" panose="02020603050405020304" pitchFamily="18" charset="0"/>
              </a:rPr>
              <a:t>Appointment</a:t>
            </a:r>
            <a:r>
              <a:rPr lang="en-GB" sz="2000" b="0" i="0" dirty="0">
                <a:solidFill>
                  <a:schemeClr val="tx1"/>
                </a:solidFill>
                <a:effectLst/>
                <a:latin typeface="Times New Roman" panose="02020603050405020304" pitchFamily="18" charset="0"/>
                <a:cs typeface="Times New Roman" panose="02020603050405020304" pitchFamily="18" charset="0"/>
              </a:rPr>
              <a:t>. Here's how it works: When the user gives their SSN number, the bot runs a custom action called '</a:t>
            </a:r>
            <a:r>
              <a:rPr lang="en-GB" sz="2000" b="0" i="0" dirty="0" err="1">
                <a:solidFill>
                  <a:schemeClr val="tx1"/>
                </a:solidFill>
                <a:effectLst/>
                <a:latin typeface="Times New Roman" panose="02020603050405020304" pitchFamily="18" charset="0"/>
                <a:cs typeface="Times New Roman" panose="02020603050405020304" pitchFamily="18" charset="0"/>
              </a:rPr>
              <a:t>action_check_ssn</a:t>
            </a:r>
            <a:r>
              <a:rPr lang="en-GB" sz="2000" b="0" i="0" dirty="0">
                <a:solidFill>
                  <a:schemeClr val="tx1"/>
                </a:solidFill>
                <a:effectLst/>
                <a:latin typeface="Times New Roman" panose="02020603050405020304" pitchFamily="18" charset="0"/>
                <a:cs typeface="Times New Roman" panose="02020603050405020304" pitchFamily="18" charset="0"/>
              </a:rPr>
              <a:t>'. At first, this custom action checks the existence of the given </a:t>
            </a:r>
            <a:r>
              <a:rPr lang="en-GB" sz="2000" b="0" i="0" dirty="0" err="1">
                <a:solidFill>
                  <a:schemeClr val="tx1"/>
                </a:solidFill>
                <a:effectLst/>
                <a:latin typeface="Times New Roman" panose="02020603050405020304" pitchFamily="18" charset="0"/>
                <a:cs typeface="Times New Roman" panose="02020603050405020304" pitchFamily="18" charset="0"/>
              </a:rPr>
              <a:t>ssn</a:t>
            </a:r>
            <a:r>
              <a:rPr lang="en-GB" sz="2000" b="0" i="0" dirty="0">
                <a:solidFill>
                  <a:schemeClr val="tx1"/>
                </a:solidFill>
                <a:effectLst/>
                <a:latin typeface="Times New Roman" panose="02020603050405020304" pitchFamily="18" charset="0"/>
                <a:cs typeface="Times New Roman" panose="02020603050405020304" pitchFamily="18" charset="0"/>
              </a:rPr>
              <a:t> number in the Excel file. If the number exists, the bot implements two different activities</a:t>
            </a:r>
          </a:p>
        </p:txBody>
      </p:sp>
      <p:sp>
        <p:nvSpPr>
          <p:cNvPr id="6" name="Θέση αριθμού διαφάνειας 5">
            <a:extLst>
              <a:ext uri="{FF2B5EF4-FFF2-40B4-BE49-F238E27FC236}">
                <a16:creationId xmlns:a16="http://schemas.microsoft.com/office/drawing/2014/main" id="{47B441A0-D24C-50E6-1820-394F1EFBF72A}"/>
              </a:ext>
            </a:extLst>
          </p:cNvPr>
          <p:cNvSpPr>
            <a:spLocks noGrp="1"/>
          </p:cNvSpPr>
          <p:nvPr>
            <p:ph type="sldNum" sz="quarter" idx="12"/>
          </p:nvPr>
        </p:nvSpPr>
        <p:spPr/>
        <p:txBody>
          <a:bodyPr/>
          <a:lstStyle/>
          <a:p>
            <a:pPr rtl="0"/>
            <a:fld id="{3A98EE3D-8CD1-4C3F-BD1C-C98C9596463C}" type="slidenum">
              <a:rPr lang="en-GB" noProof="0" smtClean="0"/>
              <a:t>18</a:t>
            </a:fld>
            <a:endParaRPr lang="en-GB" noProof="0"/>
          </a:p>
        </p:txBody>
      </p:sp>
    </p:spTree>
    <p:extLst>
      <p:ext uri="{BB962C8B-B14F-4D97-AF65-F5344CB8AC3E}">
        <p14:creationId xmlns:p14="http://schemas.microsoft.com/office/powerpoint/2010/main" val="1929035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F9FEF3-ADBB-E36D-9077-7EE5B54BF05C}"/>
              </a:ext>
            </a:extLst>
          </p:cNvPr>
          <p:cNvSpPr>
            <a:spLocks noGrp="1"/>
          </p:cNvSpPr>
          <p:nvPr>
            <p:ph type="title"/>
          </p:nvPr>
        </p:nvSpPr>
        <p:spPr>
          <a:xfrm>
            <a:off x="581192" y="750964"/>
            <a:ext cx="11029616" cy="987552"/>
          </a:xfrm>
        </p:spPr>
        <p:txBody>
          <a:bodyPr anchor="ct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The CUSTOM DUMMY DATABASE</a:t>
            </a: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3" name="Θέση περιεχομένου 2">
            <a:extLst>
              <a:ext uri="{FF2B5EF4-FFF2-40B4-BE49-F238E27FC236}">
                <a16:creationId xmlns:a16="http://schemas.microsoft.com/office/drawing/2014/main" id="{08806B62-36A2-C9D4-5D1C-4B63B086D141}"/>
              </a:ext>
            </a:extLst>
          </p:cNvPr>
          <p:cNvSpPr>
            <a:spLocks noGrp="1"/>
          </p:cNvSpPr>
          <p:nvPr>
            <p:ph idx="1"/>
          </p:nvPr>
        </p:nvSpPr>
        <p:spPr>
          <a:xfrm>
            <a:off x="740663" y="1409433"/>
            <a:ext cx="10951463" cy="5014481"/>
          </a:xfrm>
        </p:spPr>
        <p:txBody>
          <a:bodyPr anchor="ctr">
            <a:normAutofit/>
          </a:bodyPr>
          <a:lstStyle/>
          <a:p>
            <a:pPr marL="0" indent="0" algn="just">
              <a:lnSpc>
                <a:spcPct val="160000"/>
              </a:lnSpc>
              <a:buNone/>
            </a:pPr>
            <a:r>
              <a:rPr lang="en-GB" sz="2000" dirty="0">
                <a:solidFill>
                  <a:schemeClr val="tx1"/>
                </a:solidFill>
                <a:latin typeface="Times New Roman" panose="02020603050405020304" pitchFamily="18" charset="0"/>
                <a:cs typeface="Times New Roman" panose="02020603050405020304" pitchFamily="18" charset="0"/>
              </a:rPr>
              <a:t>1. </a:t>
            </a:r>
            <a:r>
              <a:rPr lang="en-GB" sz="2000" b="0" i="0" dirty="0">
                <a:solidFill>
                  <a:schemeClr val="tx1"/>
                </a:solidFill>
                <a:effectLst/>
                <a:latin typeface="Times New Roman" panose="02020603050405020304" pitchFamily="18" charset="0"/>
                <a:cs typeface="Times New Roman" panose="02020603050405020304" pitchFamily="18" charset="0"/>
              </a:rPr>
              <a:t>It makes use of the </a:t>
            </a:r>
            <a:r>
              <a:rPr lang="en-GB" sz="2000" b="1" i="0" dirty="0">
                <a:solidFill>
                  <a:srgbClr val="7030A0"/>
                </a:solidFill>
                <a:effectLst/>
                <a:latin typeface="Times New Roman" panose="02020603050405020304" pitchFamily="18" charset="0"/>
                <a:cs typeface="Times New Roman" panose="02020603050405020304" pitchFamily="18" charset="0"/>
              </a:rPr>
              <a:t>{</a:t>
            </a:r>
            <a:r>
              <a:rPr lang="en-GB" sz="2000" b="1" i="0" dirty="0">
                <a:solidFill>
                  <a:srgbClr val="00B0F0"/>
                </a:solidFill>
                <a:effectLst/>
                <a:latin typeface="Times New Roman" panose="02020603050405020304" pitchFamily="18" charset="0"/>
                <a:cs typeface="Times New Roman" panose="02020603050405020304" pitchFamily="18" charset="0"/>
              </a:rPr>
              <a:t>date</a:t>
            </a:r>
            <a:r>
              <a:rPr lang="en-GB" sz="2000" b="1" i="0" dirty="0">
                <a:solidFill>
                  <a:srgbClr val="7030A0"/>
                </a:solidFill>
                <a:effectLst/>
                <a:latin typeface="Times New Roman" panose="02020603050405020304" pitchFamily="18" charset="0"/>
                <a:cs typeface="Times New Roman" panose="02020603050405020304" pitchFamily="18" charset="0"/>
              </a:rPr>
              <a:t>}</a:t>
            </a:r>
            <a:r>
              <a:rPr lang="en-GB" sz="2000" b="1" i="0" dirty="0">
                <a:solidFill>
                  <a:schemeClr val="tx1"/>
                </a:solidFill>
                <a:effectLst/>
                <a:latin typeface="Times New Roman" panose="02020603050405020304" pitchFamily="18" charset="0"/>
                <a:cs typeface="Times New Roman" panose="02020603050405020304" pitchFamily="18" charset="0"/>
              </a:rPr>
              <a:t> </a:t>
            </a:r>
            <a:r>
              <a:rPr lang="en-GB" sz="2000" b="0" i="0" dirty="0">
                <a:solidFill>
                  <a:schemeClr val="tx1"/>
                </a:solidFill>
                <a:effectLst/>
                <a:latin typeface="Times New Roman" panose="02020603050405020304" pitchFamily="18" charset="0"/>
                <a:cs typeface="Times New Roman" panose="02020603050405020304" pitchFamily="18" charset="0"/>
              </a:rPr>
              <a:t>and </a:t>
            </a:r>
            <a:r>
              <a:rPr lang="en-GB" sz="2000" b="1" i="0" dirty="0">
                <a:solidFill>
                  <a:srgbClr val="7030A0"/>
                </a:solidFill>
                <a:effectLst/>
                <a:latin typeface="Times New Roman" panose="02020603050405020304" pitchFamily="18" charset="0"/>
                <a:cs typeface="Times New Roman" panose="02020603050405020304" pitchFamily="18" charset="0"/>
              </a:rPr>
              <a:t>{</a:t>
            </a:r>
            <a:r>
              <a:rPr lang="en-GB" sz="2000" b="1" i="0" dirty="0">
                <a:solidFill>
                  <a:srgbClr val="00B0F0"/>
                </a:solidFill>
                <a:effectLst/>
                <a:latin typeface="Times New Roman" panose="02020603050405020304" pitchFamily="18" charset="0"/>
                <a:cs typeface="Times New Roman" panose="02020603050405020304" pitchFamily="18" charset="0"/>
              </a:rPr>
              <a:t>time</a:t>
            </a:r>
            <a:r>
              <a:rPr lang="en-GB" sz="2000" b="1" i="0" dirty="0">
                <a:solidFill>
                  <a:srgbClr val="7030A0"/>
                </a:solidFill>
                <a:effectLst/>
                <a:latin typeface="Times New Roman" panose="02020603050405020304" pitchFamily="18" charset="0"/>
                <a:cs typeface="Times New Roman" panose="02020603050405020304" pitchFamily="18" charset="0"/>
              </a:rPr>
              <a:t>}</a:t>
            </a:r>
            <a:r>
              <a:rPr lang="en-GB" sz="2000" b="1" i="0" dirty="0">
                <a:solidFill>
                  <a:schemeClr val="tx1"/>
                </a:solidFill>
                <a:effectLst/>
                <a:latin typeface="Times New Roman" panose="02020603050405020304" pitchFamily="18" charset="0"/>
                <a:cs typeface="Times New Roman" panose="02020603050405020304" pitchFamily="18" charset="0"/>
              </a:rPr>
              <a:t> </a:t>
            </a:r>
            <a:r>
              <a:rPr lang="en-GB" sz="2000" b="0" i="0" dirty="0">
                <a:solidFill>
                  <a:schemeClr val="tx1"/>
                </a:solidFill>
                <a:effectLst/>
                <a:latin typeface="Times New Roman" panose="02020603050405020304" pitchFamily="18" charset="0"/>
                <a:cs typeface="Times New Roman" panose="02020603050405020304" pitchFamily="18" charset="0"/>
              </a:rPr>
              <a:t>slots given by the user previously in the conversation and adds the chosen appointment date and time in the column "Appointment". The bot manages to locate the row that the SSN is set in the Excel file and adds the date and time to the corresponding cell.</a:t>
            </a:r>
            <a:br>
              <a:rPr lang="en-GB" sz="2000" b="0" i="0" dirty="0">
                <a:solidFill>
                  <a:schemeClr val="tx1"/>
                </a:solidFill>
                <a:effectLst/>
                <a:latin typeface="Times New Roman" panose="02020603050405020304" pitchFamily="18" charset="0"/>
                <a:cs typeface="Times New Roman" panose="02020603050405020304" pitchFamily="18" charset="0"/>
              </a:rPr>
            </a:br>
            <a:endParaRPr lang="en-GB" sz="2000" b="0" i="0" dirty="0">
              <a:solidFill>
                <a:schemeClr val="tx1"/>
              </a:solidFill>
              <a:effectLst/>
              <a:latin typeface="Times New Roman" panose="02020603050405020304" pitchFamily="18" charset="0"/>
              <a:cs typeface="Times New Roman" panose="02020603050405020304" pitchFamily="18" charset="0"/>
            </a:endParaRPr>
          </a:p>
          <a:p>
            <a:pPr marL="0" indent="0" algn="just">
              <a:lnSpc>
                <a:spcPct val="160000"/>
              </a:lnSpc>
              <a:buNone/>
            </a:pPr>
            <a:r>
              <a:rPr lang="en-GB" sz="2000" b="0" i="0" dirty="0">
                <a:solidFill>
                  <a:schemeClr val="tx1"/>
                </a:solidFill>
                <a:effectLst/>
                <a:latin typeface="Times New Roman" panose="02020603050405020304" pitchFamily="18" charset="0"/>
                <a:cs typeface="Times New Roman" panose="02020603050405020304" pitchFamily="18" charset="0"/>
              </a:rPr>
              <a:t>2. After adding the chosen date and time, the bot 'sees' whom this SSN number belongs to in the list and replies kindly with the following message: "Thank you, </a:t>
            </a:r>
            <a:r>
              <a:rPr lang="en-GB" sz="2000" b="1" i="0" dirty="0">
                <a:solidFill>
                  <a:srgbClr val="7030A0"/>
                </a:solidFill>
                <a:effectLst/>
                <a:latin typeface="Times New Roman" panose="02020603050405020304" pitchFamily="18" charset="0"/>
                <a:cs typeface="Times New Roman" panose="02020603050405020304" pitchFamily="18" charset="0"/>
              </a:rPr>
              <a:t>{</a:t>
            </a:r>
            <a:r>
              <a:rPr lang="en-GB" sz="2000" b="1" dirty="0">
                <a:solidFill>
                  <a:srgbClr val="00B0F0"/>
                </a:solidFill>
                <a:latin typeface="Times New Roman" panose="02020603050405020304" pitchFamily="18" charset="0"/>
                <a:cs typeface="Times New Roman" panose="02020603050405020304" pitchFamily="18" charset="0"/>
              </a:rPr>
              <a:t>name</a:t>
            </a:r>
            <a:r>
              <a:rPr lang="en-GB" sz="2000" b="1" i="0" dirty="0">
                <a:solidFill>
                  <a:srgbClr val="7030A0"/>
                </a:solidFill>
                <a:effectLst/>
                <a:latin typeface="Times New Roman" panose="02020603050405020304" pitchFamily="18" charset="0"/>
                <a:cs typeface="Times New Roman" panose="02020603050405020304" pitchFamily="18" charset="0"/>
              </a:rPr>
              <a:t>}</a:t>
            </a:r>
            <a:r>
              <a:rPr lang="en-GB" sz="2000" b="0" i="0" dirty="0">
                <a:solidFill>
                  <a:schemeClr val="tx1"/>
                </a:solidFill>
                <a:effectLst/>
                <a:latin typeface="Times New Roman" panose="02020603050405020304" pitchFamily="18" charset="0"/>
                <a:cs typeface="Times New Roman" panose="02020603050405020304" pitchFamily="18" charset="0"/>
              </a:rPr>
              <a:t>!, your appointment on </a:t>
            </a:r>
            <a:r>
              <a:rPr lang="en-GB" sz="2000" b="1" i="0" dirty="0">
                <a:solidFill>
                  <a:srgbClr val="7030A0"/>
                </a:solidFill>
                <a:effectLst/>
                <a:latin typeface="Times New Roman" panose="02020603050405020304" pitchFamily="18" charset="0"/>
                <a:cs typeface="Times New Roman" panose="02020603050405020304" pitchFamily="18" charset="0"/>
              </a:rPr>
              <a:t>{</a:t>
            </a:r>
            <a:r>
              <a:rPr lang="en-GB" sz="2000" b="1" i="0" dirty="0">
                <a:solidFill>
                  <a:srgbClr val="00B0F0"/>
                </a:solidFill>
                <a:effectLst/>
                <a:latin typeface="Times New Roman" panose="02020603050405020304" pitchFamily="18" charset="0"/>
                <a:cs typeface="Times New Roman" panose="02020603050405020304" pitchFamily="18" charset="0"/>
              </a:rPr>
              <a:t>date</a:t>
            </a:r>
            <a:r>
              <a:rPr lang="en-GB" sz="2000" b="1" i="0" dirty="0">
                <a:solidFill>
                  <a:srgbClr val="7030A0"/>
                </a:solidFill>
                <a:effectLst/>
                <a:latin typeface="Times New Roman" panose="02020603050405020304" pitchFamily="18" charset="0"/>
                <a:cs typeface="Times New Roman" panose="02020603050405020304" pitchFamily="18" charset="0"/>
              </a:rPr>
              <a:t>}</a:t>
            </a:r>
            <a:r>
              <a:rPr lang="en-GB" sz="2000" b="1" i="0" dirty="0">
                <a:solidFill>
                  <a:schemeClr val="tx1"/>
                </a:solidFill>
                <a:effectLst/>
                <a:latin typeface="Times New Roman" panose="02020603050405020304" pitchFamily="18" charset="0"/>
                <a:cs typeface="Times New Roman" panose="02020603050405020304" pitchFamily="18" charset="0"/>
              </a:rPr>
              <a:t> </a:t>
            </a:r>
            <a:r>
              <a:rPr lang="en-GB" sz="2000" b="0" i="0" dirty="0">
                <a:solidFill>
                  <a:schemeClr val="tx1"/>
                </a:solidFill>
                <a:effectLst/>
                <a:latin typeface="Times New Roman" panose="02020603050405020304" pitchFamily="18" charset="0"/>
                <a:cs typeface="Times New Roman" panose="02020603050405020304" pitchFamily="18" charset="0"/>
              </a:rPr>
              <a:t>at </a:t>
            </a:r>
            <a:r>
              <a:rPr lang="en-GB" sz="2000" b="1" i="0" dirty="0">
                <a:solidFill>
                  <a:srgbClr val="7030A0"/>
                </a:solidFill>
                <a:effectLst/>
                <a:latin typeface="Times New Roman" panose="02020603050405020304" pitchFamily="18" charset="0"/>
                <a:cs typeface="Times New Roman" panose="02020603050405020304" pitchFamily="18" charset="0"/>
              </a:rPr>
              <a:t>{</a:t>
            </a:r>
            <a:r>
              <a:rPr lang="en-GB" sz="2000" b="1" i="0" dirty="0">
                <a:solidFill>
                  <a:srgbClr val="00B0F0"/>
                </a:solidFill>
                <a:effectLst/>
                <a:latin typeface="Times New Roman" panose="02020603050405020304" pitchFamily="18" charset="0"/>
                <a:cs typeface="Times New Roman" panose="02020603050405020304" pitchFamily="18" charset="0"/>
              </a:rPr>
              <a:t>time</a:t>
            </a:r>
            <a:r>
              <a:rPr lang="en-GB" sz="2000" b="1" i="0" dirty="0">
                <a:solidFill>
                  <a:srgbClr val="7030A0"/>
                </a:solidFill>
                <a:effectLst/>
                <a:latin typeface="Times New Roman" panose="02020603050405020304" pitchFamily="18" charset="0"/>
                <a:cs typeface="Times New Roman" panose="02020603050405020304" pitchFamily="18" charset="0"/>
              </a:rPr>
              <a:t>}</a:t>
            </a:r>
            <a:r>
              <a:rPr lang="en-GB" sz="2000" b="1" i="0" dirty="0">
                <a:solidFill>
                  <a:schemeClr val="tx1"/>
                </a:solidFill>
                <a:effectLst/>
                <a:latin typeface="Times New Roman" panose="02020603050405020304" pitchFamily="18" charset="0"/>
                <a:cs typeface="Times New Roman" panose="02020603050405020304" pitchFamily="18" charset="0"/>
              </a:rPr>
              <a:t> </a:t>
            </a:r>
            <a:r>
              <a:rPr lang="en-GB" sz="2000" b="0" i="0" dirty="0">
                <a:solidFill>
                  <a:schemeClr val="tx1"/>
                </a:solidFill>
                <a:effectLst/>
                <a:latin typeface="Times New Roman" panose="02020603050405020304" pitchFamily="18" charset="0"/>
                <a:cs typeface="Times New Roman" panose="02020603050405020304" pitchFamily="18" charset="0"/>
              </a:rPr>
              <a:t>is confirmed", making the approach even friendlier. If the user gives an SSN number, which is not part of the Excel file or an SSN number which is invalid, they are asked to call the clinic for further assistance.</a:t>
            </a:r>
          </a:p>
        </p:txBody>
      </p:sp>
      <p:sp>
        <p:nvSpPr>
          <p:cNvPr id="6" name="Θέση αριθμού διαφάνειας 5">
            <a:extLst>
              <a:ext uri="{FF2B5EF4-FFF2-40B4-BE49-F238E27FC236}">
                <a16:creationId xmlns:a16="http://schemas.microsoft.com/office/drawing/2014/main" id="{47B441A0-D24C-50E6-1820-394F1EFBF72A}"/>
              </a:ext>
            </a:extLst>
          </p:cNvPr>
          <p:cNvSpPr>
            <a:spLocks noGrp="1"/>
          </p:cNvSpPr>
          <p:nvPr>
            <p:ph type="sldNum" sz="quarter" idx="12"/>
          </p:nvPr>
        </p:nvSpPr>
        <p:spPr/>
        <p:txBody>
          <a:bodyPr/>
          <a:lstStyle/>
          <a:p>
            <a:pPr rtl="0"/>
            <a:fld id="{3A98EE3D-8CD1-4C3F-BD1C-C98C9596463C}" type="slidenum">
              <a:rPr lang="en-GB" noProof="0" smtClean="0"/>
              <a:t>19</a:t>
            </a:fld>
            <a:endParaRPr lang="en-GB" noProof="0"/>
          </a:p>
        </p:txBody>
      </p:sp>
    </p:spTree>
    <p:extLst>
      <p:ext uri="{BB962C8B-B14F-4D97-AF65-F5344CB8AC3E}">
        <p14:creationId xmlns:p14="http://schemas.microsoft.com/office/powerpoint/2010/main" val="308798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726130" y="737815"/>
            <a:ext cx="2846872" cy="1071176"/>
          </a:xfrm>
        </p:spPr>
        <p:txBody>
          <a:bodyPr rtlCol="0" anchor="ctr">
            <a:normAutofit/>
          </a:bodyPr>
          <a:lstStyle/>
          <a:p>
            <a:pPr algn="ctr" rtl="0"/>
            <a:r>
              <a:rPr lang="en-US" sz="2000" dirty="0">
                <a:solidFill>
                  <a:schemeClr val="tx1"/>
                </a:solidFill>
                <a:latin typeface="Times New Roman" panose="02020603050405020304" pitchFamily="18" charset="0"/>
                <a:cs typeface="Times New Roman" panose="02020603050405020304" pitchFamily="18" charset="0"/>
              </a:rPr>
              <a:t>Introduction</a:t>
            </a:r>
            <a:endParaRPr lang="en-GB" sz="2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10F1C6-68F4-48F7-97E9-343EE7513674}"/>
              </a:ext>
            </a:extLst>
          </p:cNvPr>
          <p:cNvSpPr>
            <a:spLocks noGrp="1"/>
          </p:cNvSpPr>
          <p:nvPr>
            <p:ph idx="1"/>
          </p:nvPr>
        </p:nvSpPr>
        <p:spPr>
          <a:xfrm>
            <a:off x="259335" y="1701414"/>
            <a:ext cx="3780462" cy="4571999"/>
          </a:xfrm>
        </p:spPr>
        <p:txBody>
          <a:bodyPr rtlCol="0" anchor="t">
            <a:normAutofit/>
          </a:bodyPr>
          <a:lstStyle/>
          <a:p>
            <a:pPr algn="just" rtl="0">
              <a:lnSpc>
                <a:spcPct val="150000"/>
              </a:lnSpc>
            </a:pPr>
            <a:r>
              <a:rPr lang="en-US" dirty="0">
                <a:solidFill>
                  <a:schemeClr val="tx1"/>
                </a:solidFill>
                <a:latin typeface="Times New Roman" panose="02020603050405020304" pitchFamily="18" charset="0"/>
                <a:cs typeface="Times New Roman" panose="02020603050405020304" pitchFamily="18" charset="0"/>
              </a:rPr>
              <a:t>In today’s society, the implementation of AI is considered crucial. Artificial Intelligence is part of our lives in many different aspects and fields and health is one of them. Considering that booking an appointment can take minutes waiting in line and communicating with other individuals can be stressful for some of us, </a:t>
            </a:r>
            <a:r>
              <a:rPr lang="en-US" dirty="0" err="1">
                <a:solidFill>
                  <a:schemeClr val="tx1"/>
                </a:solidFill>
                <a:latin typeface="Times New Roman" panose="02020603050405020304" pitchFamily="18" charset="0"/>
                <a:cs typeface="Times New Roman" panose="02020603050405020304" pitchFamily="18" charset="0"/>
              </a:rPr>
              <a:t>DocBot</a:t>
            </a:r>
            <a:r>
              <a:rPr lang="en-US" dirty="0">
                <a:solidFill>
                  <a:schemeClr val="tx1"/>
                </a:solidFill>
                <a:latin typeface="Times New Roman" panose="02020603050405020304" pitchFamily="18" charset="0"/>
                <a:cs typeface="Times New Roman" panose="02020603050405020304" pitchFamily="18" charset="0"/>
              </a:rPr>
              <a:t> has been created to help you book doctor’s appointments with ease. </a:t>
            </a:r>
            <a:endParaRPr lang="en-GB" dirty="0">
              <a:solidFill>
                <a:schemeClr val="tx1"/>
              </a:solidFill>
              <a:latin typeface="Times New Roman" panose="02020603050405020304" pitchFamily="18" charset="0"/>
              <a:cs typeface="Times New Roman" panose="02020603050405020304" pitchFamily="18" charset="0"/>
            </a:endParaRPr>
          </a:p>
        </p:txBody>
      </p:sp>
      <p:pic>
        <p:nvPicPr>
          <p:cNvPr id="10" name="Picture Placeholder 9" descr="A doctor with his arms crossed">
            <a:extLst>
              <a:ext uri="{FF2B5EF4-FFF2-40B4-BE49-F238E27FC236}">
                <a16:creationId xmlns:a16="http://schemas.microsoft.com/office/drawing/2014/main" id="{24A8453A-33BC-42B9-9F32-A38E7F1AC27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4343400" y="4233672"/>
            <a:ext cx="3703320" cy="2139696"/>
          </a:xfrm>
        </p:spPr>
      </p:pic>
      <p:pic>
        <p:nvPicPr>
          <p:cNvPr id="12" name="Picture Placeholder 11" descr="A smiling doctor with a stethoscope and patient">
            <a:extLst>
              <a:ext uri="{FF2B5EF4-FFF2-40B4-BE49-F238E27FC236}">
                <a16:creationId xmlns:a16="http://schemas.microsoft.com/office/drawing/2014/main" id="{F2F92A19-D60A-4D6C-8103-E5036EBC089B}"/>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8046720" y="4233672"/>
            <a:ext cx="3703320" cy="2139696"/>
          </a:xfrm>
        </p:spPr>
      </p:pic>
      <p:sp>
        <p:nvSpPr>
          <p:cNvPr id="15" name="Slide Number Placeholder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rtlCol="0"/>
          <a:lstStyle/>
          <a:p>
            <a:pPr rtl="0"/>
            <a:fld id="{3A98EE3D-8CD1-4C3F-BD1C-C98C9596463C}" type="slidenum">
              <a:rPr lang="en-GB" smtClean="0"/>
              <a:pPr rtl="0"/>
              <a:t>2</a:t>
            </a:fld>
            <a:endParaRPr lang="en-GB"/>
          </a:p>
        </p:txBody>
      </p:sp>
      <p:pic>
        <p:nvPicPr>
          <p:cNvPr id="17" name="Picture Placeholder 7" descr="doctor talking to patient">
            <a:extLst>
              <a:ext uri="{FF2B5EF4-FFF2-40B4-BE49-F238E27FC236}">
                <a16:creationId xmlns:a16="http://schemas.microsoft.com/office/drawing/2014/main" id="{86357C99-DEFC-4892-8C64-EF1482AB3E86}"/>
              </a:ext>
            </a:extLst>
          </p:cNvPr>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l="16416" r="16416"/>
          <a:stretch/>
        </p:blipFill>
        <p:spPr>
          <a:xfrm>
            <a:off x="4241800" y="630238"/>
            <a:ext cx="7504113" cy="3521075"/>
          </a:xfrm>
          <a:prstGeom prst="rect">
            <a:avLst/>
          </a:prstGeom>
          <a:solidFill>
            <a:schemeClr val="accent2"/>
          </a:solidFill>
        </p:spPr>
      </p:pic>
    </p:spTree>
    <p:extLst>
      <p:ext uri="{BB962C8B-B14F-4D97-AF65-F5344CB8AC3E}">
        <p14:creationId xmlns:p14="http://schemas.microsoft.com/office/powerpoint/2010/main" val="3980136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F9FEF3-ADBB-E36D-9077-7EE5B54BF05C}"/>
              </a:ext>
            </a:extLst>
          </p:cNvPr>
          <p:cNvSpPr>
            <a:spLocks noGrp="1"/>
          </p:cNvSpPr>
          <p:nvPr>
            <p:ph type="title"/>
          </p:nvPr>
        </p:nvSpPr>
        <p:spPr>
          <a:xfrm>
            <a:off x="581192" y="750964"/>
            <a:ext cx="11029616" cy="987552"/>
          </a:xfrm>
        </p:spPr>
        <p:txBody>
          <a:bodyPr anchor="ct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The CUSTOM DUMMY DATABASE</a:t>
            </a: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6" name="Θέση αριθμού διαφάνειας 5">
            <a:extLst>
              <a:ext uri="{FF2B5EF4-FFF2-40B4-BE49-F238E27FC236}">
                <a16:creationId xmlns:a16="http://schemas.microsoft.com/office/drawing/2014/main" id="{47B441A0-D24C-50E6-1820-394F1EFBF72A}"/>
              </a:ext>
            </a:extLst>
          </p:cNvPr>
          <p:cNvSpPr>
            <a:spLocks noGrp="1"/>
          </p:cNvSpPr>
          <p:nvPr>
            <p:ph type="sldNum" sz="quarter" idx="12"/>
          </p:nvPr>
        </p:nvSpPr>
        <p:spPr/>
        <p:txBody>
          <a:bodyPr/>
          <a:lstStyle/>
          <a:p>
            <a:pPr rtl="0"/>
            <a:fld id="{3A98EE3D-8CD1-4C3F-BD1C-C98C9596463C}" type="slidenum">
              <a:rPr lang="en-GB" noProof="0" smtClean="0"/>
              <a:t>20</a:t>
            </a:fld>
            <a:endParaRPr lang="en-GB" noProof="0"/>
          </a:p>
        </p:txBody>
      </p:sp>
      <p:pic>
        <p:nvPicPr>
          <p:cNvPr id="8" name="Θέση περιεχομένου 7">
            <a:extLst>
              <a:ext uri="{FF2B5EF4-FFF2-40B4-BE49-F238E27FC236}">
                <a16:creationId xmlns:a16="http://schemas.microsoft.com/office/drawing/2014/main" id="{5949E056-8EE0-D588-9909-DF13963B2E4B}"/>
              </a:ext>
            </a:extLst>
          </p:cNvPr>
          <p:cNvPicPr>
            <a:picLocks noGrp="1" noChangeAspect="1"/>
          </p:cNvPicPr>
          <p:nvPr>
            <p:ph idx="1"/>
          </p:nvPr>
        </p:nvPicPr>
        <p:blipFill>
          <a:blip r:embed="rId2"/>
          <a:stretch>
            <a:fillRect/>
          </a:stretch>
        </p:blipFill>
        <p:spPr>
          <a:xfrm>
            <a:off x="1264358" y="1908009"/>
            <a:ext cx="9663284" cy="2089658"/>
          </a:xfrm>
        </p:spPr>
      </p:pic>
      <p:pic>
        <p:nvPicPr>
          <p:cNvPr id="10" name="Εικόνα 9">
            <a:extLst>
              <a:ext uri="{FF2B5EF4-FFF2-40B4-BE49-F238E27FC236}">
                <a16:creationId xmlns:a16="http://schemas.microsoft.com/office/drawing/2014/main" id="{05BABAFF-56B2-7368-FD36-C76BEB96B7A3}"/>
              </a:ext>
            </a:extLst>
          </p:cNvPr>
          <p:cNvPicPr>
            <a:picLocks noChangeAspect="1"/>
          </p:cNvPicPr>
          <p:nvPr/>
        </p:nvPicPr>
        <p:blipFill>
          <a:blip r:embed="rId3"/>
          <a:stretch>
            <a:fillRect/>
          </a:stretch>
        </p:blipFill>
        <p:spPr>
          <a:xfrm>
            <a:off x="1264358" y="4739360"/>
            <a:ext cx="9663284" cy="1766532"/>
          </a:xfrm>
          <a:prstGeom prst="rect">
            <a:avLst/>
          </a:prstGeom>
          <a:ln>
            <a:solidFill>
              <a:schemeClr val="tx1"/>
            </a:solidFill>
          </a:ln>
        </p:spPr>
      </p:pic>
    </p:spTree>
    <p:extLst>
      <p:ext uri="{BB962C8B-B14F-4D97-AF65-F5344CB8AC3E}">
        <p14:creationId xmlns:p14="http://schemas.microsoft.com/office/powerpoint/2010/main" val="3270936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F9FEF3-ADBB-E36D-9077-7EE5B54BF05C}"/>
              </a:ext>
            </a:extLst>
          </p:cNvPr>
          <p:cNvSpPr>
            <a:spLocks noGrp="1"/>
          </p:cNvSpPr>
          <p:nvPr>
            <p:ph type="title"/>
          </p:nvPr>
        </p:nvSpPr>
        <p:spPr>
          <a:xfrm>
            <a:off x="581192" y="750964"/>
            <a:ext cx="11029616" cy="987552"/>
          </a:xfrm>
        </p:spPr>
        <p:txBody>
          <a:bodyPr anchor="ct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The CUSTOM DUMMY DATABASE</a:t>
            </a: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6" name="Θέση αριθμού διαφάνειας 5">
            <a:extLst>
              <a:ext uri="{FF2B5EF4-FFF2-40B4-BE49-F238E27FC236}">
                <a16:creationId xmlns:a16="http://schemas.microsoft.com/office/drawing/2014/main" id="{47B441A0-D24C-50E6-1820-394F1EFBF72A}"/>
              </a:ext>
            </a:extLst>
          </p:cNvPr>
          <p:cNvSpPr>
            <a:spLocks noGrp="1"/>
          </p:cNvSpPr>
          <p:nvPr>
            <p:ph type="sldNum" sz="quarter" idx="12"/>
          </p:nvPr>
        </p:nvSpPr>
        <p:spPr/>
        <p:txBody>
          <a:bodyPr/>
          <a:lstStyle/>
          <a:p>
            <a:pPr rtl="0"/>
            <a:fld id="{3A98EE3D-8CD1-4C3F-BD1C-C98C9596463C}" type="slidenum">
              <a:rPr lang="en-GB" noProof="0" smtClean="0"/>
              <a:t>21</a:t>
            </a:fld>
            <a:endParaRPr lang="en-GB" noProof="0"/>
          </a:p>
        </p:txBody>
      </p:sp>
      <p:pic>
        <p:nvPicPr>
          <p:cNvPr id="8" name="Θέση περιεχομένου 7">
            <a:extLst>
              <a:ext uri="{FF2B5EF4-FFF2-40B4-BE49-F238E27FC236}">
                <a16:creationId xmlns:a16="http://schemas.microsoft.com/office/drawing/2014/main" id="{5949E056-8EE0-D588-9909-DF13963B2E4B}"/>
              </a:ext>
            </a:extLst>
          </p:cNvPr>
          <p:cNvPicPr>
            <a:picLocks noGrp="1" noChangeAspect="1"/>
          </p:cNvPicPr>
          <p:nvPr>
            <p:ph idx="1"/>
          </p:nvPr>
        </p:nvPicPr>
        <p:blipFill>
          <a:blip r:embed="rId2"/>
          <a:stretch>
            <a:fillRect/>
          </a:stretch>
        </p:blipFill>
        <p:spPr>
          <a:xfrm>
            <a:off x="1264358" y="1862289"/>
            <a:ext cx="9663284" cy="2089658"/>
          </a:xfrm>
        </p:spPr>
      </p:pic>
      <p:grpSp>
        <p:nvGrpSpPr>
          <p:cNvPr id="12" name="Ομάδα 11">
            <a:extLst>
              <a:ext uri="{FF2B5EF4-FFF2-40B4-BE49-F238E27FC236}">
                <a16:creationId xmlns:a16="http://schemas.microsoft.com/office/drawing/2014/main" id="{3288AD4E-1878-51E1-EBF4-A28BBB6797F5}"/>
              </a:ext>
            </a:extLst>
          </p:cNvPr>
          <p:cNvGrpSpPr/>
          <p:nvPr/>
        </p:nvGrpSpPr>
        <p:grpSpPr>
          <a:xfrm>
            <a:off x="1264358" y="4657382"/>
            <a:ext cx="9663284" cy="1766532"/>
            <a:chOff x="1319136" y="1923650"/>
            <a:chExt cx="9663284" cy="1766532"/>
          </a:xfrm>
        </p:grpSpPr>
        <p:pic>
          <p:nvPicPr>
            <p:cNvPr id="10" name="Εικόνα 9">
              <a:extLst>
                <a:ext uri="{FF2B5EF4-FFF2-40B4-BE49-F238E27FC236}">
                  <a16:creationId xmlns:a16="http://schemas.microsoft.com/office/drawing/2014/main" id="{05BABAFF-56B2-7368-FD36-C76BEB96B7A3}"/>
                </a:ext>
              </a:extLst>
            </p:cNvPr>
            <p:cNvPicPr>
              <a:picLocks noChangeAspect="1"/>
            </p:cNvPicPr>
            <p:nvPr/>
          </p:nvPicPr>
          <p:blipFill>
            <a:blip r:embed="rId3"/>
            <a:stretch>
              <a:fillRect/>
            </a:stretch>
          </p:blipFill>
          <p:spPr>
            <a:xfrm>
              <a:off x="1319136" y="1923650"/>
              <a:ext cx="9663284" cy="1766532"/>
            </a:xfrm>
            <a:prstGeom prst="rect">
              <a:avLst/>
            </a:prstGeom>
            <a:ln>
              <a:solidFill>
                <a:schemeClr val="tx1"/>
              </a:solidFill>
            </a:ln>
          </p:spPr>
        </p:pic>
        <p:sp>
          <p:nvSpPr>
            <p:cNvPr id="3" name="Ορθογώνιο 2">
              <a:extLst>
                <a:ext uri="{FF2B5EF4-FFF2-40B4-BE49-F238E27FC236}">
                  <a16:creationId xmlns:a16="http://schemas.microsoft.com/office/drawing/2014/main" id="{1C6B4B5D-C3D9-9D32-D6D1-E8F543E7B22E}"/>
                </a:ext>
              </a:extLst>
            </p:cNvPr>
            <p:cNvSpPr/>
            <p:nvPr/>
          </p:nvSpPr>
          <p:spPr>
            <a:xfrm>
              <a:off x="9208008" y="2935224"/>
              <a:ext cx="1774412" cy="34747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1" name="Ομάδα 10">
            <a:extLst>
              <a:ext uri="{FF2B5EF4-FFF2-40B4-BE49-F238E27FC236}">
                <a16:creationId xmlns:a16="http://schemas.microsoft.com/office/drawing/2014/main" id="{52DF501A-4EC6-5EB9-C70E-3EDDE0FA638A}"/>
              </a:ext>
            </a:extLst>
          </p:cNvPr>
          <p:cNvGrpSpPr/>
          <p:nvPr/>
        </p:nvGrpSpPr>
        <p:grpSpPr>
          <a:xfrm>
            <a:off x="3206496" y="2138966"/>
            <a:ext cx="6915912" cy="1222248"/>
            <a:chOff x="3243072" y="4617720"/>
            <a:chExt cx="6915912" cy="1222248"/>
          </a:xfrm>
        </p:grpSpPr>
        <p:sp>
          <p:nvSpPr>
            <p:cNvPr id="4" name="Ορθογώνιο 3">
              <a:extLst>
                <a:ext uri="{FF2B5EF4-FFF2-40B4-BE49-F238E27FC236}">
                  <a16:creationId xmlns:a16="http://schemas.microsoft.com/office/drawing/2014/main" id="{92FFCCCA-A97F-147F-6268-03175AAA297C}"/>
                </a:ext>
              </a:extLst>
            </p:cNvPr>
            <p:cNvSpPr/>
            <p:nvPr/>
          </p:nvSpPr>
          <p:spPr>
            <a:xfrm>
              <a:off x="3243072" y="4617720"/>
              <a:ext cx="1969008" cy="34442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Ορθογώνιο 4">
              <a:extLst>
                <a:ext uri="{FF2B5EF4-FFF2-40B4-BE49-F238E27FC236}">
                  <a16:creationId xmlns:a16="http://schemas.microsoft.com/office/drawing/2014/main" id="{4CB04BC5-BB62-A446-63BA-344B2AD4E9DC}"/>
                </a:ext>
              </a:extLst>
            </p:cNvPr>
            <p:cNvSpPr/>
            <p:nvPr/>
          </p:nvSpPr>
          <p:spPr>
            <a:xfrm>
              <a:off x="8217408" y="5468112"/>
              <a:ext cx="1941576" cy="371856"/>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712442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F9FEF3-ADBB-E36D-9077-7EE5B54BF05C}"/>
              </a:ext>
            </a:extLst>
          </p:cNvPr>
          <p:cNvSpPr>
            <a:spLocks noGrp="1"/>
          </p:cNvSpPr>
          <p:nvPr>
            <p:ph type="title"/>
          </p:nvPr>
        </p:nvSpPr>
        <p:spPr>
          <a:xfrm>
            <a:off x="581192" y="750964"/>
            <a:ext cx="11029616" cy="987552"/>
          </a:xfrm>
        </p:spPr>
        <p:txBody>
          <a:bodyPr anchor="ct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The CUSTOM DUMMY DATABASE</a:t>
            </a: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6" name="Θέση αριθμού διαφάνειας 5">
            <a:extLst>
              <a:ext uri="{FF2B5EF4-FFF2-40B4-BE49-F238E27FC236}">
                <a16:creationId xmlns:a16="http://schemas.microsoft.com/office/drawing/2014/main" id="{47B441A0-D24C-50E6-1820-394F1EFBF72A}"/>
              </a:ext>
            </a:extLst>
          </p:cNvPr>
          <p:cNvSpPr>
            <a:spLocks noGrp="1"/>
          </p:cNvSpPr>
          <p:nvPr>
            <p:ph type="sldNum" sz="quarter" idx="12"/>
          </p:nvPr>
        </p:nvSpPr>
        <p:spPr/>
        <p:txBody>
          <a:bodyPr/>
          <a:lstStyle/>
          <a:p>
            <a:pPr rtl="0"/>
            <a:fld id="{3A98EE3D-8CD1-4C3F-BD1C-C98C9596463C}" type="slidenum">
              <a:rPr lang="en-GB" noProof="0" smtClean="0"/>
              <a:t>22</a:t>
            </a:fld>
            <a:endParaRPr lang="en-GB" noProof="0"/>
          </a:p>
        </p:txBody>
      </p:sp>
      <p:pic>
        <p:nvPicPr>
          <p:cNvPr id="8" name="Θέση περιεχομένου 7">
            <a:extLst>
              <a:ext uri="{FF2B5EF4-FFF2-40B4-BE49-F238E27FC236}">
                <a16:creationId xmlns:a16="http://schemas.microsoft.com/office/drawing/2014/main" id="{5949E056-8EE0-D588-9909-DF13963B2E4B}"/>
              </a:ext>
            </a:extLst>
          </p:cNvPr>
          <p:cNvPicPr>
            <a:picLocks noGrp="1" noChangeAspect="1"/>
          </p:cNvPicPr>
          <p:nvPr>
            <p:ph idx="1"/>
          </p:nvPr>
        </p:nvPicPr>
        <p:blipFill>
          <a:blip r:embed="rId2"/>
          <a:stretch>
            <a:fillRect/>
          </a:stretch>
        </p:blipFill>
        <p:spPr>
          <a:xfrm>
            <a:off x="1264358" y="1866827"/>
            <a:ext cx="9663284" cy="2089658"/>
          </a:xfrm>
        </p:spPr>
      </p:pic>
      <p:grpSp>
        <p:nvGrpSpPr>
          <p:cNvPr id="9" name="Ομάδα 8">
            <a:extLst>
              <a:ext uri="{FF2B5EF4-FFF2-40B4-BE49-F238E27FC236}">
                <a16:creationId xmlns:a16="http://schemas.microsoft.com/office/drawing/2014/main" id="{F11DF261-01DC-B210-66D3-6214AF0973E8}"/>
              </a:ext>
            </a:extLst>
          </p:cNvPr>
          <p:cNvGrpSpPr/>
          <p:nvPr/>
        </p:nvGrpSpPr>
        <p:grpSpPr>
          <a:xfrm>
            <a:off x="1264358" y="4711329"/>
            <a:ext cx="9663284" cy="1766532"/>
            <a:chOff x="1319136" y="1923650"/>
            <a:chExt cx="9663284" cy="1766532"/>
          </a:xfrm>
        </p:grpSpPr>
        <p:pic>
          <p:nvPicPr>
            <p:cNvPr id="10" name="Εικόνα 9">
              <a:extLst>
                <a:ext uri="{FF2B5EF4-FFF2-40B4-BE49-F238E27FC236}">
                  <a16:creationId xmlns:a16="http://schemas.microsoft.com/office/drawing/2014/main" id="{05BABAFF-56B2-7368-FD36-C76BEB96B7A3}"/>
                </a:ext>
              </a:extLst>
            </p:cNvPr>
            <p:cNvPicPr>
              <a:picLocks noChangeAspect="1"/>
            </p:cNvPicPr>
            <p:nvPr/>
          </p:nvPicPr>
          <p:blipFill>
            <a:blip r:embed="rId3"/>
            <a:stretch>
              <a:fillRect/>
            </a:stretch>
          </p:blipFill>
          <p:spPr>
            <a:xfrm>
              <a:off x="1319136" y="1923650"/>
              <a:ext cx="9663284" cy="1766532"/>
            </a:xfrm>
            <a:prstGeom prst="rect">
              <a:avLst/>
            </a:prstGeom>
            <a:ln>
              <a:solidFill>
                <a:schemeClr val="tx1"/>
              </a:solidFill>
            </a:ln>
          </p:spPr>
        </p:pic>
        <p:sp>
          <p:nvSpPr>
            <p:cNvPr id="3" name="Ορθογώνιο 2">
              <a:extLst>
                <a:ext uri="{FF2B5EF4-FFF2-40B4-BE49-F238E27FC236}">
                  <a16:creationId xmlns:a16="http://schemas.microsoft.com/office/drawing/2014/main" id="{61B6C904-726C-7FCE-9265-9BAB3867518C}"/>
                </a:ext>
              </a:extLst>
            </p:cNvPr>
            <p:cNvSpPr/>
            <p:nvPr/>
          </p:nvSpPr>
          <p:spPr>
            <a:xfrm>
              <a:off x="1319136" y="2962656"/>
              <a:ext cx="2740800" cy="310896"/>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 name="Ομάδα 6">
            <a:extLst>
              <a:ext uri="{FF2B5EF4-FFF2-40B4-BE49-F238E27FC236}">
                <a16:creationId xmlns:a16="http://schemas.microsoft.com/office/drawing/2014/main" id="{4A613EDC-8A80-AE2C-CCD0-385767959D99}"/>
              </a:ext>
            </a:extLst>
          </p:cNvPr>
          <p:cNvGrpSpPr/>
          <p:nvPr/>
        </p:nvGrpSpPr>
        <p:grpSpPr>
          <a:xfrm>
            <a:off x="2604288" y="2751096"/>
            <a:ext cx="2106857" cy="628068"/>
            <a:chOff x="2668296" y="5238264"/>
            <a:chExt cx="2106857" cy="628068"/>
          </a:xfrm>
        </p:grpSpPr>
        <p:sp>
          <p:nvSpPr>
            <p:cNvPr id="4" name="Ορθογώνιο 3">
              <a:extLst>
                <a:ext uri="{FF2B5EF4-FFF2-40B4-BE49-F238E27FC236}">
                  <a16:creationId xmlns:a16="http://schemas.microsoft.com/office/drawing/2014/main" id="{C6A89678-7121-DDD0-D1EC-E94451893555}"/>
                </a:ext>
              </a:extLst>
            </p:cNvPr>
            <p:cNvSpPr/>
            <p:nvPr/>
          </p:nvSpPr>
          <p:spPr>
            <a:xfrm>
              <a:off x="3241361" y="5238264"/>
              <a:ext cx="1533792" cy="308483"/>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Ορθογώνιο 4">
              <a:extLst>
                <a:ext uri="{FF2B5EF4-FFF2-40B4-BE49-F238E27FC236}">
                  <a16:creationId xmlns:a16="http://schemas.microsoft.com/office/drawing/2014/main" id="{D404C56C-DB9E-597E-6C7C-CA7FBDA3B1B4}"/>
                </a:ext>
              </a:extLst>
            </p:cNvPr>
            <p:cNvSpPr/>
            <p:nvPr/>
          </p:nvSpPr>
          <p:spPr>
            <a:xfrm>
              <a:off x="2668296" y="5557849"/>
              <a:ext cx="1042416" cy="308483"/>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516758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F9FEF3-ADBB-E36D-9077-7EE5B54BF05C}"/>
              </a:ext>
            </a:extLst>
          </p:cNvPr>
          <p:cNvSpPr>
            <a:spLocks noGrp="1"/>
          </p:cNvSpPr>
          <p:nvPr>
            <p:ph type="title"/>
          </p:nvPr>
        </p:nvSpPr>
        <p:spPr>
          <a:xfrm>
            <a:off x="581192" y="750964"/>
            <a:ext cx="11029616" cy="987552"/>
          </a:xfrm>
        </p:spPr>
        <p:txBody>
          <a:bodyPr anchor="ct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1. API INTEGRATION</a:t>
            </a:r>
            <a:endParaRPr lang="en-GB" sz="2400" dirty="0">
              <a:solidFill>
                <a:schemeClr val="tx1"/>
              </a:solidFill>
              <a:latin typeface="Times New Roman" panose="02020603050405020304" pitchFamily="18" charset="0"/>
              <a:cs typeface="Times New Roman" panose="02020603050405020304" pitchFamily="18" charset="0"/>
            </a:endParaRPr>
          </a:p>
        </p:txBody>
      </p:sp>
      <p:pic>
        <p:nvPicPr>
          <p:cNvPr id="5" name="Θέση περιεχομένου 4">
            <a:extLst>
              <a:ext uri="{FF2B5EF4-FFF2-40B4-BE49-F238E27FC236}">
                <a16:creationId xmlns:a16="http://schemas.microsoft.com/office/drawing/2014/main" id="{876F4BD2-4B1F-BDEA-CE95-24831E6B03F8}"/>
              </a:ext>
            </a:extLst>
          </p:cNvPr>
          <p:cNvPicPr>
            <a:picLocks noGrp="1" noChangeAspect="1"/>
          </p:cNvPicPr>
          <p:nvPr>
            <p:ph idx="1"/>
          </p:nvPr>
        </p:nvPicPr>
        <p:blipFill>
          <a:blip r:embed="rId2"/>
          <a:stretch>
            <a:fillRect/>
          </a:stretch>
        </p:blipFill>
        <p:spPr>
          <a:xfrm>
            <a:off x="431838" y="1659209"/>
            <a:ext cx="9956713" cy="1429630"/>
          </a:xfrm>
        </p:spPr>
      </p:pic>
      <p:sp>
        <p:nvSpPr>
          <p:cNvPr id="6" name="Θέση αριθμού διαφάνειας 5">
            <a:extLst>
              <a:ext uri="{FF2B5EF4-FFF2-40B4-BE49-F238E27FC236}">
                <a16:creationId xmlns:a16="http://schemas.microsoft.com/office/drawing/2014/main" id="{47B441A0-D24C-50E6-1820-394F1EFBF72A}"/>
              </a:ext>
            </a:extLst>
          </p:cNvPr>
          <p:cNvSpPr>
            <a:spLocks noGrp="1"/>
          </p:cNvSpPr>
          <p:nvPr>
            <p:ph type="sldNum" sz="quarter" idx="12"/>
          </p:nvPr>
        </p:nvSpPr>
        <p:spPr/>
        <p:txBody>
          <a:bodyPr/>
          <a:lstStyle/>
          <a:p>
            <a:pPr rtl="0"/>
            <a:fld id="{3A98EE3D-8CD1-4C3F-BD1C-C98C9596463C}" type="slidenum">
              <a:rPr lang="en-GB" noProof="0" smtClean="0"/>
              <a:t>23</a:t>
            </a:fld>
            <a:endParaRPr lang="en-GB" noProof="0"/>
          </a:p>
        </p:txBody>
      </p:sp>
      <p:grpSp>
        <p:nvGrpSpPr>
          <p:cNvPr id="14" name="Ομάδα 13">
            <a:extLst>
              <a:ext uri="{FF2B5EF4-FFF2-40B4-BE49-F238E27FC236}">
                <a16:creationId xmlns:a16="http://schemas.microsoft.com/office/drawing/2014/main" id="{0FE0A375-21ED-8BF8-4964-39DDEE0560F5}"/>
              </a:ext>
            </a:extLst>
          </p:cNvPr>
          <p:cNvGrpSpPr/>
          <p:nvPr/>
        </p:nvGrpSpPr>
        <p:grpSpPr>
          <a:xfrm>
            <a:off x="6803136" y="1957972"/>
            <a:ext cx="3511296" cy="832104"/>
            <a:chOff x="6803136" y="2121408"/>
            <a:chExt cx="3511296" cy="832104"/>
          </a:xfrm>
        </p:grpSpPr>
        <p:sp>
          <p:nvSpPr>
            <p:cNvPr id="7" name="Ορθογώνιο 6">
              <a:extLst>
                <a:ext uri="{FF2B5EF4-FFF2-40B4-BE49-F238E27FC236}">
                  <a16:creationId xmlns:a16="http://schemas.microsoft.com/office/drawing/2014/main" id="{3E81DB37-D3A0-6800-EBCA-0DD3D90CAF36}"/>
                </a:ext>
              </a:extLst>
            </p:cNvPr>
            <p:cNvSpPr/>
            <p:nvPr/>
          </p:nvSpPr>
          <p:spPr>
            <a:xfrm>
              <a:off x="6803136" y="2121408"/>
              <a:ext cx="749808" cy="32004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Ευθεία γραμμή σύνδεσης 9">
              <a:extLst>
                <a:ext uri="{FF2B5EF4-FFF2-40B4-BE49-F238E27FC236}">
                  <a16:creationId xmlns:a16="http://schemas.microsoft.com/office/drawing/2014/main" id="{B878E6EB-81F8-5772-C1CE-F0E020663520}"/>
                </a:ext>
              </a:extLst>
            </p:cNvPr>
            <p:cNvCxnSpPr>
              <a:cxnSpLocks/>
            </p:cNvCxnSpPr>
            <p:nvPr/>
          </p:nvCxnSpPr>
          <p:spPr>
            <a:xfrm>
              <a:off x="7717536" y="2953512"/>
              <a:ext cx="259689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3" name="Εικόνα 12">
            <a:extLst>
              <a:ext uri="{FF2B5EF4-FFF2-40B4-BE49-F238E27FC236}">
                <a16:creationId xmlns:a16="http://schemas.microsoft.com/office/drawing/2014/main" id="{4ACDB577-26F4-C9A4-8593-98AFA81EA82B}"/>
              </a:ext>
            </a:extLst>
          </p:cNvPr>
          <p:cNvPicPr>
            <a:picLocks noChangeAspect="1"/>
          </p:cNvPicPr>
          <p:nvPr/>
        </p:nvPicPr>
        <p:blipFill>
          <a:blip r:embed="rId3"/>
          <a:stretch>
            <a:fillRect/>
          </a:stretch>
        </p:blipFill>
        <p:spPr>
          <a:xfrm>
            <a:off x="431839" y="3575305"/>
            <a:ext cx="9956713" cy="1074758"/>
          </a:xfrm>
          <a:prstGeom prst="rect">
            <a:avLst/>
          </a:prstGeom>
        </p:spPr>
      </p:pic>
      <p:sp>
        <p:nvSpPr>
          <p:cNvPr id="15" name="Ορθογώνιο 14">
            <a:extLst>
              <a:ext uri="{FF2B5EF4-FFF2-40B4-BE49-F238E27FC236}">
                <a16:creationId xmlns:a16="http://schemas.microsoft.com/office/drawing/2014/main" id="{0F108C9F-8134-334B-7984-86A9D3267088}"/>
              </a:ext>
            </a:extLst>
          </p:cNvPr>
          <p:cNvSpPr/>
          <p:nvPr/>
        </p:nvSpPr>
        <p:spPr>
          <a:xfrm>
            <a:off x="4023360" y="3575305"/>
            <a:ext cx="1197864" cy="30175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Ευθεία γραμμή σύνδεσης 16">
            <a:extLst>
              <a:ext uri="{FF2B5EF4-FFF2-40B4-BE49-F238E27FC236}">
                <a16:creationId xmlns:a16="http://schemas.microsoft.com/office/drawing/2014/main" id="{28E92E4E-EFFB-C57E-EEED-EC7EF1C018E4}"/>
              </a:ext>
            </a:extLst>
          </p:cNvPr>
          <p:cNvCxnSpPr/>
          <p:nvPr/>
        </p:nvCxnSpPr>
        <p:spPr>
          <a:xfrm>
            <a:off x="8842248" y="4416552"/>
            <a:ext cx="147218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Ευθεία γραμμή σύνδεσης 17">
            <a:extLst>
              <a:ext uri="{FF2B5EF4-FFF2-40B4-BE49-F238E27FC236}">
                <a16:creationId xmlns:a16="http://schemas.microsoft.com/office/drawing/2014/main" id="{F83A90EE-7EF4-0C57-C487-529FEDE01E2B}"/>
              </a:ext>
            </a:extLst>
          </p:cNvPr>
          <p:cNvCxnSpPr>
            <a:cxnSpLocks/>
          </p:cNvCxnSpPr>
          <p:nvPr/>
        </p:nvCxnSpPr>
        <p:spPr>
          <a:xfrm>
            <a:off x="431838" y="4650063"/>
            <a:ext cx="9448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21" name="Εικόνα 20">
            <a:extLst>
              <a:ext uri="{FF2B5EF4-FFF2-40B4-BE49-F238E27FC236}">
                <a16:creationId xmlns:a16="http://schemas.microsoft.com/office/drawing/2014/main" id="{695DCEF2-5DE8-BAC9-53A0-617EC64974E2}"/>
              </a:ext>
            </a:extLst>
          </p:cNvPr>
          <p:cNvPicPr>
            <a:picLocks noChangeAspect="1"/>
          </p:cNvPicPr>
          <p:nvPr/>
        </p:nvPicPr>
        <p:blipFill>
          <a:blip r:embed="rId4"/>
          <a:stretch>
            <a:fillRect/>
          </a:stretch>
        </p:blipFill>
        <p:spPr>
          <a:xfrm>
            <a:off x="431839" y="5310224"/>
            <a:ext cx="9956712" cy="938294"/>
          </a:xfrm>
          <a:prstGeom prst="rect">
            <a:avLst/>
          </a:prstGeom>
        </p:spPr>
      </p:pic>
      <p:sp>
        <p:nvSpPr>
          <p:cNvPr id="22" name="Ορθογώνιο 21">
            <a:extLst>
              <a:ext uri="{FF2B5EF4-FFF2-40B4-BE49-F238E27FC236}">
                <a16:creationId xmlns:a16="http://schemas.microsoft.com/office/drawing/2014/main" id="{7A576841-DB82-C1F4-4231-C8924F229115}"/>
              </a:ext>
            </a:extLst>
          </p:cNvPr>
          <p:cNvSpPr/>
          <p:nvPr/>
        </p:nvSpPr>
        <p:spPr>
          <a:xfrm>
            <a:off x="4142735" y="5348510"/>
            <a:ext cx="1039371" cy="30175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Ευθεία γραμμή σύνδεσης 25">
            <a:extLst>
              <a:ext uri="{FF2B5EF4-FFF2-40B4-BE49-F238E27FC236}">
                <a16:creationId xmlns:a16="http://schemas.microsoft.com/office/drawing/2014/main" id="{418C69D5-7C4E-960A-672D-4CCEF87F18FC}"/>
              </a:ext>
            </a:extLst>
          </p:cNvPr>
          <p:cNvCxnSpPr>
            <a:cxnSpLocks/>
          </p:cNvCxnSpPr>
          <p:nvPr/>
        </p:nvCxnSpPr>
        <p:spPr>
          <a:xfrm>
            <a:off x="7178040" y="6152756"/>
            <a:ext cx="28803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Δεξί άγκιστρο 27">
            <a:extLst>
              <a:ext uri="{FF2B5EF4-FFF2-40B4-BE49-F238E27FC236}">
                <a16:creationId xmlns:a16="http://schemas.microsoft.com/office/drawing/2014/main" id="{A3A7F033-450A-7601-1946-4177D465D22C}"/>
              </a:ext>
            </a:extLst>
          </p:cNvPr>
          <p:cNvSpPr/>
          <p:nvPr/>
        </p:nvSpPr>
        <p:spPr>
          <a:xfrm>
            <a:off x="10388551" y="1659208"/>
            <a:ext cx="749808" cy="458930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Θέση περιεχομένου 2">
            <a:extLst>
              <a:ext uri="{FF2B5EF4-FFF2-40B4-BE49-F238E27FC236}">
                <a16:creationId xmlns:a16="http://schemas.microsoft.com/office/drawing/2014/main" id="{0C66C3D6-D10A-96A6-EB85-35A605F6047B}"/>
              </a:ext>
            </a:extLst>
          </p:cNvPr>
          <p:cNvSpPr txBox="1">
            <a:spLocks/>
          </p:cNvSpPr>
          <p:nvPr/>
        </p:nvSpPr>
        <p:spPr>
          <a:xfrm>
            <a:off x="10991087" y="3671317"/>
            <a:ext cx="1371601" cy="455661"/>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lnSpc>
                <a:spcPct val="150000"/>
              </a:lnSpc>
              <a:buFont typeface="Wingdings 2" panose="05020102010507070707" pitchFamily="18" charset="2"/>
              <a:buNone/>
            </a:pPr>
            <a:r>
              <a:rPr lang="en-US" b="1" dirty="0">
                <a:solidFill>
                  <a:schemeClr val="tx1"/>
                </a:solidFill>
                <a:latin typeface="Times New Roman" panose="02020603050405020304" pitchFamily="18" charset="0"/>
                <a:cs typeface="Times New Roman" panose="02020603050405020304" pitchFamily="18" charset="0"/>
              </a:rPr>
              <a:t>keywords</a:t>
            </a:r>
            <a:endParaRPr lang="en-GB"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5838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F9FEF3-ADBB-E36D-9077-7EE5B54BF05C}"/>
              </a:ext>
            </a:extLst>
          </p:cNvPr>
          <p:cNvSpPr>
            <a:spLocks noGrp="1"/>
          </p:cNvSpPr>
          <p:nvPr>
            <p:ph type="title"/>
          </p:nvPr>
        </p:nvSpPr>
        <p:spPr>
          <a:xfrm>
            <a:off x="581192" y="750964"/>
            <a:ext cx="11029616" cy="987552"/>
          </a:xfrm>
        </p:spPr>
        <p:txBody>
          <a:bodyPr anchor="ct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2. Api integration</a:t>
            </a: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6" name="Θέση αριθμού διαφάνειας 5">
            <a:extLst>
              <a:ext uri="{FF2B5EF4-FFF2-40B4-BE49-F238E27FC236}">
                <a16:creationId xmlns:a16="http://schemas.microsoft.com/office/drawing/2014/main" id="{47B441A0-D24C-50E6-1820-394F1EFBF72A}"/>
              </a:ext>
            </a:extLst>
          </p:cNvPr>
          <p:cNvSpPr>
            <a:spLocks noGrp="1"/>
          </p:cNvSpPr>
          <p:nvPr>
            <p:ph type="sldNum" sz="quarter" idx="12"/>
          </p:nvPr>
        </p:nvSpPr>
        <p:spPr/>
        <p:txBody>
          <a:bodyPr/>
          <a:lstStyle/>
          <a:p>
            <a:pPr rtl="0"/>
            <a:fld id="{3A98EE3D-8CD1-4C3F-BD1C-C98C9596463C}" type="slidenum">
              <a:rPr lang="en-GB" noProof="0" smtClean="0"/>
              <a:t>24</a:t>
            </a:fld>
            <a:endParaRPr lang="en-GB" noProof="0"/>
          </a:p>
        </p:txBody>
      </p:sp>
      <p:sp>
        <p:nvSpPr>
          <p:cNvPr id="4" name="Θέση περιεχομένου 3">
            <a:extLst>
              <a:ext uri="{FF2B5EF4-FFF2-40B4-BE49-F238E27FC236}">
                <a16:creationId xmlns:a16="http://schemas.microsoft.com/office/drawing/2014/main" id="{EAAA52D1-2E23-1990-EAD6-8955ECA47E46}"/>
              </a:ext>
            </a:extLst>
          </p:cNvPr>
          <p:cNvSpPr>
            <a:spLocks noGrp="1"/>
          </p:cNvSpPr>
          <p:nvPr>
            <p:ph idx="1"/>
          </p:nvPr>
        </p:nvSpPr>
        <p:spPr>
          <a:xfrm>
            <a:off x="581193" y="1738516"/>
            <a:ext cx="11029615" cy="4073398"/>
          </a:xfrm>
        </p:spPr>
        <p:txBody>
          <a:bodyPr anchor="t">
            <a:normAutofit/>
          </a:bodyPr>
          <a:lstStyle/>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As mentioned earlier, </a:t>
            </a:r>
            <a:r>
              <a:rPr lang="en-US" sz="2000" dirty="0" err="1">
                <a:solidFill>
                  <a:schemeClr val="tx1"/>
                </a:solidFill>
                <a:latin typeface="Times New Roman" panose="02020603050405020304" pitchFamily="18" charset="0"/>
                <a:cs typeface="Times New Roman" panose="02020603050405020304" pitchFamily="18" charset="0"/>
              </a:rPr>
              <a:t>DocBot</a:t>
            </a:r>
            <a:r>
              <a:rPr lang="en-US" sz="2000" dirty="0">
                <a:solidFill>
                  <a:schemeClr val="tx1"/>
                </a:solidFill>
                <a:latin typeface="Times New Roman" panose="02020603050405020304" pitchFamily="18" charset="0"/>
                <a:cs typeface="Times New Roman" panose="02020603050405020304" pitchFamily="18" charset="0"/>
              </a:rPr>
              <a:t> is connected to a website’s API, which can calculate a person’s BMI and conclude the state they are in. The user is asked to give their </a:t>
            </a:r>
            <a:r>
              <a:rPr lang="en-US" sz="2000" b="1" dirty="0">
                <a:solidFill>
                  <a:schemeClr val="tx1"/>
                </a:solidFill>
                <a:latin typeface="Times New Roman" panose="02020603050405020304" pitchFamily="18" charset="0"/>
                <a:cs typeface="Times New Roman" panose="02020603050405020304" pitchFamily="18" charset="0"/>
              </a:rPr>
              <a:t>height</a:t>
            </a:r>
            <a:r>
              <a:rPr lang="en-US" sz="2000" dirty="0">
                <a:solidFill>
                  <a:schemeClr val="tx1"/>
                </a:solidFill>
                <a:latin typeface="Times New Roman" panose="02020603050405020304" pitchFamily="18" charset="0"/>
                <a:cs typeface="Times New Roman" panose="02020603050405020304" pitchFamily="18" charset="0"/>
              </a:rPr>
              <a:t> in cm and </a:t>
            </a:r>
            <a:r>
              <a:rPr lang="en-US" sz="2000" b="1" dirty="0">
                <a:solidFill>
                  <a:schemeClr val="tx1"/>
                </a:solidFill>
                <a:latin typeface="Times New Roman" panose="02020603050405020304" pitchFamily="18" charset="0"/>
                <a:cs typeface="Times New Roman" panose="02020603050405020304" pitchFamily="18" charset="0"/>
              </a:rPr>
              <a:t>weight</a:t>
            </a:r>
            <a:r>
              <a:rPr lang="en-US" sz="2000" dirty="0">
                <a:solidFill>
                  <a:schemeClr val="tx1"/>
                </a:solidFill>
                <a:latin typeface="Times New Roman" panose="02020603050405020304" pitchFamily="18" charset="0"/>
                <a:cs typeface="Times New Roman" panose="02020603050405020304" pitchFamily="18" charset="0"/>
              </a:rPr>
              <a:t> in kg for the calculations. Here’s the conversational flow:</a:t>
            </a:r>
            <a:endParaRPr lang="en-GB" sz="2000" dirty="0">
              <a:solidFill>
                <a:schemeClr val="tx1"/>
              </a:solidFill>
              <a:latin typeface="Times New Roman" panose="02020603050405020304" pitchFamily="18" charset="0"/>
              <a:cs typeface="Times New Roman" panose="02020603050405020304" pitchFamily="18" charset="0"/>
            </a:endParaRPr>
          </a:p>
        </p:txBody>
      </p:sp>
      <p:pic>
        <p:nvPicPr>
          <p:cNvPr id="8" name="Εικόνα 7">
            <a:extLst>
              <a:ext uri="{FF2B5EF4-FFF2-40B4-BE49-F238E27FC236}">
                <a16:creationId xmlns:a16="http://schemas.microsoft.com/office/drawing/2014/main" id="{4D347406-8763-7F94-5A1F-FADEE6134719}"/>
              </a:ext>
            </a:extLst>
          </p:cNvPr>
          <p:cNvPicPr>
            <a:picLocks noChangeAspect="1"/>
          </p:cNvPicPr>
          <p:nvPr/>
        </p:nvPicPr>
        <p:blipFill>
          <a:blip r:embed="rId2"/>
          <a:stretch>
            <a:fillRect/>
          </a:stretch>
        </p:blipFill>
        <p:spPr>
          <a:xfrm>
            <a:off x="1718630" y="3651482"/>
            <a:ext cx="8754739" cy="2261016"/>
          </a:xfrm>
          <a:prstGeom prst="rect">
            <a:avLst/>
          </a:prstGeom>
        </p:spPr>
      </p:pic>
    </p:spTree>
    <p:extLst>
      <p:ext uri="{BB962C8B-B14F-4D97-AF65-F5344CB8AC3E}">
        <p14:creationId xmlns:p14="http://schemas.microsoft.com/office/powerpoint/2010/main" val="3507145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F9FEF3-ADBB-E36D-9077-7EE5B54BF05C}"/>
              </a:ext>
            </a:extLst>
          </p:cNvPr>
          <p:cNvSpPr>
            <a:spLocks noGrp="1"/>
          </p:cNvSpPr>
          <p:nvPr>
            <p:ph type="title"/>
          </p:nvPr>
        </p:nvSpPr>
        <p:spPr>
          <a:xfrm>
            <a:off x="581192" y="750964"/>
            <a:ext cx="11029616" cy="987552"/>
          </a:xfrm>
        </p:spPr>
        <p:txBody>
          <a:bodyPr anchor="ct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2. Api integration</a:t>
            </a: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6" name="Θέση αριθμού διαφάνειας 5">
            <a:extLst>
              <a:ext uri="{FF2B5EF4-FFF2-40B4-BE49-F238E27FC236}">
                <a16:creationId xmlns:a16="http://schemas.microsoft.com/office/drawing/2014/main" id="{47B441A0-D24C-50E6-1820-394F1EFBF72A}"/>
              </a:ext>
            </a:extLst>
          </p:cNvPr>
          <p:cNvSpPr>
            <a:spLocks noGrp="1"/>
          </p:cNvSpPr>
          <p:nvPr>
            <p:ph type="sldNum" sz="quarter" idx="12"/>
          </p:nvPr>
        </p:nvSpPr>
        <p:spPr/>
        <p:txBody>
          <a:bodyPr/>
          <a:lstStyle/>
          <a:p>
            <a:pPr rtl="0"/>
            <a:fld id="{3A98EE3D-8CD1-4C3F-BD1C-C98C9596463C}" type="slidenum">
              <a:rPr lang="en-GB" noProof="0" smtClean="0"/>
              <a:t>25</a:t>
            </a:fld>
            <a:endParaRPr lang="en-GB" noProof="0"/>
          </a:p>
        </p:txBody>
      </p:sp>
      <p:sp>
        <p:nvSpPr>
          <p:cNvPr id="4" name="Θέση περιεχομένου 3">
            <a:extLst>
              <a:ext uri="{FF2B5EF4-FFF2-40B4-BE49-F238E27FC236}">
                <a16:creationId xmlns:a16="http://schemas.microsoft.com/office/drawing/2014/main" id="{EAAA52D1-2E23-1990-EAD6-8955ECA47E46}"/>
              </a:ext>
            </a:extLst>
          </p:cNvPr>
          <p:cNvSpPr>
            <a:spLocks noGrp="1"/>
          </p:cNvSpPr>
          <p:nvPr>
            <p:ph idx="1"/>
          </p:nvPr>
        </p:nvSpPr>
        <p:spPr>
          <a:xfrm>
            <a:off x="1042416" y="1738516"/>
            <a:ext cx="10568392" cy="4073398"/>
          </a:xfrm>
        </p:spPr>
        <p:txBody>
          <a:bodyPr anchor="t">
            <a:normAutofit/>
          </a:bodyPr>
          <a:lstStyle/>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It’s important to note, that the action used for this function is able to handle invalid inputs as well without crashing:</a:t>
            </a:r>
          </a:p>
          <a:p>
            <a:pPr marL="0" indent="0" algn="just">
              <a:lnSpc>
                <a:spcPct val="150000"/>
              </a:lnSpc>
              <a:buNone/>
            </a:pPr>
            <a:endParaRPr lang="en-GB" sz="2000" dirty="0">
              <a:solidFill>
                <a:schemeClr val="tx1"/>
              </a:solidFill>
              <a:latin typeface="Times New Roman" panose="02020603050405020304" pitchFamily="18" charset="0"/>
              <a:cs typeface="Times New Roman" panose="02020603050405020304" pitchFamily="18" charset="0"/>
            </a:endParaRPr>
          </a:p>
        </p:txBody>
      </p:sp>
      <p:pic>
        <p:nvPicPr>
          <p:cNvPr id="5" name="Εικόνα 4">
            <a:extLst>
              <a:ext uri="{FF2B5EF4-FFF2-40B4-BE49-F238E27FC236}">
                <a16:creationId xmlns:a16="http://schemas.microsoft.com/office/drawing/2014/main" id="{7822B2B7-EED8-FAA0-45A6-0E5D97732CE4}"/>
              </a:ext>
            </a:extLst>
          </p:cNvPr>
          <p:cNvPicPr>
            <a:picLocks noChangeAspect="1"/>
          </p:cNvPicPr>
          <p:nvPr/>
        </p:nvPicPr>
        <p:blipFill>
          <a:blip r:embed="rId2"/>
          <a:stretch>
            <a:fillRect/>
          </a:stretch>
        </p:blipFill>
        <p:spPr>
          <a:xfrm>
            <a:off x="2351962" y="3163824"/>
            <a:ext cx="7488076" cy="2210676"/>
          </a:xfrm>
          <a:prstGeom prst="rect">
            <a:avLst/>
          </a:prstGeom>
        </p:spPr>
      </p:pic>
    </p:spTree>
    <p:extLst>
      <p:ext uri="{BB962C8B-B14F-4D97-AF65-F5344CB8AC3E}">
        <p14:creationId xmlns:p14="http://schemas.microsoft.com/office/powerpoint/2010/main" val="2854485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F9FEF3-ADBB-E36D-9077-7EE5B54BF05C}"/>
              </a:ext>
            </a:extLst>
          </p:cNvPr>
          <p:cNvSpPr>
            <a:spLocks noGrp="1"/>
          </p:cNvSpPr>
          <p:nvPr>
            <p:ph type="title"/>
          </p:nvPr>
        </p:nvSpPr>
        <p:spPr>
          <a:xfrm>
            <a:off x="581192" y="750964"/>
            <a:ext cx="11029616" cy="987552"/>
          </a:xfrm>
        </p:spPr>
        <p:txBody>
          <a:bodyPr anchor="ct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Handling </a:t>
            </a:r>
            <a:r>
              <a:rPr lang="en-US" sz="2400" dirty="0" err="1">
                <a:solidFill>
                  <a:schemeClr val="tx1"/>
                </a:solidFill>
                <a:latin typeface="Times New Roman" panose="02020603050405020304" pitchFamily="18" charset="0"/>
                <a:cs typeface="Times New Roman" panose="02020603050405020304" pitchFamily="18" charset="0"/>
              </a:rPr>
              <a:t>faq</a:t>
            </a:r>
            <a:r>
              <a:rPr lang="en-US" sz="2400" dirty="0">
                <a:solidFill>
                  <a:schemeClr val="tx1"/>
                </a:solidFill>
                <a:latin typeface="Times New Roman" panose="02020603050405020304" pitchFamily="18" charset="0"/>
                <a:cs typeface="Times New Roman" panose="02020603050405020304" pitchFamily="18" charset="0"/>
              </a:rPr>
              <a:t>/chitchat</a:t>
            </a: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6" name="Θέση αριθμού διαφάνειας 5">
            <a:extLst>
              <a:ext uri="{FF2B5EF4-FFF2-40B4-BE49-F238E27FC236}">
                <a16:creationId xmlns:a16="http://schemas.microsoft.com/office/drawing/2014/main" id="{47B441A0-D24C-50E6-1820-394F1EFBF72A}"/>
              </a:ext>
            </a:extLst>
          </p:cNvPr>
          <p:cNvSpPr>
            <a:spLocks noGrp="1"/>
          </p:cNvSpPr>
          <p:nvPr>
            <p:ph type="sldNum" sz="quarter" idx="12"/>
          </p:nvPr>
        </p:nvSpPr>
        <p:spPr/>
        <p:txBody>
          <a:bodyPr/>
          <a:lstStyle/>
          <a:p>
            <a:pPr rtl="0"/>
            <a:fld id="{3A98EE3D-8CD1-4C3F-BD1C-C98C9596463C}" type="slidenum">
              <a:rPr lang="en-GB" noProof="0" smtClean="0"/>
              <a:t>26</a:t>
            </a:fld>
            <a:endParaRPr lang="en-GB" noProof="0"/>
          </a:p>
        </p:txBody>
      </p:sp>
      <p:sp>
        <p:nvSpPr>
          <p:cNvPr id="4" name="Θέση περιεχομένου 3">
            <a:extLst>
              <a:ext uri="{FF2B5EF4-FFF2-40B4-BE49-F238E27FC236}">
                <a16:creationId xmlns:a16="http://schemas.microsoft.com/office/drawing/2014/main" id="{EAAA52D1-2E23-1990-EAD6-8955ECA47E46}"/>
              </a:ext>
            </a:extLst>
          </p:cNvPr>
          <p:cNvSpPr>
            <a:spLocks noGrp="1"/>
          </p:cNvSpPr>
          <p:nvPr>
            <p:ph idx="1"/>
          </p:nvPr>
        </p:nvSpPr>
        <p:spPr>
          <a:xfrm>
            <a:off x="832104" y="1738516"/>
            <a:ext cx="10778704" cy="4073398"/>
          </a:xfrm>
        </p:spPr>
        <p:txBody>
          <a:bodyPr anchor="t">
            <a:normAutofit/>
          </a:bodyPr>
          <a:lstStyle/>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Users’ inputs can be unpredictable sometimes. That means, that the conversational flow might not go as planned. Chatbots should be able to handle such cases gracefully without crashing. </a:t>
            </a:r>
            <a:r>
              <a:rPr lang="en-US" sz="2000" dirty="0" err="1">
                <a:solidFill>
                  <a:schemeClr val="tx1"/>
                </a:solidFill>
                <a:latin typeface="Times New Roman" panose="02020603050405020304" pitchFamily="18" charset="0"/>
                <a:cs typeface="Times New Roman" panose="02020603050405020304" pitchFamily="18" charset="0"/>
              </a:rPr>
              <a:t>DocBot</a:t>
            </a:r>
            <a:r>
              <a:rPr lang="en-US" sz="2000" dirty="0">
                <a:solidFill>
                  <a:schemeClr val="tx1"/>
                </a:solidFill>
                <a:latin typeface="Times New Roman" panose="02020603050405020304" pitchFamily="18" charset="0"/>
                <a:cs typeface="Times New Roman" panose="02020603050405020304" pitchFamily="18" charset="0"/>
              </a:rPr>
              <a:t> is able to do so:</a:t>
            </a:r>
          </a:p>
          <a:p>
            <a:pPr marL="0" indent="0" algn="just">
              <a:lnSpc>
                <a:spcPct val="150000"/>
              </a:lnSpc>
              <a:buNone/>
            </a:pPr>
            <a:endParaRPr lang="en-GB" sz="2000" dirty="0">
              <a:solidFill>
                <a:schemeClr val="tx1"/>
              </a:solidFill>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74577FA3-531D-CB35-2EFB-D5FE9C03F27C}"/>
              </a:ext>
            </a:extLst>
          </p:cNvPr>
          <p:cNvPicPr>
            <a:picLocks noChangeAspect="1"/>
          </p:cNvPicPr>
          <p:nvPr/>
        </p:nvPicPr>
        <p:blipFill>
          <a:blip r:embed="rId2"/>
          <a:stretch>
            <a:fillRect/>
          </a:stretch>
        </p:blipFill>
        <p:spPr>
          <a:xfrm>
            <a:off x="2719315" y="3064396"/>
            <a:ext cx="6753369" cy="3231502"/>
          </a:xfrm>
          <a:prstGeom prst="rect">
            <a:avLst/>
          </a:prstGeom>
        </p:spPr>
      </p:pic>
      <p:cxnSp>
        <p:nvCxnSpPr>
          <p:cNvPr id="9" name="Ευθύγραμμο βέλος σύνδεσης 8">
            <a:extLst>
              <a:ext uri="{FF2B5EF4-FFF2-40B4-BE49-F238E27FC236}">
                <a16:creationId xmlns:a16="http://schemas.microsoft.com/office/drawing/2014/main" id="{042FFC48-0113-6619-4B89-0BECF27EC65A}"/>
              </a:ext>
            </a:extLst>
          </p:cNvPr>
          <p:cNvCxnSpPr/>
          <p:nvPr/>
        </p:nvCxnSpPr>
        <p:spPr>
          <a:xfrm>
            <a:off x="1801368" y="5129784"/>
            <a:ext cx="85039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Ευθύγραμμο βέλος σύνδεσης 9">
            <a:extLst>
              <a:ext uri="{FF2B5EF4-FFF2-40B4-BE49-F238E27FC236}">
                <a16:creationId xmlns:a16="http://schemas.microsoft.com/office/drawing/2014/main" id="{1D678E94-0690-46BD-340B-67FC07B6AF78}"/>
              </a:ext>
            </a:extLst>
          </p:cNvPr>
          <p:cNvCxnSpPr/>
          <p:nvPr/>
        </p:nvCxnSpPr>
        <p:spPr>
          <a:xfrm>
            <a:off x="1801368" y="5903976"/>
            <a:ext cx="85039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Ευθεία γραμμή σύνδεσης 11">
            <a:extLst>
              <a:ext uri="{FF2B5EF4-FFF2-40B4-BE49-F238E27FC236}">
                <a16:creationId xmlns:a16="http://schemas.microsoft.com/office/drawing/2014/main" id="{E28ABC69-16D7-42BC-0E8A-6BF285FC49A9}"/>
              </a:ext>
            </a:extLst>
          </p:cNvPr>
          <p:cNvCxnSpPr/>
          <p:nvPr/>
        </p:nvCxnSpPr>
        <p:spPr>
          <a:xfrm>
            <a:off x="2796008" y="5750442"/>
            <a:ext cx="29260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4005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F9FEF3-ADBB-E36D-9077-7EE5B54BF05C}"/>
              </a:ext>
            </a:extLst>
          </p:cNvPr>
          <p:cNvSpPr>
            <a:spLocks noGrp="1"/>
          </p:cNvSpPr>
          <p:nvPr>
            <p:ph type="title"/>
          </p:nvPr>
        </p:nvSpPr>
        <p:spPr>
          <a:xfrm>
            <a:off x="581192" y="750964"/>
            <a:ext cx="11029616" cy="987552"/>
          </a:xfrm>
        </p:spPr>
        <p:txBody>
          <a:bodyPr anchor="ct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Handling out-of-scope cases</a:t>
            </a: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6" name="Θέση αριθμού διαφάνειας 5">
            <a:extLst>
              <a:ext uri="{FF2B5EF4-FFF2-40B4-BE49-F238E27FC236}">
                <a16:creationId xmlns:a16="http://schemas.microsoft.com/office/drawing/2014/main" id="{47B441A0-D24C-50E6-1820-394F1EFBF72A}"/>
              </a:ext>
            </a:extLst>
          </p:cNvPr>
          <p:cNvSpPr>
            <a:spLocks noGrp="1"/>
          </p:cNvSpPr>
          <p:nvPr>
            <p:ph type="sldNum" sz="quarter" idx="12"/>
          </p:nvPr>
        </p:nvSpPr>
        <p:spPr/>
        <p:txBody>
          <a:bodyPr/>
          <a:lstStyle/>
          <a:p>
            <a:pPr rtl="0"/>
            <a:fld id="{3A98EE3D-8CD1-4C3F-BD1C-C98C9596463C}" type="slidenum">
              <a:rPr lang="en-GB" noProof="0" smtClean="0"/>
              <a:t>27</a:t>
            </a:fld>
            <a:endParaRPr lang="en-GB" noProof="0"/>
          </a:p>
        </p:txBody>
      </p:sp>
      <p:sp>
        <p:nvSpPr>
          <p:cNvPr id="4" name="Θέση περιεχομένου 3">
            <a:extLst>
              <a:ext uri="{FF2B5EF4-FFF2-40B4-BE49-F238E27FC236}">
                <a16:creationId xmlns:a16="http://schemas.microsoft.com/office/drawing/2014/main" id="{EAAA52D1-2E23-1990-EAD6-8955ECA47E46}"/>
              </a:ext>
            </a:extLst>
          </p:cNvPr>
          <p:cNvSpPr>
            <a:spLocks noGrp="1"/>
          </p:cNvSpPr>
          <p:nvPr>
            <p:ph idx="1"/>
          </p:nvPr>
        </p:nvSpPr>
        <p:spPr>
          <a:xfrm>
            <a:off x="811803" y="1738516"/>
            <a:ext cx="10568392" cy="4073398"/>
          </a:xfrm>
        </p:spPr>
        <p:txBody>
          <a:bodyPr anchor="t">
            <a:normAutofit/>
          </a:bodyPr>
          <a:lstStyle/>
          <a:p>
            <a:pPr marL="0" indent="0" algn="just">
              <a:lnSpc>
                <a:spcPct val="150000"/>
              </a:lnSpc>
              <a:buNone/>
            </a:pPr>
            <a:r>
              <a:rPr lang="en-US" sz="2000" dirty="0" err="1">
                <a:solidFill>
                  <a:schemeClr val="tx1"/>
                </a:solidFill>
                <a:latin typeface="Times New Roman" panose="02020603050405020304" pitchFamily="18" charset="0"/>
                <a:cs typeface="Times New Roman" panose="02020603050405020304" pitchFamily="18" charset="0"/>
              </a:rPr>
              <a:t>DocBot</a:t>
            </a:r>
            <a:r>
              <a:rPr lang="en-US" sz="2000" dirty="0">
                <a:solidFill>
                  <a:schemeClr val="tx1"/>
                </a:solidFill>
                <a:latin typeface="Times New Roman" panose="02020603050405020304" pitchFamily="18" charset="0"/>
                <a:cs typeface="Times New Roman" panose="02020603050405020304" pitchFamily="18" charset="0"/>
              </a:rPr>
              <a:t> can also handle out-of-scope scenarios! Simply by asking the user to rephrase, the conversation doesn’t fail, and the user can give their answer without restarting the conversation.</a:t>
            </a:r>
          </a:p>
          <a:p>
            <a:pPr marL="0" indent="0" algn="just">
              <a:lnSpc>
                <a:spcPct val="150000"/>
              </a:lnSpc>
              <a:buNone/>
            </a:pPr>
            <a:endParaRPr lang="en-GB" sz="2000" dirty="0">
              <a:solidFill>
                <a:schemeClr val="tx1"/>
              </a:solidFill>
              <a:latin typeface="Times New Roman" panose="02020603050405020304" pitchFamily="18" charset="0"/>
              <a:cs typeface="Times New Roman" panose="02020603050405020304" pitchFamily="18" charset="0"/>
            </a:endParaRPr>
          </a:p>
        </p:txBody>
      </p:sp>
      <p:pic>
        <p:nvPicPr>
          <p:cNvPr id="7" name="Εικόνα 6">
            <a:extLst>
              <a:ext uri="{FF2B5EF4-FFF2-40B4-BE49-F238E27FC236}">
                <a16:creationId xmlns:a16="http://schemas.microsoft.com/office/drawing/2014/main" id="{842BCD6D-6D0B-E8E5-5CFF-CE667E162B72}"/>
              </a:ext>
            </a:extLst>
          </p:cNvPr>
          <p:cNvPicPr>
            <a:picLocks noChangeAspect="1"/>
          </p:cNvPicPr>
          <p:nvPr/>
        </p:nvPicPr>
        <p:blipFill>
          <a:blip r:embed="rId2"/>
          <a:stretch>
            <a:fillRect/>
          </a:stretch>
        </p:blipFill>
        <p:spPr>
          <a:xfrm>
            <a:off x="422766" y="3429000"/>
            <a:ext cx="11346467" cy="2450591"/>
          </a:xfrm>
          <a:prstGeom prst="rect">
            <a:avLst/>
          </a:prstGeom>
        </p:spPr>
      </p:pic>
    </p:spTree>
    <p:extLst>
      <p:ext uri="{BB962C8B-B14F-4D97-AF65-F5344CB8AC3E}">
        <p14:creationId xmlns:p14="http://schemas.microsoft.com/office/powerpoint/2010/main" val="3402102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F9FEF3-ADBB-E36D-9077-7EE5B54BF05C}"/>
              </a:ext>
            </a:extLst>
          </p:cNvPr>
          <p:cNvSpPr>
            <a:spLocks noGrp="1"/>
          </p:cNvSpPr>
          <p:nvPr>
            <p:ph type="title"/>
          </p:nvPr>
        </p:nvSpPr>
        <p:spPr>
          <a:xfrm>
            <a:off x="581192" y="750964"/>
            <a:ext cx="11029616" cy="987552"/>
          </a:xfrm>
        </p:spPr>
        <p:txBody>
          <a:bodyPr anchor="ct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How </a:t>
            </a:r>
            <a:r>
              <a:rPr lang="en-US" sz="2400" dirty="0" err="1">
                <a:solidFill>
                  <a:schemeClr val="tx1"/>
                </a:solidFill>
                <a:latin typeface="Times New Roman" panose="02020603050405020304" pitchFamily="18" charset="0"/>
                <a:cs typeface="Times New Roman" panose="02020603050405020304" pitchFamily="18" charset="0"/>
              </a:rPr>
              <a:t>docbot</a:t>
            </a:r>
            <a:r>
              <a:rPr lang="en-US" sz="2400" dirty="0">
                <a:solidFill>
                  <a:schemeClr val="tx1"/>
                </a:solidFill>
                <a:latin typeface="Times New Roman" panose="02020603050405020304" pitchFamily="18" charset="0"/>
                <a:cs typeface="Times New Roman" panose="02020603050405020304" pitchFamily="18" charset="0"/>
              </a:rPr>
              <a:t> can become better</a:t>
            </a: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6" name="Θέση αριθμού διαφάνειας 5">
            <a:extLst>
              <a:ext uri="{FF2B5EF4-FFF2-40B4-BE49-F238E27FC236}">
                <a16:creationId xmlns:a16="http://schemas.microsoft.com/office/drawing/2014/main" id="{47B441A0-D24C-50E6-1820-394F1EFBF72A}"/>
              </a:ext>
            </a:extLst>
          </p:cNvPr>
          <p:cNvSpPr>
            <a:spLocks noGrp="1"/>
          </p:cNvSpPr>
          <p:nvPr>
            <p:ph type="sldNum" sz="quarter" idx="12"/>
          </p:nvPr>
        </p:nvSpPr>
        <p:spPr/>
        <p:txBody>
          <a:bodyPr/>
          <a:lstStyle/>
          <a:p>
            <a:pPr rtl="0"/>
            <a:fld id="{3A98EE3D-8CD1-4C3F-BD1C-C98C9596463C}" type="slidenum">
              <a:rPr lang="en-GB" noProof="0" smtClean="0"/>
              <a:t>28</a:t>
            </a:fld>
            <a:endParaRPr lang="en-GB" noProof="0"/>
          </a:p>
        </p:txBody>
      </p:sp>
      <p:sp>
        <p:nvSpPr>
          <p:cNvPr id="4" name="Θέση περιεχομένου 3">
            <a:extLst>
              <a:ext uri="{FF2B5EF4-FFF2-40B4-BE49-F238E27FC236}">
                <a16:creationId xmlns:a16="http://schemas.microsoft.com/office/drawing/2014/main" id="{EAAA52D1-2E23-1990-EAD6-8955ECA47E46}"/>
              </a:ext>
            </a:extLst>
          </p:cNvPr>
          <p:cNvSpPr>
            <a:spLocks noGrp="1"/>
          </p:cNvSpPr>
          <p:nvPr>
            <p:ph idx="1"/>
          </p:nvPr>
        </p:nvSpPr>
        <p:spPr>
          <a:xfrm>
            <a:off x="1042416" y="1738516"/>
            <a:ext cx="10568392" cy="4479404"/>
          </a:xfrm>
        </p:spPr>
        <p:txBody>
          <a:bodyPr anchor="t">
            <a:normAutofit/>
          </a:bodyPr>
          <a:lstStyle/>
          <a:p>
            <a:pPr marL="0" indent="0" algn="just">
              <a:lnSpc>
                <a:spcPct val="150000"/>
              </a:lnSpc>
              <a:buNone/>
            </a:pPr>
            <a:r>
              <a:rPr lang="en-US" sz="2000" dirty="0" err="1">
                <a:solidFill>
                  <a:schemeClr val="tx1"/>
                </a:solidFill>
                <a:latin typeface="Times New Roman" panose="02020603050405020304" pitchFamily="18" charset="0"/>
                <a:cs typeface="Times New Roman" panose="02020603050405020304" pitchFamily="18" charset="0"/>
              </a:rPr>
              <a:t>DocBot</a:t>
            </a:r>
            <a:r>
              <a:rPr lang="en-US" sz="2000" dirty="0">
                <a:solidFill>
                  <a:schemeClr val="tx1"/>
                </a:solidFill>
                <a:latin typeface="Times New Roman" panose="02020603050405020304" pitchFamily="18" charset="0"/>
                <a:cs typeface="Times New Roman" panose="02020603050405020304" pitchFamily="18" charset="0"/>
              </a:rPr>
              <a:t> can be implemented in clinics and personal doctors’ offices, making it suitable for patients who struggle with communicating (</a:t>
            </a:r>
            <a:r>
              <a:rPr lang="en-US" sz="2000" dirty="0" err="1">
                <a:solidFill>
                  <a:schemeClr val="tx1"/>
                </a:solidFill>
                <a:latin typeface="Times New Roman" panose="02020603050405020304" pitchFamily="18" charset="0"/>
                <a:cs typeface="Times New Roman" panose="02020603050405020304" pitchFamily="18" charset="0"/>
              </a:rPr>
              <a:t>e.g</a:t>
            </a:r>
            <a:r>
              <a:rPr lang="en-US" sz="2000" dirty="0">
                <a:solidFill>
                  <a:schemeClr val="tx1"/>
                </a:solidFill>
                <a:latin typeface="Times New Roman" panose="02020603050405020304" pitchFamily="18" charset="0"/>
                <a:cs typeface="Times New Roman" panose="02020603050405020304" pitchFamily="18" charset="0"/>
              </a:rPr>
              <a:t> people who are deaf), or people who don’t want to waste time waiting for the receptionist to pick up the phone.</a:t>
            </a:r>
          </a:p>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However, it is important to note, that </a:t>
            </a:r>
            <a:r>
              <a:rPr lang="en-US" sz="2000" dirty="0" err="1">
                <a:solidFill>
                  <a:schemeClr val="tx1"/>
                </a:solidFill>
                <a:latin typeface="Times New Roman" panose="02020603050405020304" pitchFamily="18" charset="0"/>
                <a:cs typeface="Times New Roman" panose="02020603050405020304" pitchFamily="18" charset="0"/>
              </a:rPr>
              <a:t>DocBot</a:t>
            </a:r>
            <a:r>
              <a:rPr lang="en-US" sz="2000" dirty="0">
                <a:solidFill>
                  <a:schemeClr val="tx1"/>
                </a:solidFill>
                <a:latin typeface="Times New Roman" panose="02020603050405020304" pitchFamily="18" charset="0"/>
                <a:cs typeface="Times New Roman" panose="02020603050405020304" pitchFamily="18" charset="0"/>
              </a:rPr>
              <a:t> could become even better. Here are some features, that I would want to upgrade:</a:t>
            </a:r>
          </a:p>
          <a:p>
            <a:pPr algn="just">
              <a:lnSpc>
                <a:spcPct val="150000"/>
              </a:lnSpc>
            </a:pPr>
            <a:r>
              <a:rPr lang="en-US" sz="2000" dirty="0">
                <a:solidFill>
                  <a:schemeClr val="tx1"/>
                </a:solidFill>
                <a:latin typeface="Times New Roman" panose="02020603050405020304" pitchFamily="18" charset="0"/>
                <a:cs typeface="Times New Roman" panose="02020603050405020304" pitchFamily="18" charset="0"/>
              </a:rPr>
              <a:t>Connect </a:t>
            </a:r>
            <a:r>
              <a:rPr lang="en-US" sz="2000" dirty="0" err="1">
                <a:solidFill>
                  <a:schemeClr val="tx1"/>
                </a:solidFill>
                <a:latin typeface="Times New Roman" panose="02020603050405020304" pitchFamily="18" charset="0"/>
                <a:cs typeface="Times New Roman" panose="02020603050405020304" pitchFamily="18" charset="0"/>
              </a:rPr>
              <a:t>DocBot</a:t>
            </a:r>
            <a:r>
              <a:rPr lang="en-US" sz="2000" dirty="0">
                <a:solidFill>
                  <a:schemeClr val="tx1"/>
                </a:solidFill>
                <a:latin typeface="Times New Roman" panose="02020603050405020304" pitchFamily="18" charset="0"/>
                <a:cs typeface="Times New Roman" panose="02020603050405020304" pitchFamily="18" charset="0"/>
              </a:rPr>
              <a:t> with an actual calendar</a:t>
            </a:r>
          </a:p>
          <a:p>
            <a:pPr algn="just">
              <a:lnSpc>
                <a:spcPct val="150000"/>
              </a:lnSpc>
            </a:pPr>
            <a:r>
              <a:rPr lang="en-US" sz="2000" dirty="0">
                <a:solidFill>
                  <a:schemeClr val="tx1"/>
                </a:solidFill>
                <a:latin typeface="Times New Roman" panose="02020603050405020304" pitchFamily="18" charset="0"/>
                <a:cs typeface="Times New Roman" panose="02020603050405020304" pitchFamily="18" charset="0"/>
              </a:rPr>
              <a:t>Connect </a:t>
            </a:r>
            <a:r>
              <a:rPr lang="en-US" sz="2000" dirty="0" err="1">
                <a:solidFill>
                  <a:schemeClr val="tx1"/>
                </a:solidFill>
                <a:latin typeface="Times New Roman" panose="02020603050405020304" pitchFamily="18" charset="0"/>
                <a:cs typeface="Times New Roman" panose="02020603050405020304" pitchFamily="18" charset="0"/>
              </a:rPr>
              <a:t>DocBot</a:t>
            </a:r>
            <a:r>
              <a:rPr lang="en-US" sz="2000" dirty="0">
                <a:solidFill>
                  <a:schemeClr val="tx1"/>
                </a:solidFill>
                <a:latin typeface="Times New Roman" panose="02020603050405020304" pitchFamily="18" charset="0"/>
                <a:cs typeface="Times New Roman" panose="02020603050405020304" pitchFamily="18" charset="0"/>
              </a:rPr>
              <a:t> to more API addresses, and thus offer more services</a:t>
            </a:r>
            <a:endParaRPr lang="en-GB" sz="20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GB" sz="2000" dirty="0">
                <a:solidFill>
                  <a:schemeClr val="tx1"/>
                </a:solidFill>
                <a:latin typeface="Times New Roman" panose="02020603050405020304" pitchFamily="18" charset="0"/>
                <a:cs typeface="Times New Roman" panose="02020603050405020304" pitchFamily="18" charset="0"/>
              </a:rPr>
              <a:t>Add more medical specialties</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0564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F9FEF3-ADBB-E36D-9077-7EE5B54BF05C}"/>
              </a:ext>
            </a:extLst>
          </p:cNvPr>
          <p:cNvSpPr>
            <a:spLocks noGrp="1"/>
          </p:cNvSpPr>
          <p:nvPr>
            <p:ph type="title"/>
          </p:nvPr>
        </p:nvSpPr>
        <p:spPr>
          <a:xfrm>
            <a:off x="581193" y="729658"/>
            <a:ext cx="11029616" cy="988332"/>
          </a:xfrm>
        </p:spPr>
        <p:txBody>
          <a:bodyPr anchor="ctr">
            <a:normAutofit/>
          </a:bodyPr>
          <a:lstStyle/>
          <a:p>
            <a:pPr algn="ctr"/>
            <a:r>
              <a:rPr lang="en-US" dirty="0">
                <a:solidFill>
                  <a:schemeClr val="tx1"/>
                </a:solidFill>
                <a:latin typeface="Times New Roman" panose="02020603050405020304" pitchFamily="18" charset="0"/>
                <a:cs typeface="Times New Roman" panose="02020603050405020304" pitchFamily="18" charset="0"/>
              </a:rPr>
              <a:t>General information about </a:t>
            </a:r>
            <a:r>
              <a:rPr lang="en-US" dirty="0" err="1">
                <a:solidFill>
                  <a:schemeClr val="tx1"/>
                </a:solidFill>
                <a:latin typeface="Times New Roman" panose="02020603050405020304" pitchFamily="18" charset="0"/>
                <a:cs typeface="Times New Roman" panose="02020603050405020304" pitchFamily="18" charset="0"/>
              </a:rPr>
              <a:t>docbot</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3" name="Θέση περιεχομένου 2">
            <a:extLst>
              <a:ext uri="{FF2B5EF4-FFF2-40B4-BE49-F238E27FC236}">
                <a16:creationId xmlns:a16="http://schemas.microsoft.com/office/drawing/2014/main" id="{08806B62-36A2-C9D4-5D1C-4B63B086D141}"/>
              </a:ext>
            </a:extLst>
          </p:cNvPr>
          <p:cNvSpPr>
            <a:spLocks noGrp="1"/>
          </p:cNvSpPr>
          <p:nvPr>
            <p:ph sz="half" idx="2"/>
          </p:nvPr>
        </p:nvSpPr>
        <p:spPr>
          <a:xfrm>
            <a:off x="362119" y="2517187"/>
            <a:ext cx="5194766" cy="2934999"/>
          </a:xfrm>
        </p:spPr>
        <p:txBody>
          <a:bodyPr anchor="t">
            <a:normAutofit lnSpcReduction="10000"/>
          </a:bodyPr>
          <a:lstStyle/>
          <a:p>
            <a:pPr marL="0" indent="0">
              <a:buNone/>
            </a:pPr>
            <a:r>
              <a:rPr lang="en-US" sz="2000" dirty="0" err="1">
                <a:solidFill>
                  <a:schemeClr val="tx1"/>
                </a:solidFill>
                <a:latin typeface="Times New Roman" panose="02020603050405020304" pitchFamily="18" charset="0"/>
                <a:cs typeface="Times New Roman" panose="02020603050405020304" pitchFamily="18" charset="0"/>
              </a:rPr>
              <a:t>DocBot</a:t>
            </a:r>
            <a:r>
              <a:rPr lang="en-US" sz="2000" dirty="0">
                <a:solidFill>
                  <a:schemeClr val="tx1"/>
                </a:solidFill>
                <a:latin typeface="Times New Roman" panose="02020603050405020304" pitchFamily="18" charset="0"/>
                <a:cs typeface="Times New Roman" panose="02020603050405020304" pitchFamily="18" charset="0"/>
              </a:rPr>
              <a:t> offers three main services:</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Book a doctor’s appointment</a:t>
            </a:r>
          </a:p>
          <a:p>
            <a:pPr marL="457200" indent="-457200">
              <a:buFont typeface="+mj-lt"/>
              <a:buAutoNum type="arabicPeriod"/>
            </a:pPr>
            <a:endParaRPr lang="en-US" sz="2000"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Give information about three health topics</a:t>
            </a:r>
          </a:p>
          <a:p>
            <a:pPr marL="457200" indent="-457200">
              <a:buFont typeface="+mj-lt"/>
              <a:buAutoNum type="arabicPeriod"/>
            </a:pPr>
            <a:endParaRPr lang="en-US" sz="2000"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Calculate your BMI</a:t>
            </a:r>
            <a:endParaRPr lang="en-GB" sz="2000" dirty="0">
              <a:solidFill>
                <a:schemeClr val="tx1"/>
              </a:solidFill>
              <a:latin typeface="Times New Roman" panose="02020603050405020304" pitchFamily="18" charset="0"/>
              <a:cs typeface="Times New Roman" panose="02020603050405020304" pitchFamily="18" charset="0"/>
            </a:endParaRPr>
          </a:p>
        </p:txBody>
      </p:sp>
      <p:pic>
        <p:nvPicPr>
          <p:cNvPr id="8" name="Εικόνα 7" descr="Εικόνα που περιέχει κείμενο, στιγμιότυπο οθόνης, γραμματοσειρά&#10;&#10;Περιγραφή που δημιουργήθηκε αυτόματα">
            <a:extLst>
              <a:ext uri="{FF2B5EF4-FFF2-40B4-BE49-F238E27FC236}">
                <a16:creationId xmlns:a16="http://schemas.microsoft.com/office/drawing/2014/main" id="{03F2C3CD-8E8F-A3B9-9910-2D78F6E5BE56}"/>
              </a:ext>
            </a:extLst>
          </p:cNvPr>
          <p:cNvPicPr>
            <a:picLocks noChangeAspect="1"/>
          </p:cNvPicPr>
          <p:nvPr/>
        </p:nvPicPr>
        <p:blipFill>
          <a:blip r:embed="rId2"/>
          <a:stretch>
            <a:fillRect/>
          </a:stretch>
        </p:blipFill>
        <p:spPr>
          <a:xfrm>
            <a:off x="5663562" y="2905790"/>
            <a:ext cx="6078301" cy="2157795"/>
          </a:xfrm>
          <a:prstGeom prst="rect">
            <a:avLst/>
          </a:prstGeom>
          <a:noFill/>
        </p:spPr>
      </p:pic>
      <p:sp>
        <p:nvSpPr>
          <p:cNvPr id="6" name="Θέση αριθμού διαφάνειας 5">
            <a:extLst>
              <a:ext uri="{FF2B5EF4-FFF2-40B4-BE49-F238E27FC236}">
                <a16:creationId xmlns:a16="http://schemas.microsoft.com/office/drawing/2014/main" id="{47B441A0-D24C-50E6-1820-394F1EFBF72A}"/>
              </a:ext>
            </a:extLst>
          </p:cNvPr>
          <p:cNvSpPr>
            <a:spLocks noGrp="1"/>
          </p:cNvSpPr>
          <p:nvPr>
            <p:ph type="sldNum" sz="quarter" idx="12"/>
          </p:nvPr>
        </p:nvSpPr>
        <p:spPr>
          <a:xfrm>
            <a:off x="10558300" y="6423914"/>
            <a:ext cx="1052510" cy="365125"/>
          </a:xfrm>
        </p:spPr>
        <p:txBody>
          <a:bodyPr anchor="ctr">
            <a:normAutofit/>
          </a:bodyPr>
          <a:lstStyle/>
          <a:p>
            <a:pPr rtl="0">
              <a:spcAft>
                <a:spcPts val="600"/>
              </a:spcAft>
            </a:pPr>
            <a:fld id="{3A98EE3D-8CD1-4C3F-BD1C-C98C9596463C}" type="slidenum">
              <a:rPr lang="en-GB" noProof="0" smtClean="0"/>
              <a:pPr rtl="0">
                <a:spcAft>
                  <a:spcPts val="600"/>
                </a:spcAft>
              </a:pPr>
              <a:t>3</a:t>
            </a:fld>
            <a:endParaRPr lang="en-GB" noProof="0"/>
          </a:p>
        </p:txBody>
      </p:sp>
    </p:spTree>
    <p:extLst>
      <p:ext uri="{BB962C8B-B14F-4D97-AF65-F5344CB8AC3E}">
        <p14:creationId xmlns:p14="http://schemas.microsoft.com/office/powerpoint/2010/main" val="12427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F9FEF3-ADBB-E36D-9077-7EE5B54BF05C}"/>
              </a:ext>
            </a:extLst>
          </p:cNvPr>
          <p:cNvSpPr>
            <a:spLocks noGrp="1"/>
          </p:cNvSpPr>
          <p:nvPr>
            <p:ph type="title"/>
          </p:nvPr>
        </p:nvSpPr>
        <p:spPr>
          <a:xfrm>
            <a:off x="581191" y="480509"/>
            <a:ext cx="11029616" cy="987552"/>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1. Book a doctor’s appointment</a:t>
            </a: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3" name="Θέση περιεχομένου 2">
            <a:extLst>
              <a:ext uri="{FF2B5EF4-FFF2-40B4-BE49-F238E27FC236}">
                <a16:creationId xmlns:a16="http://schemas.microsoft.com/office/drawing/2014/main" id="{08806B62-36A2-C9D4-5D1C-4B63B086D141}"/>
              </a:ext>
            </a:extLst>
          </p:cNvPr>
          <p:cNvSpPr>
            <a:spLocks noGrp="1"/>
          </p:cNvSpPr>
          <p:nvPr>
            <p:ph idx="1"/>
          </p:nvPr>
        </p:nvSpPr>
        <p:spPr>
          <a:xfrm>
            <a:off x="581192" y="2115671"/>
            <a:ext cx="11029615" cy="4146550"/>
          </a:xfrm>
        </p:spPr>
        <p:txBody>
          <a:bodyPr anchor="t">
            <a:normAutofit/>
          </a:bodyPr>
          <a:lstStyle/>
          <a:p>
            <a:pPr>
              <a:lnSpc>
                <a:spcPct val="150000"/>
              </a:lnSpc>
            </a:pPr>
            <a:r>
              <a:rPr lang="en-US" sz="2000" dirty="0" err="1">
                <a:solidFill>
                  <a:schemeClr val="tx1"/>
                </a:solidFill>
                <a:latin typeface="Times New Roman" panose="02020603050405020304" pitchFamily="18" charset="0"/>
                <a:cs typeface="Times New Roman" panose="02020603050405020304" pitchFamily="18" charset="0"/>
              </a:rPr>
              <a:t>DocBot</a:t>
            </a:r>
            <a:r>
              <a:rPr lang="en-US" sz="2000" dirty="0">
                <a:solidFill>
                  <a:schemeClr val="tx1"/>
                </a:solidFill>
                <a:latin typeface="Times New Roman" panose="02020603050405020304" pitchFamily="18" charset="0"/>
                <a:cs typeface="Times New Roman" panose="02020603050405020304" pitchFamily="18" charset="0"/>
              </a:rPr>
              <a:t> offers 3 different medical specialties (ophthalmologist, </a:t>
            </a:r>
            <a:r>
              <a:rPr lang="en-US" sz="2000" dirty="0" err="1">
                <a:solidFill>
                  <a:schemeClr val="tx1"/>
                </a:solidFill>
                <a:latin typeface="Times New Roman" panose="02020603050405020304" pitchFamily="18" charset="0"/>
                <a:cs typeface="Times New Roman" panose="02020603050405020304" pitchFamily="18" charset="0"/>
              </a:rPr>
              <a:t>gynaecologist</a:t>
            </a:r>
            <a:r>
              <a:rPr lang="en-US" sz="2000" dirty="0">
                <a:solidFill>
                  <a:schemeClr val="tx1"/>
                </a:solidFill>
                <a:latin typeface="Times New Roman" panose="02020603050405020304" pitchFamily="18" charset="0"/>
                <a:cs typeface="Times New Roman" panose="02020603050405020304" pitchFamily="18" charset="0"/>
              </a:rPr>
              <a:t> and dermatologist). For each medical specialty, the user can choose between a couple of available doctors by clicking on the one they prefer visiting. </a:t>
            </a:r>
          </a:p>
          <a:p>
            <a:pPr>
              <a:lnSpc>
                <a:spcPct val="150000"/>
              </a:lnSpc>
            </a:pPr>
            <a:r>
              <a:rPr lang="en-US" sz="2000" dirty="0">
                <a:solidFill>
                  <a:schemeClr val="tx1"/>
                </a:solidFill>
                <a:latin typeface="Times New Roman" panose="02020603050405020304" pitchFamily="18" charset="0"/>
                <a:cs typeface="Times New Roman" panose="02020603050405020304" pitchFamily="18" charset="0"/>
              </a:rPr>
              <a:t>At first the user types in their preferred date and time </a:t>
            </a:r>
          </a:p>
          <a:p>
            <a:pPr>
              <a:lnSpc>
                <a:spcPct val="150000"/>
              </a:lnSpc>
            </a:pPr>
            <a:r>
              <a:rPr lang="en-US" sz="2000" dirty="0">
                <a:solidFill>
                  <a:schemeClr val="tx1"/>
                </a:solidFill>
                <a:latin typeface="Times New Roman" panose="02020603050405020304" pitchFamily="18" charset="0"/>
                <a:cs typeface="Times New Roman" panose="02020603050405020304" pitchFamily="18" charset="0"/>
              </a:rPr>
              <a:t>Then they are asked to type in their SSN (Social Security Number), which is unique for everyone</a:t>
            </a:r>
          </a:p>
          <a:p>
            <a:pPr>
              <a:lnSpc>
                <a:spcPct val="150000"/>
              </a:lnSpc>
            </a:pPr>
            <a:r>
              <a:rPr lang="en-US" sz="2000" dirty="0">
                <a:solidFill>
                  <a:schemeClr val="tx1"/>
                </a:solidFill>
                <a:latin typeface="Times New Roman" panose="02020603050405020304" pitchFamily="18" charset="0"/>
                <a:cs typeface="Times New Roman" panose="02020603050405020304" pitchFamily="18" charset="0"/>
              </a:rPr>
              <a:t>After validating the SSN input, the appointment is set</a:t>
            </a:r>
            <a:endParaRPr lang="en-GB" sz="2000" dirty="0">
              <a:solidFill>
                <a:schemeClr val="tx1"/>
              </a:solidFill>
              <a:latin typeface="Times New Roman" panose="02020603050405020304" pitchFamily="18" charset="0"/>
              <a:cs typeface="Times New Roman" panose="02020603050405020304" pitchFamily="18" charset="0"/>
            </a:endParaRPr>
          </a:p>
        </p:txBody>
      </p:sp>
      <p:sp>
        <p:nvSpPr>
          <p:cNvPr id="6" name="Θέση αριθμού διαφάνειας 5">
            <a:extLst>
              <a:ext uri="{FF2B5EF4-FFF2-40B4-BE49-F238E27FC236}">
                <a16:creationId xmlns:a16="http://schemas.microsoft.com/office/drawing/2014/main" id="{47B441A0-D24C-50E6-1820-394F1EFBF72A}"/>
              </a:ext>
            </a:extLst>
          </p:cNvPr>
          <p:cNvSpPr>
            <a:spLocks noGrp="1"/>
          </p:cNvSpPr>
          <p:nvPr>
            <p:ph type="sldNum" sz="quarter" idx="12"/>
          </p:nvPr>
        </p:nvSpPr>
        <p:spPr/>
        <p:txBody>
          <a:bodyPr/>
          <a:lstStyle/>
          <a:p>
            <a:pPr rtl="0"/>
            <a:fld id="{3A98EE3D-8CD1-4C3F-BD1C-C98C9596463C}" type="slidenum">
              <a:rPr lang="en-GB" noProof="0" smtClean="0"/>
              <a:t>4</a:t>
            </a:fld>
            <a:endParaRPr lang="en-GB" noProof="0"/>
          </a:p>
        </p:txBody>
      </p:sp>
    </p:spTree>
    <p:extLst>
      <p:ext uri="{BB962C8B-B14F-4D97-AF65-F5344CB8AC3E}">
        <p14:creationId xmlns:p14="http://schemas.microsoft.com/office/powerpoint/2010/main" val="2392699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F9FEF3-ADBB-E36D-9077-7EE5B54BF05C}"/>
              </a:ext>
            </a:extLst>
          </p:cNvPr>
          <p:cNvSpPr>
            <a:spLocks noGrp="1"/>
          </p:cNvSpPr>
          <p:nvPr>
            <p:ph type="title"/>
          </p:nvPr>
        </p:nvSpPr>
        <p:spPr>
          <a:xfrm>
            <a:off x="581191" y="722556"/>
            <a:ext cx="11029616" cy="987552"/>
          </a:xfrm>
        </p:spPr>
        <p:txBody>
          <a:bodyPr anchor="ctr">
            <a:normAutofit fontScale="90000"/>
          </a:bodyPr>
          <a:lstStyle/>
          <a:p>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2. Give information about three health topics</a:t>
            </a:r>
            <a:br>
              <a:rPr lang="en-US" sz="2400" dirty="0">
                <a:solidFill>
                  <a:schemeClr val="tx1"/>
                </a:solidFill>
                <a:latin typeface="Times New Roman" panose="02020603050405020304" pitchFamily="18" charset="0"/>
                <a:cs typeface="Times New Roman" panose="02020603050405020304" pitchFamily="18" charset="0"/>
              </a:rPr>
            </a:b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3" name="Θέση περιεχομένου 2">
            <a:extLst>
              <a:ext uri="{FF2B5EF4-FFF2-40B4-BE49-F238E27FC236}">
                <a16:creationId xmlns:a16="http://schemas.microsoft.com/office/drawing/2014/main" id="{08806B62-36A2-C9D4-5D1C-4B63B086D141}"/>
              </a:ext>
            </a:extLst>
          </p:cNvPr>
          <p:cNvSpPr>
            <a:spLocks noGrp="1"/>
          </p:cNvSpPr>
          <p:nvPr>
            <p:ph idx="1"/>
          </p:nvPr>
        </p:nvSpPr>
        <p:spPr>
          <a:xfrm>
            <a:off x="581192" y="1988894"/>
            <a:ext cx="11029615" cy="4316656"/>
          </a:xfrm>
        </p:spPr>
        <p:txBody>
          <a:bodyPr anchor="t">
            <a:normAutofit lnSpcReduction="10000"/>
          </a:bodyPr>
          <a:lstStyle/>
          <a:p>
            <a:pPr>
              <a:lnSpc>
                <a:spcPct val="150000"/>
              </a:lnSpc>
            </a:pPr>
            <a:r>
              <a:rPr lang="en-US" sz="2000" dirty="0">
                <a:solidFill>
                  <a:schemeClr val="tx1"/>
                </a:solidFill>
                <a:latin typeface="Times New Roman" panose="02020603050405020304" pitchFamily="18" charset="0"/>
                <a:cs typeface="Times New Roman" panose="02020603050405020304" pitchFamily="18" charset="0"/>
              </a:rPr>
              <a:t>Users can ask </a:t>
            </a:r>
            <a:r>
              <a:rPr lang="en-US" sz="2000" dirty="0" err="1">
                <a:solidFill>
                  <a:schemeClr val="tx1"/>
                </a:solidFill>
                <a:latin typeface="Times New Roman" panose="02020603050405020304" pitchFamily="18" charset="0"/>
                <a:cs typeface="Times New Roman" panose="02020603050405020304" pitchFamily="18" charset="0"/>
              </a:rPr>
              <a:t>DocBot</a:t>
            </a:r>
            <a:r>
              <a:rPr lang="en-US" sz="2000" dirty="0">
                <a:solidFill>
                  <a:schemeClr val="tx1"/>
                </a:solidFill>
                <a:latin typeface="Times New Roman" panose="02020603050405020304" pitchFamily="18" charset="0"/>
                <a:cs typeface="Times New Roman" panose="02020603050405020304" pitchFamily="18" charset="0"/>
              </a:rPr>
              <a:t> about health information</a:t>
            </a:r>
          </a:p>
          <a:p>
            <a:pPr>
              <a:lnSpc>
                <a:spcPct val="150000"/>
              </a:lnSpc>
            </a:pPr>
            <a:r>
              <a:rPr lang="en-US" sz="2000" dirty="0" err="1">
                <a:solidFill>
                  <a:schemeClr val="tx1"/>
                </a:solidFill>
                <a:latin typeface="Times New Roman" panose="02020603050405020304" pitchFamily="18" charset="0"/>
                <a:cs typeface="Times New Roman" panose="02020603050405020304" pitchFamily="18" charset="0"/>
              </a:rPr>
              <a:t>DocBot</a:t>
            </a:r>
            <a:r>
              <a:rPr lang="en-US" sz="2000" dirty="0">
                <a:solidFill>
                  <a:schemeClr val="tx1"/>
                </a:solidFill>
                <a:latin typeface="Times New Roman" panose="02020603050405020304" pitchFamily="18" charset="0"/>
                <a:cs typeface="Times New Roman" panose="02020603050405020304" pitchFamily="18" charset="0"/>
              </a:rPr>
              <a:t> is connected to a health blog’s API address (</a:t>
            </a:r>
            <a:r>
              <a:rPr lang="en-US" sz="1600"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https://health.gov/our-work/national-health-initiatives/health-literacy/consumer-health-content/myhealthfinder</a:t>
            </a:r>
            <a:r>
              <a:rPr lang="en-US" sz="1600" dirty="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GB" sz="2000" dirty="0">
                <a:solidFill>
                  <a:schemeClr val="tx1"/>
                </a:solidFill>
                <a:latin typeface="Times New Roman" panose="02020603050405020304" pitchFamily="18" charset="0"/>
                <a:cs typeface="Times New Roman" panose="02020603050405020304" pitchFamily="18" charset="0"/>
              </a:rPr>
              <a:t>Even though there are many different health topics, I chose three for implementation</a:t>
            </a:r>
          </a:p>
          <a:p>
            <a:pPr>
              <a:lnSpc>
                <a:spcPct val="150000"/>
              </a:lnSpc>
            </a:pPr>
            <a:r>
              <a:rPr lang="en-GB" sz="2000" dirty="0">
                <a:solidFill>
                  <a:schemeClr val="tx1"/>
                </a:solidFill>
                <a:latin typeface="Times New Roman" panose="02020603050405020304" pitchFamily="18" charset="0"/>
                <a:cs typeface="Times New Roman" panose="02020603050405020304" pitchFamily="18" charset="0"/>
              </a:rPr>
              <a:t>The topics regard the following subjects:</a:t>
            </a:r>
          </a:p>
          <a:p>
            <a:pPr marL="781200" lvl="1" indent="-457200" algn="just">
              <a:lnSpc>
                <a:spcPct val="150000"/>
              </a:lnSpc>
              <a:buFont typeface="+mj-lt"/>
              <a:buAutoNum type="arabicPeriod"/>
            </a:pPr>
            <a:r>
              <a:rPr lang="en-GB" sz="2000" dirty="0">
                <a:solidFill>
                  <a:schemeClr val="tx1"/>
                </a:solidFill>
                <a:latin typeface="Times New Roman" panose="02020603050405020304" pitchFamily="18" charset="0"/>
                <a:cs typeface="Times New Roman" panose="02020603050405020304" pitchFamily="18" charset="0"/>
              </a:rPr>
              <a:t>Heart</a:t>
            </a:r>
          </a:p>
          <a:p>
            <a:pPr marL="781200" lvl="1" indent="-457200">
              <a:lnSpc>
                <a:spcPct val="150000"/>
              </a:lnSpc>
              <a:buFont typeface="+mj-lt"/>
              <a:buAutoNum type="arabicPeriod"/>
            </a:pPr>
            <a:r>
              <a:rPr lang="en-GB" sz="2000" dirty="0">
                <a:solidFill>
                  <a:schemeClr val="tx1"/>
                </a:solidFill>
                <a:latin typeface="Times New Roman" panose="02020603050405020304" pitchFamily="18" charset="0"/>
                <a:cs typeface="Times New Roman" panose="02020603050405020304" pitchFamily="18" charset="0"/>
              </a:rPr>
              <a:t>Folic Acid</a:t>
            </a:r>
          </a:p>
          <a:p>
            <a:pPr marL="781200" lvl="1" indent="-457200">
              <a:lnSpc>
                <a:spcPct val="150000"/>
              </a:lnSpc>
              <a:buFont typeface="+mj-lt"/>
              <a:buAutoNum type="arabicPeriod"/>
            </a:pPr>
            <a:r>
              <a:rPr lang="en-GB" sz="2000" dirty="0">
                <a:solidFill>
                  <a:schemeClr val="tx1"/>
                </a:solidFill>
                <a:latin typeface="Times New Roman" panose="02020603050405020304" pitchFamily="18" charset="0"/>
                <a:cs typeface="Times New Roman" panose="02020603050405020304" pitchFamily="18" charset="0"/>
              </a:rPr>
              <a:t>Falling</a:t>
            </a:r>
          </a:p>
        </p:txBody>
      </p:sp>
      <p:sp>
        <p:nvSpPr>
          <p:cNvPr id="6" name="Θέση αριθμού διαφάνειας 5">
            <a:extLst>
              <a:ext uri="{FF2B5EF4-FFF2-40B4-BE49-F238E27FC236}">
                <a16:creationId xmlns:a16="http://schemas.microsoft.com/office/drawing/2014/main" id="{47B441A0-D24C-50E6-1820-394F1EFBF72A}"/>
              </a:ext>
            </a:extLst>
          </p:cNvPr>
          <p:cNvSpPr>
            <a:spLocks noGrp="1"/>
          </p:cNvSpPr>
          <p:nvPr>
            <p:ph type="sldNum" sz="quarter" idx="12"/>
          </p:nvPr>
        </p:nvSpPr>
        <p:spPr/>
        <p:txBody>
          <a:bodyPr/>
          <a:lstStyle/>
          <a:p>
            <a:pPr rtl="0"/>
            <a:fld id="{3A98EE3D-8CD1-4C3F-BD1C-C98C9596463C}" type="slidenum">
              <a:rPr lang="en-GB" noProof="0" smtClean="0"/>
              <a:t>5</a:t>
            </a:fld>
            <a:endParaRPr lang="en-GB" noProof="0"/>
          </a:p>
        </p:txBody>
      </p:sp>
    </p:spTree>
    <p:extLst>
      <p:ext uri="{BB962C8B-B14F-4D97-AF65-F5344CB8AC3E}">
        <p14:creationId xmlns:p14="http://schemas.microsoft.com/office/powerpoint/2010/main" val="575434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F9FEF3-ADBB-E36D-9077-7EE5B54BF05C}"/>
              </a:ext>
            </a:extLst>
          </p:cNvPr>
          <p:cNvSpPr>
            <a:spLocks noGrp="1"/>
          </p:cNvSpPr>
          <p:nvPr>
            <p:ph type="title"/>
          </p:nvPr>
        </p:nvSpPr>
        <p:spPr>
          <a:xfrm>
            <a:off x="581191" y="722556"/>
            <a:ext cx="11029616" cy="987552"/>
          </a:xfrm>
        </p:spPr>
        <p:txBody>
          <a:bodyPr anchor="ctr">
            <a:normAutofit fontScale="90000"/>
          </a:bodyPr>
          <a:lstStyle/>
          <a:p>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3. Calculate your </a:t>
            </a:r>
            <a:r>
              <a:rPr lang="en-US" sz="2400" dirty="0" err="1">
                <a:solidFill>
                  <a:schemeClr val="tx1"/>
                </a:solidFill>
                <a:latin typeface="Times New Roman" panose="02020603050405020304" pitchFamily="18" charset="0"/>
                <a:cs typeface="Times New Roman" panose="02020603050405020304" pitchFamily="18" charset="0"/>
              </a:rPr>
              <a:t>bmi</a:t>
            </a:r>
            <a:br>
              <a:rPr lang="en-US" sz="2400" dirty="0">
                <a:solidFill>
                  <a:schemeClr val="tx1"/>
                </a:solidFill>
                <a:latin typeface="Times New Roman" panose="02020603050405020304" pitchFamily="18" charset="0"/>
                <a:cs typeface="Times New Roman" panose="02020603050405020304" pitchFamily="18" charset="0"/>
              </a:rPr>
            </a:b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3" name="Θέση περιεχομένου 2">
            <a:extLst>
              <a:ext uri="{FF2B5EF4-FFF2-40B4-BE49-F238E27FC236}">
                <a16:creationId xmlns:a16="http://schemas.microsoft.com/office/drawing/2014/main" id="{08806B62-36A2-C9D4-5D1C-4B63B086D141}"/>
              </a:ext>
            </a:extLst>
          </p:cNvPr>
          <p:cNvSpPr>
            <a:spLocks noGrp="1"/>
          </p:cNvSpPr>
          <p:nvPr>
            <p:ph idx="1"/>
          </p:nvPr>
        </p:nvSpPr>
        <p:spPr>
          <a:xfrm>
            <a:off x="581192" y="1710108"/>
            <a:ext cx="11029615" cy="4949594"/>
          </a:xfrm>
        </p:spPr>
        <p:txBody>
          <a:bodyPr anchor="t">
            <a:normAutofit/>
          </a:bodyPr>
          <a:lstStyle/>
          <a:p>
            <a:pPr>
              <a:lnSpc>
                <a:spcPct val="200000"/>
              </a:lnSpc>
            </a:pPr>
            <a:r>
              <a:rPr lang="en-US" sz="2000" dirty="0" err="1">
                <a:solidFill>
                  <a:schemeClr val="tx1"/>
                </a:solidFill>
                <a:latin typeface="Times New Roman" panose="02020603050405020304" pitchFamily="18" charset="0"/>
                <a:cs typeface="Times New Roman" panose="02020603050405020304" pitchFamily="18" charset="0"/>
              </a:rPr>
              <a:t>DocBot</a:t>
            </a:r>
            <a:r>
              <a:rPr lang="en-US" sz="2000" dirty="0">
                <a:solidFill>
                  <a:schemeClr val="tx1"/>
                </a:solidFill>
                <a:latin typeface="Times New Roman" panose="02020603050405020304" pitchFamily="18" charset="0"/>
                <a:cs typeface="Times New Roman" panose="02020603050405020304" pitchFamily="18" charset="0"/>
              </a:rPr>
              <a:t> is connected to another API address: (</a:t>
            </a:r>
            <a:r>
              <a:rPr lang="en-US" sz="1600"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https://www.calculateconvert.com/calculators/health/bmi.php?kgs=%7Bweight_num%7D&amp;cm=%7Bheight_num%7D</a:t>
            </a:r>
            <a:r>
              <a:rPr lang="en-US" sz="2000" dirty="0">
                <a:solidFill>
                  <a:schemeClr val="tx1"/>
                </a:solidFill>
                <a:latin typeface="Times New Roman" panose="02020603050405020304" pitchFamily="18" charset="0"/>
                <a:cs typeface="Times New Roman" panose="02020603050405020304" pitchFamily="18" charset="0"/>
              </a:rPr>
              <a:t>)</a:t>
            </a:r>
          </a:p>
          <a:p>
            <a:pPr>
              <a:lnSpc>
                <a:spcPct val="200000"/>
              </a:lnSpc>
            </a:pPr>
            <a:r>
              <a:rPr lang="en-US" sz="2000" dirty="0">
                <a:solidFill>
                  <a:schemeClr val="tx1"/>
                </a:solidFill>
                <a:latin typeface="Times New Roman" panose="02020603050405020304" pitchFamily="18" charset="0"/>
                <a:cs typeface="Times New Roman" panose="02020603050405020304" pitchFamily="18" charset="0"/>
              </a:rPr>
              <a:t>Users can calculate their BMI using </a:t>
            </a:r>
            <a:r>
              <a:rPr lang="en-US" sz="2000" dirty="0" err="1">
                <a:solidFill>
                  <a:schemeClr val="tx1"/>
                </a:solidFill>
                <a:latin typeface="Times New Roman" panose="02020603050405020304" pitchFamily="18" charset="0"/>
                <a:cs typeface="Times New Roman" panose="02020603050405020304" pitchFamily="18" charset="0"/>
              </a:rPr>
              <a:t>DocBot</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200000"/>
              </a:lnSpc>
            </a:pPr>
            <a:r>
              <a:rPr lang="en-GB" sz="2000" dirty="0">
                <a:solidFill>
                  <a:schemeClr val="tx1"/>
                </a:solidFill>
                <a:latin typeface="Times New Roman" panose="02020603050405020304" pitchFamily="18" charset="0"/>
                <a:cs typeface="Times New Roman" panose="02020603050405020304" pitchFamily="18" charset="0"/>
              </a:rPr>
              <a:t>The input should include two parameters: </a:t>
            </a:r>
          </a:p>
          <a:p>
            <a:pPr marL="1051200" lvl="2" indent="-457200">
              <a:lnSpc>
                <a:spcPct val="200000"/>
              </a:lnSpc>
              <a:buFont typeface="+mj-lt"/>
              <a:buAutoNum type="arabicPeriod"/>
            </a:pPr>
            <a:r>
              <a:rPr lang="en-GB" sz="2000" dirty="0">
                <a:solidFill>
                  <a:schemeClr val="tx1"/>
                </a:solidFill>
                <a:latin typeface="Times New Roman" panose="02020603050405020304" pitchFamily="18" charset="0"/>
                <a:cs typeface="Times New Roman" panose="02020603050405020304" pitchFamily="18" charset="0"/>
              </a:rPr>
              <a:t>Height </a:t>
            </a:r>
          </a:p>
          <a:p>
            <a:pPr marL="1051200" lvl="2" indent="-457200">
              <a:lnSpc>
                <a:spcPct val="200000"/>
              </a:lnSpc>
              <a:buFont typeface="+mj-lt"/>
              <a:buAutoNum type="arabicPeriod"/>
            </a:pPr>
            <a:r>
              <a:rPr lang="en-GB" sz="2000" dirty="0">
                <a:solidFill>
                  <a:schemeClr val="tx1"/>
                </a:solidFill>
                <a:latin typeface="Times New Roman" panose="02020603050405020304" pitchFamily="18" charset="0"/>
                <a:cs typeface="Times New Roman" panose="02020603050405020304" pitchFamily="18" charset="0"/>
              </a:rPr>
              <a:t>Weight</a:t>
            </a:r>
          </a:p>
          <a:p>
            <a:pPr marL="594000" lvl="2" indent="0">
              <a:lnSpc>
                <a:spcPct val="200000"/>
              </a:lnSpc>
              <a:buNone/>
            </a:pPr>
            <a:r>
              <a:rPr lang="en-GB" sz="1800" dirty="0">
                <a:solidFill>
                  <a:schemeClr val="tx1"/>
                </a:solidFill>
                <a:latin typeface="Times New Roman" panose="02020603050405020304" pitchFamily="18" charset="0"/>
                <a:cs typeface="Times New Roman" panose="02020603050405020304" pitchFamily="18" charset="0"/>
              </a:rPr>
              <a:t>							</a:t>
            </a:r>
            <a:endParaRPr lang="en-GB" sz="1600" dirty="0">
              <a:solidFill>
                <a:schemeClr val="tx1"/>
              </a:solidFill>
              <a:latin typeface="Times New Roman" panose="02020603050405020304" pitchFamily="18" charset="0"/>
              <a:cs typeface="Times New Roman" panose="02020603050405020304" pitchFamily="18" charset="0"/>
            </a:endParaRPr>
          </a:p>
        </p:txBody>
      </p:sp>
      <p:sp>
        <p:nvSpPr>
          <p:cNvPr id="6" name="Θέση αριθμού διαφάνειας 5">
            <a:extLst>
              <a:ext uri="{FF2B5EF4-FFF2-40B4-BE49-F238E27FC236}">
                <a16:creationId xmlns:a16="http://schemas.microsoft.com/office/drawing/2014/main" id="{47B441A0-D24C-50E6-1820-394F1EFBF72A}"/>
              </a:ext>
            </a:extLst>
          </p:cNvPr>
          <p:cNvSpPr>
            <a:spLocks noGrp="1"/>
          </p:cNvSpPr>
          <p:nvPr>
            <p:ph type="sldNum" sz="quarter" idx="12"/>
          </p:nvPr>
        </p:nvSpPr>
        <p:spPr/>
        <p:txBody>
          <a:bodyPr/>
          <a:lstStyle/>
          <a:p>
            <a:pPr rtl="0"/>
            <a:fld id="{3A98EE3D-8CD1-4C3F-BD1C-C98C9596463C}" type="slidenum">
              <a:rPr lang="en-GB" noProof="0" smtClean="0"/>
              <a:t>6</a:t>
            </a:fld>
            <a:endParaRPr lang="en-GB" noProof="0"/>
          </a:p>
        </p:txBody>
      </p:sp>
    </p:spTree>
    <p:extLst>
      <p:ext uri="{BB962C8B-B14F-4D97-AF65-F5344CB8AC3E}">
        <p14:creationId xmlns:p14="http://schemas.microsoft.com/office/powerpoint/2010/main" val="1531802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F9FEF3-ADBB-E36D-9077-7EE5B54BF05C}"/>
              </a:ext>
            </a:extLst>
          </p:cNvPr>
          <p:cNvSpPr>
            <a:spLocks noGrp="1"/>
          </p:cNvSpPr>
          <p:nvPr>
            <p:ph type="title"/>
          </p:nvPr>
        </p:nvSpPr>
        <p:spPr>
          <a:xfrm>
            <a:off x="777158" y="498782"/>
            <a:ext cx="11029616" cy="987552"/>
          </a:xfrm>
        </p:spPr>
        <p:txBody>
          <a:bodyPr anchor="ct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Conversational flow – overview</a:t>
            </a: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6" name="Θέση αριθμού διαφάνειας 5">
            <a:extLst>
              <a:ext uri="{FF2B5EF4-FFF2-40B4-BE49-F238E27FC236}">
                <a16:creationId xmlns:a16="http://schemas.microsoft.com/office/drawing/2014/main" id="{47B441A0-D24C-50E6-1820-394F1EFBF72A}"/>
              </a:ext>
            </a:extLst>
          </p:cNvPr>
          <p:cNvSpPr>
            <a:spLocks noGrp="1"/>
          </p:cNvSpPr>
          <p:nvPr>
            <p:ph type="sldNum" sz="quarter" idx="12"/>
          </p:nvPr>
        </p:nvSpPr>
        <p:spPr/>
        <p:txBody>
          <a:bodyPr/>
          <a:lstStyle/>
          <a:p>
            <a:pPr rtl="0"/>
            <a:fld id="{3A98EE3D-8CD1-4C3F-BD1C-C98C9596463C}" type="slidenum">
              <a:rPr lang="en-GB" noProof="0" smtClean="0"/>
              <a:t>7</a:t>
            </a:fld>
            <a:endParaRPr lang="en-GB" noProof="0"/>
          </a:p>
        </p:txBody>
      </p:sp>
      <p:pic>
        <p:nvPicPr>
          <p:cNvPr id="8" name="Θέση περιεχομένου 7" descr="Εικόνα που περιέχει κείμενο, διάγραμμα, γραμμή, Σχέδιο&#10;&#10;Περιγραφή που δημιουργήθηκε αυτόματα">
            <a:extLst>
              <a:ext uri="{FF2B5EF4-FFF2-40B4-BE49-F238E27FC236}">
                <a16:creationId xmlns:a16="http://schemas.microsoft.com/office/drawing/2014/main" id="{3929724B-729D-5F3B-47ED-81540FA91E5A}"/>
              </a:ext>
            </a:extLst>
          </p:cNvPr>
          <p:cNvPicPr>
            <a:picLocks noGrp="1" noChangeAspect="1"/>
          </p:cNvPicPr>
          <p:nvPr>
            <p:ph idx="1"/>
          </p:nvPr>
        </p:nvPicPr>
        <p:blipFill>
          <a:blip r:embed="rId2"/>
          <a:stretch>
            <a:fillRect/>
          </a:stretch>
        </p:blipFill>
        <p:spPr>
          <a:xfrm>
            <a:off x="43900" y="1266825"/>
            <a:ext cx="12148099" cy="5591175"/>
          </a:xfrm>
        </p:spPr>
      </p:pic>
    </p:spTree>
    <p:extLst>
      <p:ext uri="{BB962C8B-B14F-4D97-AF65-F5344CB8AC3E}">
        <p14:creationId xmlns:p14="http://schemas.microsoft.com/office/powerpoint/2010/main" val="3536643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F9FEF3-ADBB-E36D-9077-7EE5B54BF05C}"/>
              </a:ext>
            </a:extLst>
          </p:cNvPr>
          <p:cNvSpPr>
            <a:spLocks noGrp="1"/>
          </p:cNvSpPr>
          <p:nvPr>
            <p:ph type="title"/>
          </p:nvPr>
        </p:nvSpPr>
        <p:spPr>
          <a:xfrm>
            <a:off x="777158" y="498782"/>
            <a:ext cx="11029616" cy="987552"/>
          </a:xfrm>
        </p:spPr>
        <p:txBody>
          <a:bodyPr anchor="ct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Conversational flow – overview</a:t>
            </a: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6" name="Θέση αριθμού διαφάνειας 5">
            <a:extLst>
              <a:ext uri="{FF2B5EF4-FFF2-40B4-BE49-F238E27FC236}">
                <a16:creationId xmlns:a16="http://schemas.microsoft.com/office/drawing/2014/main" id="{47B441A0-D24C-50E6-1820-394F1EFBF72A}"/>
              </a:ext>
            </a:extLst>
          </p:cNvPr>
          <p:cNvSpPr>
            <a:spLocks noGrp="1"/>
          </p:cNvSpPr>
          <p:nvPr>
            <p:ph type="sldNum" sz="quarter" idx="12"/>
          </p:nvPr>
        </p:nvSpPr>
        <p:spPr/>
        <p:txBody>
          <a:bodyPr/>
          <a:lstStyle/>
          <a:p>
            <a:pPr rtl="0"/>
            <a:fld id="{3A98EE3D-8CD1-4C3F-BD1C-C98C9596463C}" type="slidenum">
              <a:rPr lang="en-GB" noProof="0" smtClean="0"/>
              <a:t>8</a:t>
            </a:fld>
            <a:endParaRPr lang="en-GB" noProof="0"/>
          </a:p>
        </p:txBody>
      </p:sp>
      <p:pic>
        <p:nvPicPr>
          <p:cNvPr id="8" name="Θέση περιεχομένου 7" descr="Εικόνα που περιέχει κείμενο, διάγραμμα, γραμμή, Σχέδιο&#10;&#10;Περιγραφή που δημιουργήθηκε αυτόματα">
            <a:extLst>
              <a:ext uri="{FF2B5EF4-FFF2-40B4-BE49-F238E27FC236}">
                <a16:creationId xmlns:a16="http://schemas.microsoft.com/office/drawing/2014/main" id="{3929724B-729D-5F3B-47ED-81540FA91E5A}"/>
              </a:ext>
            </a:extLst>
          </p:cNvPr>
          <p:cNvPicPr>
            <a:picLocks noGrp="1" noChangeAspect="1"/>
          </p:cNvPicPr>
          <p:nvPr>
            <p:ph idx="1"/>
          </p:nvPr>
        </p:nvPicPr>
        <p:blipFill>
          <a:blip r:embed="rId2"/>
          <a:stretch>
            <a:fillRect/>
          </a:stretch>
        </p:blipFill>
        <p:spPr>
          <a:xfrm>
            <a:off x="43900" y="1266825"/>
            <a:ext cx="12148099" cy="5591175"/>
          </a:xfrm>
        </p:spPr>
      </p:pic>
      <p:sp>
        <p:nvSpPr>
          <p:cNvPr id="3" name="Ορθογώνιο 2">
            <a:extLst>
              <a:ext uri="{FF2B5EF4-FFF2-40B4-BE49-F238E27FC236}">
                <a16:creationId xmlns:a16="http://schemas.microsoft.com/office/drawing/2014/main" id="{C151D82E-BBD0-FDEF-32AB-830F5F0976D4}"/>
              </a:ext>
            </a:extLst>
          </p:cNvPr>
          <p:cNvSpPr/>
          <p:nvPr/>
        </p:nvSpPr>
        <p:spPr>
          <a:xfrm>
            <a:off x="3095625" y="1990725"/>
            <a:ext cx="5572125" cy="3314700"/>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Ορθογώνιο 3">
            <a:extLst>
              <a:ext uri="{FF2B5EF4-FFF2-40B4-BE49-F238E27FC236}">
                <a16:creationId xmlns:a16="http://schemas.microsoft.com/office/drawing/2014/main" id="{811D048B-02DF-3F59-3976-02EADA50691B}"/>
              </a:ext>
            </a:extLst>
          </p:cNvPr>
          <p:cNvSpPr/>
          <p:nvPr/>
        </p:nvSpPr>
        <p:spPr>
          <a:xfrm>
            <a:off x="1003026" y="5229225"/>
            <a:ext cx="873400" cy="1101418"/>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Ευθύγραμμο βέλος σύνδεσης 6">
            <a:extLst>
              <a:ext uri="{FF2B5EF4-FFF2-40B4-BE49-F238E27FC236}">
                <a16:creationId xmlns:a16="http://schemas.microsoft.com/office/drawing/2014/main" id="{A538B53A-3768-99E7-BA7E-CF58DDCFF9D0}"/>
              </a:ext>
            </a:extLst>
          </p:cNvPr>
          <p:cNvCxnSpPr/>
          <p:nvPr/>
        </p:nvCxnSpPr>
        <p:spPr>
          <a:xfrm flipH="1">
            <a:off x="1971675" y="5305425"/>
            <a:ext cx="1123950" cy="666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Ευθύγραμμο βέλος σύνδεσης 9">
            <a:extLst>
              <a:ext uri="{FF2B5EF4-FFF2-40B4-BE49-F238E27FC236}">
                <a16:creationId xmlns:a16="http://schemas.microsoft.com/office/drawing/2014/main" id="{80FF5EAD-995A-98A2-0FCB-0581FE672ACC}"/>
              </a:ext>
            </a:extLst>
          </p:cNvPr>
          <p:cNvCxnSpPr/>
          <p:nvPr/>
        </p:nvCxnSpPr>
        <p:spPr>
          <a:xfrm>
            <a:off x="1876426" y="6330643"/>
            <a:ext cx="1219199" cy="932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459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F9FEF3-ADBB-E36D-9077-7EE5B54BF05C}"/>
              </a:ext>
            </a:extLst>
          </p:cNvPr>
          <p:cNvSpPr>
            <a:spLocks noGrp="1"/>
          </p:cNvSpPr>
          <p:nvPr>
            <p:ph type="title"/>
          </p:nvPr>
        </p:nvSpPr>
        <p:spPr>
          <a:xfrm>
            <a:off x="777158" y="498782"/>
            <a:ext cx="11029616" cy="987552"/>
          </a:xfrm>
        </p:spPr>
        <p:txBody>
          <a:bodyPr anchor="ct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Conversational flow – overview – book an appointment</a:t>
            </a: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6" name="Θέση αριθμού διαφάνειας 5">
            <a:extLst>
              <a:ext uri="{FF2B5EF4-FFF2-40B4-BE49-F238E27FC236}">
                <a16:creationId xmlns:a16="http://schemas.microsoft.com/office/drawing/2014/main" id="{47B441A0-D24C-50E6-1820-394F1EFBF72A}"/>
              </a:ext>
            </a:extLst>
          </p:cNvPr>
          <p:cNvSpPr>
            <a:spLocks noGrp="1"/>
          </p:cNvSpPr>
          <p:nvPr>
            <p:ph type="sldNum" sz="quarter" idx="12"/>
          </p:nvPr>
        </p:nvSpPr>
        <p:spPr/>
        <p:txBody>
          <a:bodyPr/>
          <a:lstStyle/>
          <a:p>
            <a:pPr rtl="0"/>
            <a:fld id="{3A98EE3D-8CD1-4C3F-BD1C-C98C9596463C}" type="slidenum">
              <a:rPr lang="en-GB" noProof="0" smtClean="0"/>
              <a:t>9</a:t>
            </a:fld>
            <a:endParaRPr lang="en-GB" noProof="0"/>
          </a:p>
        </p:txBody>
      </p:sp>
      <p:pic>
        <p:nvPicPr>
          <p:cNvPr id="8" name="Θέση περιεχομένου 7" descr="Εικόνα που περιέχει κείμενο, διάγραμμα, γραμμή, Σχέδιο&#10;&#10;Περιγραφή που δημιουργήθηκε αυτόματα">
            <a:extLst>
              <a:ext uri="{FF2B5EF4-FFF2-40B4-BE49-F238E27FC236}">
                <a16:creationId xmlns:a16="http://schemas.microsoft.com/office/drawing/2014/main" id="{3929724B-729D-5F3B-47ED-81540FA91E5A}"/>
              </a:ext>
            </a:extLst>
          </p:cNvPr>
          <p:cNvPicPr>
            <a:picLocks noGrp="1" noChangeAspect="1"/>
          </p:cNvPicPr>
          <p:nvPr>
            <p:ph idx="1"/>
          </p:nvPr>
        </p:nvPicPr>
        <p:blipFill rotWithShape="1">
          <a:blip r:embed="rId2"/>
          <a:srcRect l="25827" t="12990" r="28540" b="29131"/>
          <a:stretch/>
        </p:blipFill>
        <p:spPr>
          <a:xfrm>
            <a:off x="3629812" y="1486334"/>
            <a:ext cx="8200612" cy="4787158"/>
          </a:xfrm>
          <a:ln>
            <a:solidFill>
              <a:schemeClr val="tx1"/>
            </a:solidFill>
          </a:ln>
        </p:spPr>
      </p:pic>
      <p:pic>
        <p:nvPicPr>
          <p:cNvPr id="3" name="Θέση περιεχομένου 7" descr="Εικόνα που περιέχει κείμενο, διάγραμμα, γραμμή, Σχέδιο&#10;&#10;Περιγραφή που δημιουργήθηκε αυτόματα">
            <a:extLst>
              <a:ext uri="{FF2B5EF4-FFF2-40B4-BE49-F238E27FC236}">
                <a16:creationId xmlns:a16="http://schemas.microsoft.com/office/drawing/2014/main" id="{F9309D17-2C75-F945-A729-2CDB0C072176}"/>
              </a:ext>
            </a:extLst>
          </p:cNvPr>
          <p:cNvPicPr>
            <a:picLocks noChangeAspect="1"/>
          </p:cNvPicPr>
          <p:nvPr/>
        </p:nvPicPr>
        <p:blipFill rotWithShape="1">
          <a:blip r:embed="rId2"/>
          <a:srcRect l="7635" t="64906" r="84563" b="3577"/>
          <a:stretch/>
        </p:blipFill>
        <p:spPr>
          <a:xfrm>
            <a:off x="575990" y="2205228"/>
            <a:ext cx="1982559" cy="3686175"/>
          </a:xfrm>
          <a:prstGeom prst="rect">
            <a:avLst/>
          </a:prstGeom>
          <a:ln>
            <a:solidFill>
              <a:schemeClr val="tx1"/>
            </a:solidFill>
          </a:ln>
        </p:spPr>
      </p:pic>
      <p:cxnSp>
        <p:nvCxnSpPr>
          <p:cNvPr id="9" name="Γραμμή σύνδεσης: Καμπύλη 8">
            <a:extLst>
              <a:ext uri="{FF2B5EF4-FFF2-40B4-BE49-F238E27FC236}">
                <a16:creationId xmlns:a16="http://schemas.microsoft.com/office/drawing/2014/main" id="{B164810E-95DB-CED0-1409-4CF1A4969E41}"/>
              </a:ext>
            </a:extLst>
          </p:cNvPr>
          <p:cNvCxnSpPr>
            <a:cxnSpLocks/>
          </p:cNvCxnSpPr>
          <p:nvPr/>
        </p:nvCxnSpPr>
        <p:spPr>
          <a:xfrm rot="10800000">
            <a:off x="2103120" y="3232515"/>
            <a:ext cx="4812030" cy="2873010"/>
          </a:xfrm>
          <a:prstGeom prst="curvedConnector3">
            <a:avLst>
              <a:gd name="adj1" fmla="val 88005"/>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Θέση περιεχομένου 7" descr="Εικόνα που περιέχει κείμενο, διάγραμμα, γραμμή, Σχέδιο&#10;&#10;Περιγραφή που δημιουργήθηκε αυτόματα">
            <a:extLst>
              <a:ext uri="{FF2B5EF4-FFF2-40B4-BE49-F238E27FC236}">
                <a16:creationId xmlns:a16="http://schemas.microsoft.com/office/drawing/2014/main" id="{00F4B4B2-8825-D46E-4557-1793FA79B9CE}"/>
              </a:ext>
            </a:extLst>
          </p:cNvPr>
          <p:cNvPicPr>
            <a:picLocks noChangeAspect="1"/>
          </p:cNvPicPr>
          <p:nvPr/>
        </p:nvPicPr>
        <p:blipFill rotWithShape="1">
          <a:blip r:embed="rId2"/>
          <a:srcRect l="24930" t="89546" r="71532" b="4930"/>
          <a:stretch/>
        </p:blipFill>
        <p:spPr>
          <a:xfrm>
            <a:off x="2693068" y="6050825"/>
            <a:ext cx="858144" cy="616786"/>
          </a:xfrm>
          <a:prstGeom prst="rect">
            <a:avLst/>
          </a:prstGeom>
          <a:ln>
            <a:solidFill>
              <a:schemeClr val="tx1"/>
            </a:solidFill>
          </a:ln>
        </p:spPr>
      </p:pic>
      <p:cxnSp>
        <p:nvCxnSpPr>
          <p:cNvPr id="15" name="Ευθύγραμμο βέλος σύνδεσης 14">
            <a:extLst>
              <a:ext uri="{FF2B5EF4-FFF2-40B4-BE49-F238E27FC236}">
                <a16:creationId xmlns:a16="http://schemas.microsoft.com/office/drawing/2014/main" id="{C9A8EA35-46FC-E79E-DFF8-2FD1FF49CE41}"/>
              </a:ext>
            </a:extLst>
          </p:cNvPr>
          <p:cNvCxnSpPr>
            <a:cxnSpLocks/>
          </p:cNvCxnSpPr>
          <p:nvPr/>
        </p:nvCxnSpPr>
        <p:spPr>
          <a:xfrm>
            <a:off x="1567269" y="4882896"/>
            <a:ext cx="1426134" cy="13905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6B979F0-5025-AE9E-6D44-46A3DF067EBB}"/>
              </a:ext>
            </a:extLst>
          </p:cNvPr>
          <p:cNvSpPr txBox="1"/>
          <p:nvPr/>
        </p:nvSpPr>
        <p:spPr>
          <a:xfrm>
            <a:off x="3629812" y="1486334"/>
            <a:ext cx="861472" cy="461665"/>
          </a:xfrm>
          <a:prstGeom prst="rect">
            <a:avLst/>
          </a:prstGeom>
          <a:noFill/>
          <a:ln>
            <a:solidFill>
              <a:schemeClr val="tx1"/>
            </a:solidFill>
          </a:ln>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1</a:t>
            </a:r>
            <a:endParaRPr lang="en-GB" sz="2400"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8AFA504B-4E66-3CBA-7196-42A923F4B235}"/>
              </a:ext>
            </a:extLst>
          </p:cNvPr>
          <p:cNvSpPr txBox="1"/>
          <p:nvPr/>
        </p:nvSpPr>
        <p:spPr>
          <a:xfrm>
            <a:off x="575990" y="2205228"/>
            <a:ext cx="861472" cy="461665"/>
          </a:xfrm>
          <a:prstGeom prst="rect">
            <a:avLst/>
          </a:prstGeom>
          <a:noFill/>
          <a:ln>
            <a:solidFill>
              <a:schemeClr val="tx1"/>
            </a:solidFill>
          </a:ln>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2</a:t>
            </a:r>
            <a:endParaRPr lang="en-GB" sz="240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6ABB5982-ECD5-7333-B3F7-B63E71E8A28B}"/>
              </a:ext>
            </a:extLst>
          </p:cNvPr>
          <p:cNvSpPr txBox="1"/>
          <p:nvPr/>
        </p:nvSpPr>
        <p:spPr>
          <a:xfrm>
            <a:off x="1801973" y="6206859"/>
            <a:ext cx="861472" cy="461665"/>
          </a:xfrm>
          <a:prstGeom prst="rect">
            <a:avLst/>
          </a:prstGeom>
          <a:noFill/>
          <a:ln>
            <a:solidFill>
              <a:schemeClr val="tx1"/>
            </a:solidFill>
          </a:ln>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3</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4671340"/>
      </p:ext>
    </p:extLst>
  </p:cSld>
  <p:clrMapOvr>
    <a:masterClrMapping/>
  </p:clrMapOvr>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52848763_TF45205285_Win32" id="{512915A2-2AB9-4EE3-80AA-D8F6366BE079}" vid="{B6D99418-21CE-40BE-AD04-F937B08DC4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7333985-6DEC-4BB6-B360-FFFEFA02249A}">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470C9DA-ADC8-49D9-B223-6D54C6FB7BE0}">
  <ds:schemaRefs>
    <ds:schemaRef ds:uri="http://schemas.microsoft.com/sharepoint/v3/contenttype/forms"/>
  </ds:schemaRefs>
</ds:datastoreItem>
</file>

<file path=customXml/itemProps3.xml><?xml version="1.0" encoding="utf-8"?>
<ds:datastoreItem xmlns:ds="http://schemas.openxmlformats.org/officeDocument/2006/customXml" ds:itemID="{54608ECE-840A-4514-AD05-0950FC5D30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{F7578B39-895D-494E-A700-FC45125FDACE}tf45205285_win32</Template>
  <TotalTime>343</TotalTime>
  <Words>1442</Words>
  <Application>Microsoft Office PowerPoint</Application>
  <PresentationFormat>Ευρεία οθόνη</PresentationFormat>
  <Paragraphs>126</Paragraphs>
  <Slides>28</Slides>
  <Notes>2</Notes>
  <HiddenSlides>0</HiddenSlides>
  <MMClips>0</MMClips>
  <ScaleCrop>false</ScaleCrop>
  <HeadingPairs>
    <vt:vector size="6" baseType="variant">
      <vt:variant>
        <vt:lpstr>Γραμματοσειρές που χρησιμοποιούνται</vt:lpstr>
      </vt:variant>
      <vt:variant>
        <vt:i4>7</vt:i4>
      </vt:variant>
      <vt:variant>
        <vt:lpstr>Θέμα</vt:lpstr>
      </vt:variant>
      <vt:variant>
        <vt:i4>1</vt:i4>
      </vt:variant>
      <vt:variant>
        <vt:lpstr>Τίτλοι διαφανειών</vt:lpstr>
      </vt:variant>
      <vt:variant>
        <vt:i4>28</vt:i4>
      </vt:variant>
    </vt:vector>
  </HeadingPairs>
  <TitlesOfParts>
    <vt:vector size="36" baseType="lpstr">
      <vt:lpstr>-apple-system</vt:lpstr>
      <vt:lpstr>Arial</vt:lpstr>
      <vt:lpstr>Calibri</vt:lpstr>
      <vt:lpstr>Corbel</vt:lpstr>
      <vt:lpstr>Gill Sans MT</vt:lpstr>
      <vt:lpstr>Times New Roman</vt:lpstr>
      <vt:lpstr>Wingdings 2</vt:lpstr>
      <vt:lpstr>DividendVTI</vt:lpstr>
      <vt:lpstr>DocBot</vt:lpstr>
      <vt:lpstr>Introduction</vt:lpstr>
      <vt:lpstr>General information about docbot</vt:lpstr>
      <vt:lpstr>1. Book a doctor’s appointment</vt:lpstr>
      <vt:lpstr> 2. Give information about three health topics </vt:lpstr>
      <vt:lpstr> 3. Calculate your bmi </vt:lpstr>
      <vt:lpstr>Conversational flow – overview</vt:lpstr>
      <vt:lpstr>Conversational flow – overview</vt:lpstr>
      <vt:lpstr>Conversational flow – overview – book an appointment</vt:lpstr>
      <vt:lpstr>Conversational flow – overview</vt:lpstr>
      <vt:lpstr>Conversational flow – overview – API INTEGRATION</vt:lpstr>
      <vt:lpstr>Conversational flow – overview</vt:lpstr>
      <vt:lpstr>Conversational flow – overview – FAQ/CHITCHAT/OUT-OF-SCOPE/FALLBACK</vt:lpstr>
      <vt:lpstr>Conversational flow – happy path</vt:lpstr>
      <vt:lpstr>architecture</vt:lpstr>
      <vt:lpstr>The use of buttons</vt:lpstr>
      <vt:lpstr>The use of buttons</vt:lpstr>
      <vt:lpstr>The CUSTOM DUMMY DATABASE</vt:lpstr>
      <vt:lpstr>The CUSTOM DUMMY DATABASE</vt:lpstr>
      <vt:lpstr>The CUSTOM DUMMY DATABASE</vt:lpstr>
      <vt:lpstr>The CUSTOM DUMMY DATABASE</vt:lpstr>
      <vt:lpstr>The CUSTOM DUMMY DATABASE</vt:lpstr>
      <vt:lpstr>1. API INTEGRATION</vt:lpstr>
      <vt:lpstr>2. Api integration</vt:lpstr>
      <vt:lpstr>2. Api integration</vt:lpstr>
      <vt:lpstr>Handling faq/chitchat</vt:lpstr>
      <vt:lpstr>Handling out-of-scope cases</vt:lpstr>
      <vt:lpstr>How docbot can become better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DocBot</dc:title>
  <dc:creator>Kalliopi Kakamouka</dc:creator>
  <cp:lastModifiedBy>Kalliopi Kakamouka</cp:lastModifiedBy>
  <cp:revision>17</cp:revision>
  <dcterms:created xsi:type="dcterms:W3CDTF">2024-03-12T10:21:53Z</dcterms:created>
  <dcterms:modified xsi:type="dcterms:W3CDTF">2024-03-12T16:05:29Z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