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64" r:id="rId4"/>
    <p:sldId id="266" r:id="rId5"/>
    <p:sldId id="261" r:id="rId6"/>
    <p:sldId id="267" r:id="rId7"/>
    <p:sldId id="257" r:id="rId8"/>
    <p:sldId id="262" r:id="rId9"/>
    <p:sldId id="268" r:id="rId10"/>
    <p:sldId id="269" r:id="rId11"/>
    <p:sldId id="271" r:id="rId12"/>
    <p:sldId id="259" r:id="rId13"/>
    <p:sldId id="260" r:id="rId14"/>
    <p:sldId id="26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hn Wickström" initials="JW" lastIdx="1" clrIdx="0">
    <p:extLst>
      <p:ext uri="{19B8F6BF-5375-455C-9EA6-DF929625EA0E}">
        <p15:presenceInfo xmlns:p15="http://schemas.microsoft.com/office/powerpoint/2012/main" userId="S::wickstjo@arcada.fi::34bb144e-71e2-4f22-b731-7b040f0eed3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C44E05-10BA-44CE-9CF0-1128C1168E08}" v="2485" dt="2020-12-08T13:19:02.331"/>
    <p1510:client id="{6EF6E024-97AA-3FA6-04AD-0C69ED87B6A6}" v="4" dt="2020-12-08T11:42:53.293"/>
    <p1510:client id="{A8774646-A243-BD40-AE5A-D67621A9049E}" v="612" dt="2020-12-08T13:03:46.111"/>
    <p1510:client id="{ABE5966F-0893-4F24-966C-160361E94442}" v="2" dt="2020-12-08T08:36:47.1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3"/>
  </p:normalViewPr>
  <p:slideViewPr>
    <p:cSldViewPr snapToGrid="0" snapToObjects="1">
      <p:cViewPr varScale="1">
        <p:scale>
          <a:sx n="117" d="100"/>
          <a:sy n="117" d="100"/>
        </p:scale>
        <p:origin x="3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12/9/20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12/9/20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12/9/20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979098"/>
            <a:ext cx="9144000" cy="2387600"/>
          </a:xfrm>
        </p:spPr>
        <p:txBody>
          <a:bodyPr>
            <a:noAutofit/>
          </a:bodyPr>
          <a:lstStyle/>
          <a:p>
            <a:r>
              <a:rPr lang="en-US" sz="4800"/>
              <a:t>Solving a Traveling Salesman Problem with a Genetic Algorithm using the Partially Mapped Crossover Operator</a:t>
            </a:r>
            <a:r>
              <a:rPr lang="en-FI" sz="4800"/>
              <a:t> </a:t>
            </a:r>
            <a:endParaRPr lang="en-US" sz="48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084849"/>
            <a:ext cx="9144000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John Wickström &amp; Mattias Kallman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79F8F-8A28-4C25-843B-17AD63C6C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Dynamiska PMX Brytpunkter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EB1B10-2F27-490D-8E14-D95C0F205F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8064" y="1690688"/>
            <a:ext cx="8395871" cy="423462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361910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78D01-ED4F-D348-BEAF-210B03041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Mutation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F71936-DCD0-4A42-99FF-D8E44D5789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/>
              <a:t>Mutation är väldigt nödvändigt för att undvika stagnation of gener.</a:t>
            </a:r>
          </a:p>
          <a:p>
            <a:r>
              <a:rPr lang="sv-SE"/>
              <a:t>Utan mutation har algoritmen svårt att bli bättre.</a:t>
            </a:r>
          </a:p>
          <a:p>
            <a:endParaRPr lang="sv-SE"/>
          </a:p>
          <a:p>
            <a:r>
              <a:rPr lang="sv-SE"/>
              <a:t>Aningen problematiskt för denna form av problem.</a:t>
            </a:r>
          </a:p>
          <a:p>
            <a:r>
              <a:rPr lang="sv-SE"/>
              <a:t>Man måste alltid mutera i par för att undvika duplikat.</a:t>
            </a:r>
          </a:p>
          <a:p>
            <a:endParaRPr lang="sv-SE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EBA67BDB-6CA1-426B-AF08-8A15096BD5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62400" y="4855043"/>
            <a:ext cx="4267200" cy="1153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9251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79F8F-8A28-4C25-843B-17AD63C6C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Startpopulation</a:t>
            </a:r>
            <a:r>
              <a:rPr lang="en-US"/>
              <a:t> </a:t>
            </a:r>
            <a:r>
              <a:rPr lang="en-US" err="1"/>
              <a:t>på</a:t>
            </a:r>
            <a:r>
              <a:rPr lang="en-US"/>
              <a:t> 50</a:t>
            </a:r>
          </a:p>
        </p:txBody>
      </p:sp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76AD97A6-2D4B-604B-82FF-2DFDA357B7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710" y="1588548"/>
            <a:ext cx="9974580" cy="4295775"/>
          </a:xfrm>
        </p:spPr>
      </p:pic>
    </p:spTree>
    <p:extLst>
      <p:ext uri="{BB962C8B-B14F-4D97-AF65-F5344CB8AC3E}">
        <p14:creationId xmlns:p14="http://schemas.microsoft.com/office/powerpoint/2010/main" val="10620832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79F8F-8A28-4C25-843B-17AD63C6C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Startpopulation</a:t>
            </a:r>
            <a:r>
              <a:rPr lang="en-US"/>
              <a:t> </a:t>
            </a:r>
            <a:r>
              <a:rPr lang="en-US" err="1"/>
              <a:t>på</a:t>
            </a:r>
            <a:r>
              <a:rPr lang="en-US"/>
              <a:t> 500</a:t>
            </a:r>
            <a:endParaRPr lang="sv-SE"/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ED490899-1F32-9B40-9595-BCA11F68CF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948" y="1465995"/>
            <a:ext cx="9964103" cy="4442460"/>
          </a:xfrm>
        </p:spPr>
      </p:pic>
    </p:spTree>
    <p:extLst>
      <p:ext uri="{BB962C8B-B14F-4D97-AF65-F5344CB8AC3E}">
        <p14:creationId xmlns:p14="http://schemas.microsoft.com/office/powerpoint/2010/main" val="26088686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78D01-ED4F-D348-BEAF-210B03041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Sammanfattning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F71936-DCD0-4A42-99FF-D8E44D5789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/>
              <a:t>Ett 15 noders problem går att lösa relativt snabbt med GA.</a:t>
            </a:r>
          </a:p>
          <a:p>
            <a:pPr lvl="1"/>
            <a:r>
              <a:rPr lang="sv-SE"/>
              <a:t>Lösningen är cyklisk vilket innebär 15 optimala resultat.</a:t>
            </a:r>
          </a:p>
          <a:p>
            <a:pPr lvl="1"/>
            <a:r>
              <a:rPr lang="sv-SE"/>
              <a:t>Distansen är samma men startpunkten ändras.</a:t>
            </a:r>
          </a:p>
          <a:p>
            <a:r>
              <a:rPr lang="sv-SE"/>
              <a:t>Heuristiskt process, är inte garanterad att komma till optimala svaret.</a:t>
            </a:r>
          </a:p>
          <a:p>
            <a:endParaRPr lang="sv-SE"/>
          </a:p>
          <a:p>
            <a:r>
              <a:rPr lang="sv-SE"/>
              <a:t>Utan mutation har algoritmen tendens att stagnera.</a:t>
            </a:r>
          </a:p>
          <a:p>
            <a:r>
              <a:rPr lang="sv-SE"/>
              <a:t>Ursprungspopulationens storlek är viktig.</a:t>
            </a:r>
          </a:p>
          <a:p>
            <a:pPr lvl="1"/>
            <a:r>
              <a:rPr lang="sv-SE"/>
              <a:t>Har en avtagande avkastning.</a:t>
            </a:r>
          </a:p>
          <a:p>
            <a:pPr lvl="1"/>
            <a:r>
              <a:rPr lang="sv-SE"/>
              <a:t>Att öka mängden generationer är ofta mer effektivt.</a:t>
            </a:r>
          </a:p>
        </p:txBody>
      </p:sp>
    </p:spTree>
    <p:extLst>
      <p:ext uri="{BB962C8B-B14F-4D97-AF65-F5344CB8AC3E}">
        <p14:creationId xmlns:p14="http://schemas.microsoft.com/office/powerpoint/2010/main" val="63364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78D01-ED4F-D348-BEAF-210B03041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Uppgiftsformulering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FF71936-DCD0-4A42-99FF-D8E44D57898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sv-SE"/>
                  <a:t>Lös ett TSP problem med 15 noder.</a:t>
                </a:r>
              </a:p>
              <a:p>
                <a:r>
                  <a:rPr lang="sv-SE"/>
                  <a:t>15 noder ger 15!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~1.3</m:t>
                    </m:r>
                    <m:sSup>
                      <m:sSupPr>
                        <m:ctrlPr>
                          <a:rPr lang="en-FI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12</m:t>
                        </m:r>
                      </m:sup>
                    </m:sSup>
                  </m:oMath>
                </a14:m>
                <a:r>
                  <a:rPr lang="sv-SE"/>
                  <a:t> lösningar! </a:t>
                </a:r>
              </a:p>
              <a:p>
                <a:r>
                  <a:rPr lang="sv-SE"/>
                  <a:t>15 städer i Finland.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FF71936-DCD0-4A42-99FF-D8E44D5789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2890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78D01-ED4F-D348-BEAF-210B03041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Matematiskt Formulering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F71936-DCD0-4A42-99FF-D8E44D5789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91854" y="1690688"/>
            <a:ext cx="1297258" cy="4351338"/>
          </a:xfrm>
        </p:spPr>
        <p:txBody>
          <a:bodyPr/>
          <a:lstStyle/>
          <a:p>
            <a:pPr marL="0" indent="0">
              <a:buNone/>
            </a:pPr>
            <a:endParaRPr lang="en-US"/>
          </a:p>
        </p:txBody>
      </p:sp>
      <p:pic>
        <p:nvPicPr>
          <p:cNvPr id="4" name="Content Placeholder 5" descr="Text&#10;&#10;Description automatically generated">
            <a:extLst>
              <a:ext uri="{FF2B5EF4-FFF2-40B4-BE49-F238E27FC236}">
                <a16:creationId xmlns:a16="http://schemas.microsoft.com/office/drawing/2014/main" id="{09599903-B802-674D-AAC9-0B5AFBF400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900" y="2717800"/>
            <a:ext cx="4229100" cy="7112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9591A0C-D178-3844-A571-5D9817C5F118}"/>
              </a:ext>
            </a:extLst>
          </p:cNvPr>
          <p:cNvSpPr txBox="1"/>
          <p:nvPr/>
        </p:nvSpPr>
        <p:spPr>
          <a:xfrm>
            <a:off x="1015226" y="1690688"/>
            <a:ext cx="82413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Cities are labeled with numbers 1, …, n and defined as:</a:t>
            </a:r>
            <a:endParaRPr lang="en-FI" sz="2800"/>
          </a:p>
        </p:txBody>
      </p:sp>
    </p:spTree>
    <p:extLst>
      <p:ext uri="{BB962C8B-B14F-4D97-AF65-F5344CB8AC3E}">
        <p14:creationId xmlns:p14="http://schemas.microsoft.com/office/powerpoint/2010/main" val="4009711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78D01-ED4F-D348-BEAF-210B03041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Matematiskt Formulering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F71936-DCD0-4A42-99FF-D8E44D5789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91854" y="1690688"/>
            <a:ext cx="1297258" cy="4351338"/>
          </a:xfrm>
        </p:spPr>
        <p:txBody>
          <a:bodyPr/>
          <a:lstStyle/>
          <a:p>
            <a:pPr marL="0" indent="0">
              <a:buNone/>
            </a:pPr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08536F-567F-7943-8EDB-816D2F4B80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6172" y="3349626"/>
            <a:ext cx="5575300" cy="26924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17345C0-E298-BD47-937A-B24BA7F94FC4}"/>
                  </a:ext>
                </a:extLst>
              </p:cNvPr>
              <p:cNvSpPr txBox="1"/>
              <p:nvPr/>
            </p:nvSpPr>
            <p:spPr>
              <a:xfrm>
                <a:off x="1015226" y="1690688"/>
                <a:ext cx="9864752" cy="14196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/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FI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2800"/>
                  <a:t> is the distance from city </a:t>
                </a:r>
                <a:r>
                  <a:rPr lang="en-US" sz="2800" i="1" err="1"/>
                  <a:t>i</a:t>
                </a:r>
                <a:r>
                  <a:rPr lang="en-US" sz="2800" i="1"/>
                  <a:t> </a:t>
                </a:r>
                <a:r>
                  <a:rPr lang="en-US" sz="2800"/>
                  <a:t>to city </a:t>
                </a:r>
                <a:r>
                  <a:rPr lang="en-US" sz="2800" i="1"/>
                  <a:t>j</a:t>
                </a:r>
                <a:r>
                  <a:rPr lang="en-US" sz="2800"/>
                  <a:t>. </a:t>
                </a:r>
              </a:p>
              <a:p>
                <a:r>
                  <a:rPr lang="en-US" sz="2800"/>
                  <a:t>TSP can be written as the linear programming problem seen below. </a:t>
                </a:r>
              </a:p>
              <a:p>
                <a:r>
                  <a:rPr lang="en-US" sz="2800"/>
                  <a:t>The last constraint in the equation ensures that their no sub-tours.</a:t>
                </a:r>
                <a:endParaRPr lang="en-FI" sz="280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17345C0-E298-BD47-937A-B24BA7F94F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5226" y="1690688"/>
                <a:ext cx="9864752" cy="1419684"/>
              </a:xfrm>
              <a:prstGeom prst="rect">
                <a:avLst/>
              </a:prstGeom>
              <a:blipFill>
                <a:blip r:embed="rId3"/>
                <a:stretch>
                  <a:fillRect l="-1298" t="-3863" r="-1854" b="-111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48466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D8033-B94F-E045-8285-60E82F1F3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Insamling av Distansdata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93D91-E9DC-9C49-BE53-AD32CF4EFB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/>
              <a:t>15 noders distansmatris = 210 distanser.</a:t>
            </a:r>
          </a:p>
          <a:p>
            <a:r>
              <a:rPr lang="sv-SE"/>
              <a:t>Körsträckan var opålitlig så vi använder fågelvägen.</a:t>
            </a:r>
          </a:p>
          <a:p>
            <a:pPr marL="0" indent="0">
              <a:buNone/>
            </a:pPr>
            <a:endParaRPr lang="sv-SE"/>
          </a:p>
          <a:p>
            <a:r>
              <a:rPr lang="sv-SE"/>
              <a:t>Tråkigt att göra manuellt, lätt att göra med ett </a:t>
            </a:r>
            <a:r>
              <a:rPr lang="sv-SE" err="1"/>
              <a:t>python</a:t>
            </a:r>
            <a:r>
              <a:rPr lang="sv-SE"/>
              <a:t> script.</a:t>
            </a:r>
          </a:p>
          <a:p>
            <a:r>
              <a:rPr lang="sv-SE"/>
              <a:t>Få inte din IP spärrad!</a:t>
            </a:r>
          </a:p>
          <a:p>
            <a:r>
              <a:rPr lang="sv-SE"/>
              <a:t>Tog oss ~10min att hämta data via scriptet.</a:t>
            </a:r>
          </a:p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514420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D8033-B94F-E045-8285-60E82F1F3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Distansmatrisen</a:t>
            </a:r>
            <a:endParaRPr lang="en-US"/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8BEBCEF0-7D18-4B4F-A161-E5873DC065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4562" y="1872574"/>
            <a:ext cx="8562875" cy="41436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485919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6819A-2A22-42CF-992F-79637FDFF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Standard Genetisk Algoritm med PMX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6CC3F45B-EEA2-442B-A46B-98A1CCA928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69920" y="1787965"/>
            <a:ext cx="585216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0626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78D01-ED4F-D348-BEAF-210B03041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PMX</a:t>
            </a:r>
          </a:p>
        </p:txBody>
      </p:sp>
      <p:pic>
        <p:nvPicPr>
          <p:cNvPr id="1028" name="Picture 4" descr="pmx technique">
            <a:extLst>
              <a:ext uri="{FF2B5EF4-FFF2-40B4-BE49-F238E27FC236}">
                <a16:creationId xmlns:a16="http://schemas.microsoft.com/office/drawing/2014/main" id="{911EA1C9-EADE-694C-AB6D-99A286265A4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0812" y="2271236"/>
            <a:ext cx="6810375" cy="2315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64198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79F8F-8A28-4C25-843B-17AD63C6C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Statiska PMX Brytpunkter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75873A7-40DF-4098-B2E5-E0C054237E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667" y="1690688"/>
            <a:ext cx="8286666" cy="421142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159192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273</Words>
  <Application>Microsoft Macintosh PowerPoint</Application>
  <PresentationFormat>Widescreen</PresentationFormat>
  <Paragraphs>42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Cambria Math</vt:lpstr>
      <vt:lpstr>Tw Cen MT</vt:lpstr>
      <vt:lpstr>office theme</vt:lpstr>
      <vt:lpstr>Solving a Traveling Salesman Problem with a Genetic Algorithm using the Partially Mapped Crossover Operator </vt:lpstr>
      <vt:lpstr>Uppgiftsformulering</vt:lpstr>
      <vt:lpstr>Matematiskt Formulering</vt:lpstr>
      <vt:lpstr>Matematiskt Formulering</vt:lpstr>
      <vt:lpstr>Insamling av Distansdata</vt:lpstr>
      <vt:lpstr>Distansmatrisen</vt:lpstr>
      <vt:lpstr>Standard Genetisk Algoritm med PMX</vt:lpstr>
      <vt:lpstr>PMX</vt:lpstr>
      <vt:lpstr>Statiska PMX Brytpunkter</vt:lpstr>
      <vt:lpstr>Dynamiska PMX Brytpunkter</vt:lpstr>
      <vt:lpstr>Mutation </vt:lpstr>
      <vt:lpstr>Startpopulation på 50</vt:lpstr>
      <vt:lpstr>Startpopulation på 500</vt:lpstr>
      <vt:lpstr>Sammanfattning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Mattias Kallman</cp:lastModifiedBy>
  <cp:revision>1</cp:revision>
  <dcterms:created xsi:type="dcterms:W3CDTF">2020-12-08T08:35:35Z</dcterms:created>
  <dcterms:modified xsi:type="dcterms:W3CDTF">2020-12-09T10:20:29Z</dcterms:modified>
</cp:coreProperties>
</file>