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xlsx" ContentType="application/vnd.openxmlformats-officedocument.spreadsheetml.sheet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388" r:id="rId3"/>
    <p:sldId id="384" r:id="rId4"/>
    <p:sldId id="386" r:id="rId5"/>
    <p:sldId id="391" r:id="rId6"/>
    <p:sldId id="445" r:id="rId7"/>
    <p:sldId id="392" r:id="rId8"/>
    <p:sldId id="393" r:id="rId9"/>
    <p:sldId id="406" r:id="rId10"/>
    <p:sldId id="407" r:id="rId11"/>
    <p:sldId id="394" r:id="rId12"/>
    <p:sldId id="395" r:id="rId13"/>
    <p:sldId id="265" r:id="rId14"/>
    <p:sldId id="282" r:id="rId15"/>
    <p:sldId id="411" r:id="rId16"/>
    <p:sldId id="454" r:id="rId17"/>
    <p:sldId id="412" r:id="rId18"/>
    <p:sldId id="418" r:id="rId19"/>
    <p:sldId id="419" r:id="rId20"/>
    <p:sldId id="410" r:id="rId21"/>
    <p:sldId id="421" r:id="rId22"/>
    <p:sldId id="420" r:id="rId23"/>
    <p:sldId id="422" r:id="rId24"/>
    <p:sldId id="423" r:id="rId25"/>
    <p:sldId id="446" r:id="rId26"/>
    <p:sldId id="409" r:id="rId27"/>
    <p:sldId id="447" r:id="rId28"/>
    <p:sldId id="425" r:id="rId29"/>
    <p:sldId id="424" r:id="rId30"/>
    <p:sldId id="426" r:id="rId31"/>
    <p:sldId id="448" r:id="rId32"/>
    <p:sldId id="427" r:id="rId33"/>
    <p:sldId id="443" r:id="rId34"/>
    <p:sldId id="444" r:id="rId35"/>
    <p:sldId id="399" r:id="rId36"/>
    <p:sldId id="449" r:id="rId37"/>
    <p:sldId id="450" r:id="rId38"/>
    <p:sldId id="452" r:id="rId39"/>
    <p:sldId id="451" r:id="rId40"/>
    <p:sldId id="453" r:id="rId41"/>
    <p:sldId id="401" r:id="rId42"/>
    <p:sldId id="387" r:id="rId43"/>
    <p:sldId id="39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ED7909"/>
    <a:srgbClr val="595959"/>
    <a:srgbClr val="232323"/>
    <a:srgbClr val="22232F"/>
    <a:srgbClr val="5DD345"/>
    <a:srgbClr val="D54F44"/>
    <a:srgbClr val="4B70FF"/>
    <a:srgbClr val="552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23"/>
    <p:restoredTop sz="94720"/>
  </p:normalViewPr>
  <p:slideViewPr>
    <p:cSldViewPr snapToGrid="0" snapToObjects="1" showGuides="1">
      <p:cViewPr>
        <p:scale>
          <a:sx n="76" d="100"/>
          <a:sy n="76" d="100"/>
        </p:scale>
        <p:origin x="1272" y="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rgbClr val="323232"/>
                </a:solidFill>
                <a:latin typeface="Arial" charset="0"/>
                <a:ea typeface="Arial" charset="0"/>
                <a:cs typeface="Arial" charset="0"/>
              </a:defRPr>
            </a:pPr>
            <a:r>
              <a:rPr lang="en-US" sz="1600" dirty="0" smtClean="0">
                <a:solidFill>
                  <a:srgbClr val="323232"/>
                </a:solidFill>
                <a:latin typeface="Arial" charset="0"/>
                <a:ea typeface="Arial" charset="0"/>
                <a:cs typeface="Arial" charset="0"/>
              </a:rPr>
              <a:t>Accessibility Violations caught</a:t>
            </a:r>
            <a:r>
              <a:rPr lang="en-US" sz="1600" baseline="0" dirty="0" smtClean="0">
                <a:solidFill>
                  <a:srgbClr val="32323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 smtClean="0">
                <a:solidFill>
                  <a:srgbClr val="323232"/>
                </a:solidFill>
                <a:latin typeface="Arial" charset="0"/>
                <a:ea typeface="Arial" charset="0"/>
                <a:cs typeface="Arial" charset="0"/>
              </a:rPr>
              <a:t>over Time</a:t>
            </a:r>
            <a:endParaRPr lang="en-US" sz="1600" dirty="0">
              <a:solidFill>
                <a:srgbClr val="323232"/>
              </a:solidFill>
              <a:latin typeface="Arial" charset="0"/>
              <a:ea typeface="Arial" charset="0"/>
              <a:cs typeface="Arial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rgbClr val="323232"/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  <c:pt idx="5">
                  <c:v>Sprint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500.0</c:v>
                </c:pt>
                <c:pt idx="1">
                  <c:v>250.0</c:v>
                </c:pt>
                <c:pt idx="2">
                  <c:v>100.0</c:v>
                </c:pt>
                <c:pt idx="3">
                  <c:v>25.0</c:v>
                </c:pt>
                <c:pt idx="4">
                  <c:v>15.0</c:v>
                </c:pt>
                <c:pt idx="5">
                  <c:v>10.0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88381200"/>
        <c:axId val="956598240"/>
      </c:lineChart>
      <c:catAx>
        <c:axId val="988381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6598240"/>
        <c:crosses val="autoZero"/>
        <c:auto val="1"/>
        <c:lblAlgn val="ctr"/>
        <c:lblOffset val="100"/>
        <c:noMultiLvlLbl val="0"/>
      </c:catAx>
      <c:valAx>
        <c:axId val="95659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8381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rgbClr val="323232"/>
                </a:solidFill>
                <a:latin typeface="Arial" charset="0"/>
                <a:ea typeface="Arial" charset="0"/>
                <a:cs typeface="Arial" charset="0"/>
              </a:defRPr>
            </a:pPr>
            <a:r>
              <a:rPr lang="en-US" sz="1600" dirty="0">
                <a:solidFill>
                  <a:srgbClr val="323232"/>
                </a:solidFill>
                <a:latin typeface="Arial" charset="0"/>
                <a:ea typeface="Arial" charset="0"/>
                <a:cs typeface="Arial" charset="0"/>
              </a:rPr>
              <a:t>Accessibility </a:t>
            </a:r>
            <a:r>
              <a:rPr lang="en-US" sz="1600" dirty="0" smtClean="0">
                <a:solidFill>
                  <a:srgbClr val="323232"/>
                </a:solidFill>
                <a:latin typeface="Arial" charset="0"/>
                <a:ea typeface="Arial" charset="0"/>
                <a:cs typeface="Arial" charset="0"/>
              </a:rPr>
              <a:t>Violations caught Over Time</a:t>
            </a:r>
            <a:endParaRPr lang="en-US" sz="1600" dirty="0">
              <a:solidFill>
                <a:srgbClr val="323232"/>
              </a:solidFill>
              <a:latin typeface="Arial" charset="0"/>
              <a:ea typeface="Arial" charset="0"/>
              <a:cs typeface="Arial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rgbClr val="323232"/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Accessibility Violations</c:v>
                </c:pt>
              </c:strCache>
            </c:strRef>
          </c:tx>
          <c:spPr>
            <a:ln w="28575" cap="rnd">
              <a:solidFill>
                <a:srgbClr val="5DD345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30.0</c:v>
                </c:pt>
                <c:pt idx="1">
                  <c:v>15.0</c:v>
                </c:pt>
                <c:pt idx="2">
                  <c:v>10.0</c:v>
                </c:pt>
                <c:pt idx="3">
                  <c:v>10.0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75668432"/>
        <c:axId val="904178688"/>
      </c:lineChart>
      <c:catAx>
        <c:axId val="975668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4178688"/>
        <c:crosses val="autoZero"/>
        <c:auto val="1"/>
        <c:lblAlgn val="ctr"/>
        <c:lblOffset val="100"/>
        <c:noMultiLvlLbl val="0"/>
      </c:catAx>
      <c:valAx>
        <c:axId val="904178688"/>
        <c:scaling>
          <c:orientation val="minMax"/>
          <c:max val="6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668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66DF6-4625-2F49-A366-6062EFCD6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73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A1C46-6C05-3A40-A8E2-011B5C66D4D6}" type="datetimeFigureOut">
              <a:rPr lang="en-US" smtClean="0"/>
              <a:t>10/4/17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4204D-A129-834B-B1A3-84C093EE0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2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4204D-A129-834B-B1A3-84C093EE0E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81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4204D-A129-834B-B1A3-84C093EE0E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4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51494" indent="-289036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56145" indent="-231229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18602" indent="-231229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81060" indent="-231229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43518" indent="-23122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3005976" indent="-23122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68434" indent="-23122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930891" indent="-23122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4343BC0-C629-4380-B5AA-5E2D9208F864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823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ipsum lorem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79818" y="1122363"/>
            <a:ext cx="5888182" cy="2387600"/>
          </a:xfrm>
        </p:spPr>
        <p:txBody>
          <a:bodyPr anchor="b">
            <a:normAutofit/>
          </a:bodyPr>
          <a:lstStyle>
            <a:lvl1pPr algn="ctr">
              <a:defRPr sz="5400" b="1" i="0">
                <a:solidFill>
                  <a:srgbClr val="22232F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18" y="3602038"/>
            <a:ext cx="5888182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9818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37198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22232F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4161"/>
            <a:ext cx="10515600" cy="4532801"/>
          </a:xfrm>
        </p:spPr>
        <p:txBody>
          <a:bodyPr/>
          <a:lstStyle>
            <a:lvl1pPr>
              <a:buClr>
                <a:srgbClr val="3359EC"/>
              </a:buClr>
              <a:defRPr b="0" i="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3359EC"/>
              </a:buClr>
              <a:defRPr b="0" i="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3359EC"/>
              </a:buClr>
              <a:defRPr b="0" i="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3359EC"/>
              </a:buClr>
              <a:defRPr b="0" i="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3359EC"/>
              </a:buClr>
              <a:defRPr b="0" i="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7991" y="6356350"/>
            <a:ext cx="48560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200" dirty="0" smtClean="0">
                <a:solidFill>
                  <a:srgbClr val="595959"/>
                </a:solidFill>
              </a:rPr>
              <a:t>levelaccess.com   </a:t>
            </a:r>
            <a:r>
              <a:rPr lang="en-US" sz="1200" b="1" dirty="0" smtClean="0">
                <a:solidFill>
                  <a:srgbClr val="595959"/>
                </a:solidFill>
              </a:rPr>
              <a:t>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b="1" dirty="0" smtClean="0">
                <a:solidFill>
                  <a:srgbClr val="595959"/>
                </a:solidFill>
              </a:rPr>
              <a:t>    </a:t>
            </a:r>
            <a:r>
              <a:rPr lang="en-US" sz="1200" dirty="0" smtClean="0">
                <a:solidFill>
                  <a:srgbClr val="595959"/>
                </a:solidFill>
              </a:rPr>
              <a:t>(</a:t>
            </a:r>
            <a:r>
              <a:rPr lang="de-DE" sz="1200" dirty="0" smtClean="0">
                <a:solidFill>
                  <a:srgbClr val="595959"/>
                </a:solidFill>
              </a:rPr>
              <a:t>800) 899-9659   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dirty="0" smtClean="0">
                <a:solidFill>
                  <a:srgbClr val="595959"/>
                </a:solidFill>
              </a:rPr>
              <a:t>    info@levelaccess.com</a:t>
            </a:r>
            <a:endParaRPr lang="en-US" sz="1200" dirty="0">
              <a:solidFill>
                <a:srgbClr val="595959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0EA8A-DA75-3443-B9EE-A63E33F4F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0"/>
          </p:nvPr>
        </p:nvSpPr>
        <p:spPr>
          <a:xfrm>
            <a:off x="838200" y="1107373"/>
            <a:ext cx="10515600" cy="369276"/>
          </a:xfrm>
        </p:spPr>
        <p:txBody>
          <a:bodyPr anchor="ctr"/>
          <a:lstStyle>
            <a:lvl1pPr marL="0" indent="0" algn="l">
              <a:buNone/>
              <a:defRPr sz="2400" b="0" i="1">
                <a:solidFill>
                  <a:srgbClr val="22232F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35" y="6302169"/>
            <a:ext cx="1048265" cy="41930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718037" y="1474175"/>
            <a:ext cx="10755926" cy="45719"/>
          </a:xfrm>
          <a:prstGeom prst="rect">
            <a:avLst/>
          </a:prstGeom>
          <a:solidFill>
            <a:srgbClr val="5D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37198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22232F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79866" y="6359401"/>
            <a:ext cx="48322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200" dirty="0" smtClean="0">
                <a:solidFill>
                  <a:srgbClr val="595959"/>
                </a:solidFill>
              </a:rPr>
              <a:t>levelaccess.com   </a:t>
            </a:r>
            <a:r>
              <a:rPr lang="en-US" sz="1200" b="1" dirty="0" smtClean="0">
                <a:solidFill>
                  <a:srgbClr val="595959"/>
                </a:solidFill>
              </a:rPr>
              <a:t>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b="1" dirty="0" smtClean="0">
                <a:solidFill>
                  <a:srgbClr val="595959"/>
                </a:solidFill>
              </a:rPr>
              <a:t>    </a:t>
            </a:r>
            <a:r>
              <a:rPr lang="en-US" sz="1200" dirty="0" smtClean="0">
                <a:solidFill>
                  <a:srgbClr val="595959"/>
                </a:solidFill>
              </a:rPr>
              <a:t>(</a:t>
            </a:r>
            <a:r>
              <a:rPr lang="de-DE" sz="1200" dirty="0" smtClean="0">
                <a:solidFill>
                  <a:srgbClr val="595959"/>
                </a:solidFill>
              </a:rPr>
              <a:t>800) 899-9659   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dirty="0" smtClean="0">
                <a:solidFill>
                  <a:srgbClr val="595959"/>
                </a:solidFill>
              </a:rPr>
              <a:t>    info@levelaccess.com</a:t>
            </a:r>
            <a:endParaRPr lang="en-US" sz="1200" dirty="0">
              <a:solidFill>
                <a:srgbClr val="595959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0EA8A-DA75-3443-B9EE-A63E33F4F203}" type="slidenum">
              <a:rPr lang="en-US" smtClean="0"/>
              <a:pPr/>
              <a:t>‹#›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0"/>
          </p:nvPr>
        </p:nvSpPr>
        <p:spPr>
          <a:xfrm>
            <a:off x="838200" y="1107373"/>
            <a:ext cx="10515600" cy="369276"/>
          </a:xfrm>
        </p:spPr>
        <p:txBody>
          <a:bodyPr anchor="ctr"/>
          <a:lstStyle>
            <a:lvl1pPr marL="0" indent="0" algn="l">
              <a:buNone/>
              <a:defRPr sz="2400" b="0" i="1">
                <a:solidFill>
                  <a:srgbClr val="22232F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35" y="6302169"/>
            <a:ext cx="1048265" cy="41930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718037" y="1474175"/>
            <a:ext cx="10755926" cy="45719"/>
          </a:xfrm>
          <a:prstGeom prst="rect">
            <a:avLst/>
          </a:prstGeom>
          <a:solidFill>
            <a:srgbClr val="5D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2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18037" y="1474175"/>
            <a:ext cx="10755926" cy="45719"/>
          </a:xfrm>
          <a:prstGeom prst="rect">
            <a:avLst/>
          </a:prstGeom>
          <a:solidFill>
            <a:srgbClr val="5D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37198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22232F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4161"/>
            <a:ext cx="5140569" cy="4532801"/>
          </a:xfrm>
        </p:spPr>
        <p:txBody>
          <a:bodyPr/>
          <a:lstStyle>
            <a:lvl1pPr>
              <a:buClr>
                <a:srgbClr val="3359EC"/>
              </a:buClr>
              <a:defRPr b="0" i="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3359EC"/>
              </a:buClr>
              <a:defRPr b="0" i="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3359EC"/>
              </a:buClr>
              <a:defRPr b="0" i="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3359EC"/>
              </a:buClr>
              <a:defRPr b="0" i="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3359EC"/>
              </a:buClr>
              <a:defRPr b="0" i="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804" y="6356350"/>
            <a:ext cx="4820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200" dirty="0" smtClean="0">
                <a:solidFill>
                  <a:srgbClr val="595959"/>
                </a:solidFill>
              </a:rPr>
              <a:t>levelaccess.com   </a:t>
            </a:r>
            <a:r>
              <a:rPr lang="en-US" sz="1200" b="1" dirty="0" smtClean="0">
                <a:solidFill>
                  <a:srgbClr val="595959"/>
                </a:solidFill>
              </a:rPr>
              <a:t>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b="1" dirty="0" smtClean="0">
                <a:solidFill>
                  <a:srgbClr val="595959"/>
                </a:solidFill>
              </a:rPr>
              <a:t>    </a:t>
            </a:r>
            <a:r>
              <a:rPr lang="en-US" sz="1200" dirty="0" smtClean="0">
                <a:solidFill>
                  <a:srgbClr val="595959"/>
                </a:solidFill>
              </a:rPr>
              <a:t>(</a:t>
            </a:r>
            <a:r>
              <a:rPr lang="de-DE" sz="1200" dirty="0" smtClean="0">
                <a:solidFill>
                  <a:srgbClr val="595959"/>
                </a:solidFill>
              </a:rPr>
              <a:t>800) 899-9659   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dirty="0" smtClean="0">
                <a:solidFill>
                  <a:srgbClr val="595959"/>
                </a:solidFill>
              </a:rPr>
              <a:t>    info@levelaccess.com</a:t>
            </a:r>
            <a:endParaRPr lang="en-US" sz="1200" dirty="0">
              <a:solidFill>
                <a:srgbClr val="595959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2030EA8A-DA75-3443-B9EE-A63E33F4F203}" type="slidenum">
              <a:rPr lang="en-US" smtClean="0"/>
              <a:pPr algn="l"/>
              <a:t>‹#›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0"/>
          </p:nvPr>
        </p:nvSpPr>
        <p:spPr>
          <a:xfrm>
            <a:off x="838200" y="1107373"/>
            <a:ext cx="10515600" cy="369276"/>
          </a:xfrm>
        </p:spPr>
        <p:txBody>
          <a:bodyPr anchor="ctr"/>
          <a:lstStyle>
            <a:lvl1pPr marL="0" indent="0" algn="l">
              <a:buNone/>
              <a:defRPr sz="2400" b="0" i="1">
                <a:solidFill>
                  <a:srgbClr val="22232F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6101863" y="1644161"/>
            <a:ext cx="5251938" cy="4532801"/>
          </a:xfrm>
        </p:spPr>
        <p:txBody>
          <a:bodyPr/>
          <a:lstStyle>
            <a:lvl1pPr>
              <a:buClr>
                <a:srgbClr val="3359EC"/>
              </a:buClr>
              <a:defRPr b="0" i="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3359EC"/>
              </a:buClr>
              <a:defRPr b="0" i="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3359EC"/>
              </a:buClr>
              <a:defRPr b="0" i="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3359EC"/>
              </a:buClr>
              <a:defRPr b="0" i="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3359EC"/>
              </a:buClr>
              <a:defRPr b="0" i="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35" y="6302169"/>
            <a:ext cx="1048265" cy="4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4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42629" y="1885585"/>
            <a:ext cx="6260123" cy="2695208"/>
          </a:xfrm>
        </p:spPr>
        <p:txBody>
          <a:bodyPr anchor="b"/>
          <a:lstStyle>
            <a:lvl1pPr>
              <a:defRPr sz="6000" b="1" i="0"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42629" y="1885585"/>
            <a:ext cx="6260123" cy="2695208"/>
          </a:xfrm>
        </p:spPr>
        <p:txBody>
          <a:bodyPr anchor="b"/>
          <a:lstStyle>
            <a:lvl1pPr>
              <a:defRPr sz="6000" b="1" i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95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73928" y="6356349"/>
            <a:ext cx="4844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200" dirty="0" smtClean="0">
                <a:solidFill>
                  <a:srgbClr val="595959"/>
                </a:solidFill>
              </a:rPr>
              <a:t>levelaccess.com   </a:t>
            </a:r>
            <a:r>
              <a:rPr lang="en-US" sz="1200" b="1" dirty="0" smtClean="0">
                <a:solidFill>
                  <a:srgbClr val="595959"/>
                </a:solidFill>
              </a:rPr>
              <a:t>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b="1" dirty="0" smtClean="0">
                <a:solidFill>
                  <a:srgbClr val="595959"/>
                </a:solidFill>
              </a:rPr>
              <a:t>    </a:t>
            </a:r>
            <a:r>
              <a:rPr lang="en-US" sz="1200" dirty="0" smtClean="0">
                <a:solidFill>
                  <a:srgbClr val="595959"/>
                </a:solidFill>
              </a:rPr>
              <a:t>(</a:t>
            </a:r>
            <a:r>
              <a:rPr lang="de-DE" sz="1200" dirty="0" smtClean="0">
                <a:solidFill>
                  <a:srgbClr val="595959"/>
                </a:solidFill>
              </a:rPr>
              <a:t>800) 899-9659   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dirty="0" smtClean="0">
                <a:solidFill>
                  <a:srgbClr val="595959"/>
                </a:solidFill>
              </a:rPr>
              <a:t>    info@levelaccess.com</a:t>
            </a:r>
            <a:endParaRPr lang="en-US" sz="1200" dirty="0">
              <a:solidFill>
                <a:srgbClr val="59595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0EA8A-DA75-3443-B9EE-A63E33F4F20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35" y="6302169"/>
            <a:ext cx="1048265" cy="4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 i="0">
                <a:solidFill>
                  <a:srgbClr val="22232F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ipsum lorem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74AC-D144-DD42-88B1-786F0F2BF27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35" y="6302169"/>
            <a:ext cx="1048265" cy="4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81600" y="1295400"/>
            <a:ext cx="6908800" cy="381000"/>
          </a:xfrm>
        </p:spPr>
        <p:txBody>
          <a:bodyPr/>
          <a:lstStyle>
            <a:lvl1pPr marL="0" indent="0" algn="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0" y="1752600"/>
            <a:ext cx="5638800" cy="48006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752600"/>
            <a:ext cx="5994400" cy="48006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055695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57056" y="6359401"/>
            <a:ext cx="4677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200" dirty="0" smtClean="0">
                <a:solidFill>
                  <a:srgbClr val="595959"/>
                </a:solidFill>
              </a:rPr>
              <a:t>levelaccess.com   </a:t>
            </a:r>
            <a:r>
              <a:rPr lang="en-US" sz="1200" b="1" dirty="0" smtClean="0">
                <a:solidFill>
                  <a:srgbClr val="595959"/>
                </a:solidFill>
              </a:rPr>
              <a:t>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b="1" dirty="0" smtClean="0">
                <a:solidFill>
                  <a:srgbClr val="595959"/>
                </a:solidFill>
              </a:rPr>
              <a:t>    </a:t>
            </a:r>
            <a:r>
              <a:rPr lang="en-US" sz="1200" dirty="0" smtClean="0">
                <a:solidFill>
                  <a:srgbClr val="595959"/>
                </a:solidFill>
              </a:rPr>
              <a:t>(</a:t>
            </a:r>
            <a:r>
              <a:rPr lang="de-DE" sz="1200" dirty="0" smtClean="0">
                <a:solidFill>
                  <a:srgbClr val="595959"/>
                </a:solidFill>
              </a:rPr>
              <a:t>800) 899-9659   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dirty="0" smtClean="0">
                <a:solidFill>
                  <a:srgbClr val="595959"/>
                </a:solidFill>
              </a:rPr>
              <a:t>    info@levelaccess.com</a:t>
            </a:r>
            <a:endParaRPr lang="en-US" sz="1200" dirty="0">
              <a:solidFill>
                <a:srgbClr val="59595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Page </a:t>
            </a:r>
            <a:fld id="{2030EA8A-DA75-3443-B9EE-A63E33F4F2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8" r:id="rId4"/>
    <p:sldLayoutId id="2147483651" r:id="rId5"/>
    <p:sldLayoutId id="2147483659" r:id="rId6"/>
    <p:sldLayoutId id="2147483655" r:id="rId7"/>
    <p:sldLayoutId id="2147483657" r:id="rId8"/>
    <p:sldLayoutId id="2147483662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tif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1" Type="http://schemas.openxmlformats.org/officeDocument/2006/relationships/hyperlink" Target="https://www.facebook.com/LevelAccessA11y/" TargetMode="External"/><Relationship Id="rId12" Type="http://schemas.openxmlformats.org/officeDocument/2006/relationships/image" Target="../media/image23.png"/><Relationship Id="rId13" Type="http://schemas.openxmlformats.org/officeDocument/2006/relationships/hyperlink" Target="http://www.levelaccess.com/blog/" TargetMode="External"/><Relationship Id="rId14" Type="http://schemas.openxmlformats.org/officeDocument/2006/relationships/image" Target="../media/image7.jpe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tiff"/><Relationship Id="rId4" Type="http://schemas.openxmlformats.org/officeDocument/2006/relationships/hyperlink" Target="mailto:alistair.garrison@levelaccess.com" TargetMode="External"/><Relationship Id="rId5" Type="http://schemas.openxmlformats.org/officeDocument/2006/relationships/hyperlink" Target="mailto:zahra.safavian@ssbbartgroup.com" TargetMode="External"/><Relationship Id="rId6" Type="http://schemas.openxmlformats.org/officeDocument/2006/relationships/image" Target="../media/image20.jpeg"/><Relationship Id="rId7" Type="http://schemas.openxmlformats.org/officeDocument/2006/relationships/hyperlink" Target="https://twitter.com/LevelAccessA11y" TargetMode="External"/><Relationship Id="rId8" Type="http://schemas.openxmlformats.org/officeDocument/2006/relationships/image" Target="../media/image21.jpeg"/><Relationship Id="rId9" Type="http://schemas.openxmlformats.org/officeDocument/2006/relationships/hyperlink" Target="https://www.linkedin.com/company/level-access" TargetMode="External"/><Relationship Id="rId10" Type="http://schemas.openxmlformats.org/officeDocument/2006/relationships/image" Target="../media/image2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ccess Continuum Logo" title="Access Continuum Log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363" y="1081577"/>
            <a:ext cx="6769100" cy="1300163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3905827" y="1081578"/>
            <a:ext cx="8286173" cy="1644689"/>
          </a:xfrm>
        </p:spPr>
        <p:txBody>
          <a:bodyPr anchor="b">
            <a:noAutofit/>
          </a:bodyPr>
          <a:lstStyle/>
          <a:p>
            <a:r>
              <a:rPr lang="en-US" sz="3600" dirty="0" smtClean="0">
                <a:solidFill>
                  <a:srgbClr val="232323"/>
                </a:solidFill>
              </a:rPr>
              <a:t>Product Spotlight</a:t>
            </a:r>
            <a:endParaRPr lang="en-US" sz="3600" dirty="0">
              <a:solidFill>
                <a:srgbClr val="232323"/>
              </a:solidFill>
            </a:endParaRPr>
          </a:p>
        </p:txBody>
      </p:sp>
      <p:sp>
        <p:nvSpPr>
          <p:cNvPr id="5" name="Subtitle 10"/>
          <p:cNvSpPr>
            <a:spLocks noGrp="1"/>
          </p:cNvSpPr>
          <p:nvPr>
            <p:ph type="subTitle" idx="1"/>
          </p:nvPr>
        </p:nvSpPr>
        <p:spPr>
          <a:xfrm>
            <a:off x="5104822" y="2726267"/>
            <a:ext cx="5888182" cy="29945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323232"/>
                </a:solidFill>
              </a:rPr>
              <a:t>Alistair Garrison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323232"/>
                </a:solidFill>
              </a:rPr>
              <a:t>Director of Accessibility Research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200" b="1" dirty="0">
              <a:solidFill>
                <a:srgbClr val="32323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323232"/>
                </a:solidFill>
              </a:rPr>
              <a:t>Zahra Safavian, </a:t>
            </a:r>
            <a:r>
              <a:rPr lang="en-US" b="1" dirty="0" smtClean="0">
                <a:solidFill>
                  <a:srgbClr val="323232"/>
                </a:solidFill>
              </a:rPr>
              <a:t>VP </a:t>
            </a:r>
            <a:r>
              <a:rPr lang="en-US" b="1" dirty="0">
                <a:solidFill>
                  <a:srgbClr val="323232"/>
                </a:solidFill>
              </a:rPr>
              <a:t>of Product</a:t>
            </a:r>
            <a:br>
              <a:rPr lang="en-US" b="1" dirty="0">
                <a:solidFill>
                  <a:srgbClr val="323232"/>
                </a:solidFill>
              </a:rPr>
            </a:br>
            <a:endParaRPr lang="en-US" sz="1200" b="1" dirty="0">
              <a:solidFill>
                <a:srgbClr val="32323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323232"/>
                </a:solidFill>
              </a:rPr>
              <a:t>October 3, 2017</a:t>
            </a:r>
            <a:endParaRPr lang="en-US" b="1" dirty="0">
              <a:solidFill>
                <a:srgbClr val="323232"/>
              </a:solidFill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4552773" y="4983742"/>
            <a:ext cx="4636709" cy="199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en-US" sz="1600" b="1" i="1" dirty="0" smtClean="0">
                <a:solidFill>
                  <a:srgbClr val="232323"/>
                </a:solidFill>
              </a:rPr>
              <a:t>This webinar is scheduled to begin at </a:t>
            </a:r>
            <a:br>
              <a:rPr lang="en-US" altLang="en-US" sz="1600" b="1" i="1" dirty="0" smtClean="0">
                <a:solidFill>
                  <a:srgbClr val="232323"/>
                </a:solidFill>
              </a:rPr>
            </a:br>
            <a:r>
              <a:rPr lang="en-US" altLang="en-US" sz="1600" b="1" i="1" dirty="0" smtClean="0">
                <a:solidFill>
                  <a:srgbClr val="232323"/>
                </a:solidFill>
              </a:rPr>
              <a:t>2pm Eastern / 11am Pacific</a:t>
            </a:r>
            <a:endParaRPr lang="en-US" altLang="en-US" sz="1600" b="1" dirty="0" smtClean="0">
              <a:solidFill>
                <a:srgbClr val="232323"/>
              </a:solidFill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en-US" sz="1600" dirty="0" smtClean="0">
                <a:solidFill>
                  <a:srgbClr val="232323"/>
                </a:solidFill>
              </a:rPr>
              <a:t>Audio is provided through the webinar platform via your computer’s speakers, or there is an optional conference line: (805) 309-2350, </a:t>
            </a:r>
            <a:br>
              <a:rPr lang="en-US" altLang="en-US" sz="1600" dirty="0" smtClean="0">
                <a:solidFill>
                  <a:srgbClr val="232323"/>
                </a:solidFill>
              </a:rPr>
            </a:br>
            <a:r>
              <a:rPr lang="en-US" altLang="en-US" sz="1600" dirty="0" smtClean="0">
                <a:solidFill>
                  <a:srgbClr val="232323"/>
                </a:solidFill>
              </a:rPr>
              <a:t>Code: 14930# (please note this is a toll call) 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</a:pPr>
            <a:endParaRPr lang="en-US" altLang="en-US" sz="1600" dirty="0" smtClean="0">
              <a:solidFill>
                <a:srgbClr val="232323"/>
              </a:solidFill>
            </a:endParaRPr>
          </a:p>
          <a:p>
            <a:endParaRPr lang="en-US" sz="1600" dirty="0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Then, you understand that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44161"/>
            <a:ext cx="7558668" cy="4532801"/>
          </a:xfrm>
        </p:spPr>
        <p:txBody>
          <a:bodyPr/>
          <a:lstStyle/>
          <a:p>
            <a:r>
              <a:rPr lang="en-US" dirty="0">
                <a:solidFill>
                  <a:srgbClr val="323232"/>
                </a:solidFill>
              </a:rPr>
              <a:t>We have </a:t>
            </a:r>
            <a:r>
              <a:rPr lang="en-US" dirty="0" smtClean="0">
                <a:solidFill>
                  <a:srgbClr val="323232"/>
                </a:solidFill>
              </a:rPr>
              <a:t>moved past simply </a:t>
            </a:r>
            <a:r>
              <a:rPr lang="en-US" dirty="0">
                <a:solidFill>
                  <a:srgbClr val="323232"/>
                </a:solidFill>
              </a:rPr>
              <a:t>putting the </a:t>
            </a:r>
            <a:r>
              <a:rPr lang="en-US" dirty="0" err="1">
                <a:solidFill>
                  <a:srgbClr val="323232"/>
                </a:solidFill>
              </a:rPr>
              <a:t>url</a:t>
            </a:r>
            <a:r>
              <a:rPr lang="en-US" dirty="0">
                <a:solidFill>
                  <a:srgbClr val="323232"/>
                </a:solidFill>
              </a:rPr>
              <a:t> of a page into an on-line tool; </a:t>
            </a:r>
            <a:r>
              <a:rPr lang="en-US" dirty="0" smtClean="0">
                <a:solidFill>
                  <a:srgbClr val="323232"/>
                </a:solidFill>
              </a:rPr>
              <a:t>and pressing test </a:t>
            </a:r>
            <a:r>
              <a:rPr lang="mr-IN" dirty="0" smtClean="0">
                <a:solidFill>
                  <a:srgbClr val="323232"/>
                </a:solidFill>
              </a:rPr>
              <a:t>–</a:t>
            </a:r>
            <a:r>
              <a:rPr lang="en-US" dirty="0" smtClean="0">
                <a:solidFill>
                  <a:srgbClr val="323232"/>
                </a:solidFill>
              </a:rPr>
              <a:t> in order to check:</a:t>
            </a:r>
            <a:endParaRPr lang="en-US" dirty="0">
              <a:solidFill>
                <a:srgbClr val="323232"/>
              </a:solidFill>
            </a:endParaRPr>
          </a:p>
          <a:p>
            <a:pPr lvl="1"/>
            <a:r>
              <a:rPr lang="en-US" dirty="0">
                <a:solidFill>
                  <a:srgbClr val="323232"/>
                </a:solidFill>
              </a:rPr>
              <a:t>The source code; or</a:t>
            </a:r>
          </a:p>
          <a:p>
            <a:pPr lvl="1"/>
            <a:r>
              <a:rPr lang="en-US" dirty="0">
                <a:solidFill>
                  <a:srgbClr val="323232"/>
                </a:solidFill>
              </a:rPr>
              <a:t>The initial DOM state of the page (post-load</a:t>
            </a:r>
            <a:r>
              <a:rPr lang="en-US" dirty="0" smtClean="0">
                <a:solidFill>
                  <a:srgbClr val="323232"/>
                </a:solidFill>
              </a:rPr>
              <a:t>).</a:t>
            </a:r>
          </a:p>
          <a:p>
            <a:r>
              <a:rPr lang="en-US" dirty="0" smtClean="0">
                <a:solidFill>
                  <a:srgbClr val="323232"/>
                </a:solidFill>
              </a:rPr>
              <a:t>Although this is still a useful approach when sampling, as part of a Quality Improvement process.</a:t>
            </a:r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9" name="Picture 8" descr="Discovery icon: lightbulb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674" y="1790974"/>
            <a:ext cx="2542126" cy="3776726"/>
          </a:xfrm>
          <a:prstGeom prst="rect">
            <a:avLst/>
          </a:prstGeom>
          <a:effectLst>
            <a:outerShdw blurRad="406400" dist="152400" dir="8580000" sx="94000" sy="94000" algn="ctr" rotWithShape="0">
              <a:srgbClr val="000000">
                <a:alpha val="59000"/>
              </a:srgbClr>
            </a:outerShdw>
          </a:effec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FA61290B-38D2-468C-9CAB-0F1493885425}"/>
              </a:ext>
            </a:extLst>
          </p:cNvPr>
          <p:cNvSpPr txBox="1">
            <a:spLocks/>
          </p:cNvSpPr>
          <p:nvPr/>
        </p:nvSpPr>
        <p:spPr>
          <a:xfrm>
            <a:off x="3647635" y="6356350"/>
            <a:ext cx="4896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95959"/>
                </a:solidFill>
              </a:rPr>
              <a:t>levelaccess.com   </a:t>
            </a:r>
            <a:r>
              <a:rPr lang="en-US" sz="1200" b="1" dirty="0" smtClean="0">
                <a:solidFill>
                  <a:srgbClr val="595959"/>
                </a:solidFill>
              </a:rPr>
              <a:t>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b="1" dirty="0" smtClean="0">
                <a:solidFill>
                  <a:srgbClr val="595959"/>
                </a:solidFill>
              </a:rPr>
              <a:t>    </a:t>
            </a:r>
            <a:r>
              <a:rPr lang="en-US" sz="1200" dirty="0" smtClean="0">
                <a:solidFill>
                  <a:srgbClr val="595959"/>
                </a:solidFill>
              </a:rPr>
              <a:t>(</a:t>
            </a:r>
            <a:r>
              <a:rPr lang="de-DE" sz="1200" dirty="0" smtClean="0">
                <a:solidFill>
                  <a:srgbClr val="595959"/>
                </a:solidFill>
              </a:rPr>
              <a:t>800) 899-9659   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dirty="0" smtClean="0">
                <a:solidFill>
                  <a:srgbClr val="595959"/>
                </a:solidFill>
              </a:rPr>
              <a:t>    info@levelaccess.com</a:t>
            </a:r>
            <a:endParaRPr lang="en-US" sz="1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82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Engine’s Potential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4161"/>
            <a:ext cx="5755640" cy="4532801"/>
          </a:xfrm>
        </p:spPr>
        <p:txBody>
          <a:bodyPr/>
          <a:lstStyle/>
          <a:p>
            <a:r>
              <a:rPr lang="en-US" dirty="0" smtClean="0">
                <a:solidFill>
                  <a:srgbClr val="323232"/>
                </a:solidFill>
              </a:rPr>
              <a:t>And, as such we saw </a:t>
            </a:r>
            <a:r>
              <a:rPr lang="en-US" dirty="0">
                <a:solidFill>
                  <a:srgbClr val="323232"/>
                </a:solidFill>
              </a:rPr>
              <a:t>the </a:t>
            </a:r>
            <a:r>
              <a:rPr lang="en-US" dirty="0" smtClean="0">
                <a:solidFill>
                  <a:srgbClr val="323232"/>
                </a:solidFill>
              </a:rPr>
              <a:t>great potential of including our </a:t>
            </a:r>
            <a:r>
              <a:rPr lang="en-US" b="1" dirty="0" smtClean="0">
                <a:solidFill>
                  <a:srgbClr val="323232"/>
                </a:solidFill>
              </a:rPr>
              <a:t>highly </a:t>
            </a:r>
            <a:r>
              <a:rPr lang="en-US" b="1" dirty="0" err="1" smtClean="0">
                <a:solidFill>
                  <a:srgbClr val="323232"/>
                </a:solidFill>
              </a:rPr>
              <a:t>integratable</a:t>
            </a:r>
            <a:r>
              <a:rPr lang="en-US" dirty="0" smtClean="0">
                <a:solidFill>
                  <a:srgbClr val="323232"/>
                </a:solidFill>
              </a:rPr>
              <a:t> “ACCESS Engine” in </a:t>
            </a:r>
            <a:r>
              <a:rPr lang="en-US" dirty="0">
                <a:solidFill>
                  <a:srgbClr val="323232"/>
                </a:solidFill>
              </a:rPr>
              <a:t>our own </a:t>
            </a:r>
            <a:r>
              <a:rPr lang="en-US" dirty="0" smtClean="0">
                <a:solidFill>
                  <a:srgbClr val="323232"/>
                </a:solidFill>
              </a:rPr>
              <a:t>Continuous Testing practices</a:t>
            </a:r>
            <a:r>
              <a:rPr lang="mr-IN" dirty="0" smtClean="0">
                <a:solidFill>
                  <a:srgbClr val="323232"/>
                </a:solidFill>
              </a:rPr>
              <a:t>…</a:t>
            </a:r>
            <a:endParaRPr lang="en-GB" dirty="0" smtClean="0">
              <a:solidFill>
                <a:srgbClr val="323232"/>
              </a:solidFill>
            </a:endParaRPr>
          </a:p>
          <a:p>
            <a:r>
              <a:rPr lang="en-GB" dirty="0" smtClean="0">
                <a:solidFill>
                  <a:srgbClr val="323232"/>
                </a:solidFill>
              </a:rPr>
              <a:t>Building on, and greatly extending the Accessibility Testing coverage we already get through using AMP / ACCESS Analytics, etc.</a:t>
            </a:r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9" name="Picture 8" descr="photo of R2-D2 from Star War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280" y="2650736"/>
            <a:ext cx="4847104" cy="205720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FA61290B-38D2-468C-9CAB-0F1493885425}"/>
              </a:ext>
            </a:extLst>
          </p:cNvPr>
          <p:cNvSpPr txBox="1">
            <a:spLocks/>
          </p:cNvSpPr>
          <p:nvPr/>
        </p:nvSpPr>
        <p:spPr>
          <a:xfrm>
            <a:off x="3647635" y="6356350"/>
            <a:ext cx="4896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95959"/>
                </a:solidFill>
              </a:rPr>
              <a:t>levelaccess.com   </a:t>
            </a:r>
            <a:r>
              <a:rPr lang="en-US" sz="1200" b="1" dirty="0" smtClean="0">
                <a:solidFill>
                  <a:srgbClr val="595959"/>
                </a:solidFill>
              </a:rPr>
              <a:t>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b="1" dirty="0" smtClean="0">
                <a:solidFill>
                  <a:srgbClr val="595959"/>
                </a:solidFill>
              </a:rPr>
              <a:t>    </a:t>
            </a:r>
            <a:r>
              <a:rPr lang="en-US" sz="1200" dirty="0" smtClean="0">
                <a:solidFill>
                  <a:srgbClr val="595959"/>
                </a:solidFill>
              </a:rPr>
              <a:t>(</a:t>
            </a:r>
            <a:r>
              <a:rPr lang="de-DE" sz="1200" dirty="0" smtClean="0">
                <a:solidFill>
                  <a:srgbClr val="595959"/>
                </a:solidFill>
              </a:rPr>
              <a:t>800) 899-9659   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dirty="0" smtClean="0">
                <a:solidFill>
                  <a:srgbClr val="595959"/>
                </a:solidFill>
              </a:rPr>
              <a:t>    info@levelaccess.com</a:t>
            </a:r>
            <a:endParaRPr lang="en-US" sz="1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64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FYI - Continuous Testing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23232"/>
                </a:solidFill>
              </a:rPr>
              <a:t>Continuous Testing (CT) </a:t>
            </a:r>
            <a:r>
              <a:rPr lang="en-US" dirty="0" smtClean="0">
                <a:solidFill>
                  <a:srgbClr val="323232"/>
                </a:solidFill>
              </a:rPr>
              <a:t>is </a:t>
            </a:r>
            <a:r>
              <a:rPr lang="en-US" dirty="0">
                <a:solidFill>
                  <a:srgbClr val="323232"/>
                </a:solidFill>
              </a:rPr>
              <a:t>the process of executing automated tests within areas of the software delivery “conveyor belt” in order to find and remove bugs at the earliest possible </a:t>
            </a:r>
            <a:r>
              <a:rPr lang="en-US" dirty="0" smtClean="0">
                <a:solidFill>
                  <a:srgbClr val="323232"/>
                </a:solidFill>
              </a:rPr>
              <a:t>point</a:t>
            </a:r>
            <a:r>
              <a:rPr lang="mr-IN" dirty="0" smtClean="0">
                <a:solidFill>
                  <a:srgbClr val="323232"/>
                </a:solidFill>
              </a:rPr>
              <a:t>…</a:t>
            </a:r>
            <a:endParaRPr lang="en-GB" dirty="0" smtClean="0">
              <a:solidFill>
                <a:srgbClr val="323232"/>
              </a:solidFill>
            </a:endParaRPr>
          </a:p>
          <a:p>
            <a:r>
              <a:rPr lang="en-GB" dirty="0" smtClean="0">
                <a:solidFill>
                  <a:srgbClr val="323232"/>
                </a:solidFill>
              </a:rPr>
              <a:t>CT </a:t>
            </a:r>
            <a:r>
              <a:rPr lang="en-GB" dirty="0">
                <a:solidFill>
                  <a:srgbClr val="323232"/>
                </a:solidFill>
              </a:rPr>
              <a:t>can be done at lots of testing </a:t>
            </a:r>
            <a:r>
              <a:rPr lang="en-GB" dirty="0" smtClean="0">
                <a:solidFill>
                  <a:srgbClr val="323232"/>
                </a:solidFill>
              </a:rPr>
              <a:t>points, but we were focusing on the integration of ACCESS Engine into the CT </a:t>
            </a:r>
            <a:r>
              <a:rPr lang="en-GB" dirty="0">
                <a:solidFill>
                  <a:srgbClr val="323232"/>
                </a:solidFill>
              </a:rPr>
              <a:t>activities </a:t>
            </a:r>
            <a:r>
              <a:rPr lang="en-GB" dirty="0" smtClean="0">
                <a:solidFill>
                  <a:srgbClr val="323232"/>
                </a:solidFill>
              </a:rPr>
              <a:t>we already had </a:t>
            </a:r>
            <a:r>
              <a:rPr lang="en-GB" dirty="0">
                <a:solidFill>
                  <a:srgbClr val="323232"/>
                </a:solidFill>
              </a:rPr>
              <a:t>hooked into </a:t>
            </a:r>
            <a:r>
              <a:rPr lang="en-GB" b="1" dirty="0" smtClean="0">
                <a:solidFill>
                  <a:srgbClr val="323232"/>
                </a:solidFill>
              </a:rPr>
              <a:t>Continuous Integration (CI)</a:t>
            </a:r>
            <a:r>
              <a:rPr lang="en-GB" dirty="0" smtClean="0">
                <a:solidFill>
                  <a:srgbClr val="323232"/>
                </a:solidFill>
              </a:rPr>
              <a:t>.</a:t>
            </a:r>
            <a:endParaRPr lang="en-GB" dirty="0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FA61290B-38D2-468C-9CAB-0F1493885425}"/>
              </a:ext>
            </a:extLst>
          </p:cNvPr>
          <p:cNvSpPr txBox="1">
            <a:spLocks/>
          </p:cNvSpPr>
          <p:nvPr/>
        </p:nvSpPr>
        <p:spPr>
          <a:xfrm>
            <a:off x="3647635" y="6356350"/>
            <a:ext cx="4896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95959"/>
                </a:solidFill>
              </a:rPr>
              <a:t>levelaccess.com   </a:t>
            </a:r>
            <a:r>
              <a:rPr lang="en-US" sz="1200" b="1" dirty="0" smtClean="0">
                <a:solidFill>
                  <a:srgbClr val="595959"/>
                </a:solidFill>
              </a:rPr>
              <a:t>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b="1" dirty="0" smtClean="0">
                <a:solidFill>
                  <a:srgbClr val="595959"/>
                </a:solidFill>
              </a:rPr>
              <a:t>    </a:t>
            </a:r>
            <a:r>
              <a:rPr lang="en-US" sz="1200" dirty="0" smtClean="0">
                <a:solidFill>
                  <a:srgbClr val="595959"/>
                </a:solidFill>
              </a:rPr>
              <a:t>(</a:t>
            </a:r>
            <a:r>
              <a:rPr lang="de-DE" sz="1200" dirty="0" smtClean="0">
                <a:solidFill>
                  <a:srgbClr val="595959"/>
                </a:solidFill>
              </a:rPr>
              <a:t>800) 899-9659   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dirty="0" smtClean="0">
                <a:solidFill>
                  <a:srgbClr val="595959"/>
                </a:solidFill>
              </a:rPr>
              <a:t>    info@levelaccess.com</a:t>
            </a:r>
            <a:endParaRPr lang="en-US" sz="1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FYI - </a:t>
            </a:r>
            <a:r>
              <a:rPr lang="en-US" dirty="0"/>
              <a:t>Continuous </a:t>
            </a:r>
            <a:r>
              <a:rPr lang="en-US" dirty="0" smtClean="0"/>
              <a:t>Integration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7" name="Content Placeholder 36"/>
          <p:cNvSpPr>
            <a:spLocks noGrp="1"/>
          </p:cNvSpPr>
          <p:nvPr>
            <p:ph idx="1"/>
          </p:nvPr>
        </p:nvSpPr>
        <p:spPr>
          <a:xfrm>
            <a:off x="838200" y="1644161"/>
            <a:ext cx="5451764" cy="4532801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323232"/>
                </a:solidFill>
              </a:rPr>
              <a:t>Continuous Integration (CI) is a development </a:t>
            </a:r>
            <a:r>
              <a:rPr lang="en-US" dirty="0" smtClean="0">
                <a:solidFill>
                  <a:srgbClr val="323232"/>
                </a:solidFill>
              </a:rPr>
              <a:t>practice;</a:t>
            </a:r>
          </a:p>
          <a:p>
            <a:r>
              <a:rPr lang="en-US" dirty="0" smtClean="0">
                <a:solidFill>
                  <a:srgbClr val="323232"/>
                </a:solidFill>
              </a:rPr>
              <a:t>It requires </a:t>
            </a:r>
            <a:r>
              <a:rPr lang="en-US" dirty="0">
                <a:solidFill>
                  <a:srgbClr val="323232"/>
                </a:solidFill>
              </a:rPr>
              <a:t>developers to </a:t>
            </a:r>
            <a:r>
              <a:rPr lang="en-US" dirty="0" smtClean="0">
                <a:solidFill>
                  <a:srgbClr val="323232"/>
                </a:solidFill>
              </a:rPr>
              <a:t>check-in their code to </a:t>
            </a:r>
            <a:r>
              <a:rPr lang="en-US" dirty="0">
                <a:solidFill>
                  <a:srgbClr val="323232"/>
                </a:solidFill>
              </a:rPr>
              <a:t>a shared repository – ideally several times a day. </a:t>
            </a:r>
          </a:p>
          <a:p>
            <a:r>
              <a:rPr lang="en-US" dirty="0">
                <a:solidFill>
                  <a:srgbClr val="323232"/>
                </a:solidFill>
              </a:rPr>
              <a:t>Each check-in </a:t>
            </a:r>
            <a:r>
              <a:rPr lang="en-US" dirty="0" smtClean="0">
                <a:solidFill>
                  <a:srgbClr val="323232"/>
                </a:solidFill>
              </a:rPr>
              <a:t>forces </a:t>
            </a:r>
            <a:r>
              <a:rPr lang="en-US" dirty="0">
                <a:solidFill>
                  <a:srgbClr val="323232"/>
                </a:solidFill>
              </a:rPr>
              <a:t>an automatic re-build; then re-test of the software </a:t>
            </a:r>
            <a:r>
              <a:rPr lang="en-US" dirty="0" smtClean="0">
                <a:solidFill>
                  <a:srgbClr val="323232"/>
                </a:solidFill>
              </a:rPr>
              <a:t>(from </a:t>
            </a:r>
            <a:r>
              <a:rPr lang="en-US" dirty="0">
                <a:solidFill>
                  <a:srgbClr val="323232"/>
                </a:solidFill>
              </a:rPr>
              <a:t>the </a:t>
            </a:r>
            <a:r>
              <a:rPr lang="en-US" dirty="0" smtClean="0">
                <a:solidFill>
                  <a:srgbClr val="323232"/>
                </a:solidFill>
              </a:rPr>
              <a:t>integrated code) </a:t>
            </a:r>
          </a:p>
          <a:p>
            <a:r>
              <a:rPr lang="en-US" dirty="0" smtClean="0">
                <a:solidFill>
                  <a:srgbClr val="323232"/>
                </a:solidFill>
              </a:rPr>
              <a:t>So integration issues can be detected immediately.</a:t>
            </a:r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10" name="Content Placeholder 9" descr="Continuous Integration Cycle showing source control leading to build; build leading to test; test leading to develop; and develop leading to source control again." title="Continuous Integration Cycle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453" y="1883120"/>
            <a:ext cx="4883727" cy="3900245"/>
          </a:xfrm>
          <a:prstGeom prst="rect">
            <a:avLst/>
          </a:prstGeom>
        </p:spPr>
      </p:pic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algn="l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FA61290B-38D2-468C-9CAB-0F1493885425}"/>
              </a:ext>
            </a:extLst>
          </p:cNvPr>
          <p:cNvSpPr txBox="1">
            <a:spLocks/>
          </p:cNvSpPr>
          <p:nvPr/>
        </p:nvSpPr>
        <p:spPr>
          <a:xfrm>
            <a:off x="3647635" y="6356350"/>
            <a:ext cx="4896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95959"/>
                </a:solidFill>
              </a:rPr>
              <a:t>levelaccess.com   </a:t>
            </a:r>
            <a:r>
              <a:rPr lang="en-US" sz="1200" b="1" dirty="0" smtClean="0">
                <a:solidFill>
                  <a:srgbClr val="595959"/>
                </a:solidFill>
              </a:rPr>
              <a:t>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b="1" dirty="0" smtClean="0">
                <a:solidFill>
                  <a:srgbClr val="595959"/>
                </a:solidFill>
              </a:rPr>
              <a:t>    </a:t>
            </a:r>
            <a:r>
              <a:rPr lang="en-US" sz="1200" dirty="0" smtClean="0">
                <a:solidFill>
                  <a:srgbClr val="595959"/>
                </a:solidFill>
              </a:rPr>
              <a:t>(</a:t>
            </a:r>
            <a:r>
              <a:rPr lang="de-DE" sz="1200" dirty="0" smtClean="0">
                <a:solidFill>
                  <a:srgbClr val="595959"/>
                </a:solidFill>
              </a:rPr>
              <a:t>800) 899-9659   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dirty="0" smtClean="0">
                <a:solidFill>
                  <a:srgbClr val="595959"/>
                </a:solidFill>
              </a:rPr>
              <a:t>    info@levelaccess.com</a:t>
            </a:r>
            <a:endParaRPr lang="en-US" sz="1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29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us, CT in CI looks like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06120" y="1644161"/>
            <a:ext cx="4707409" cy="453280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23232"/>
                </a:solidFill>
              </a:rPr>
              <a:t>On code commit:</a:t>
            </a:r>
          </a:p>
          <a:p>
            <a:pPr lvl="1"/>
            <a:r>
              <a:rPr lang="en-US" dirty="0" smtClean="0">
                <a:solidFill>
                  <a:srgbClr val="323232"/>
                </a:solidFill>
              </a:rPr>
              <a:t>CI runs </a:t>
            </a:r>
            <a:r>
              <a:rPr lang="en-US" dirty="0">
                <a:solidFill>
                  <a:srgbClr val="323232"/>
                </a:solidFill>
              </a:rPr>
              <a:t>all unit tests (fast</a:t>
            </a:r>
            <a:r>
              <a:rPr lang="en-US" dirty="0" smtClean="0">
                <a:solidFill>
                  <a:srgbClr val="323232"/>
                </a:solidFill>
              </a:rPr>
              <a:t>);</a:t>
            </a:r>
            <a:endParaRPr lang="en-US" dirty="0">
              <a:solidFill>
                <a:srgbClr val="323232"/>
              </a:solidFill>
            </a:endParaRPr>
          </a:p>
          <a:p>
            <a:pPr lvl="1"/>
            <a:r>
              <a:rPr lang="en-US" dirty="0" smtClean="0">
                <a:solidFill>
                  <a:srgbClr val="323232"/>
                </a:solidFill>
              </a:rPr>
              <a:t>CI runs </a:t>
            </a:r>
            <a:r>
              <a:rPr lang="en-US" dirty="0">
                <a:solidFill>
                  <a:srgbClr val="323232"/>
                </a:solidFill>
              </a:rPr>
              <a:t>a smoke test of </a:t>
            </a:r>
            <a:r>
              <a:rPr lang="en-US" dirty="0" smtClean="0">
                <a:solidFill>
                  <a:srgbClr val="323232"/>
                </a:solidFill>
              </a:rPr>
              <a:t>BDD (</a:t>
            </a:r>
            <a:r>
              <a:rPr lang="en-US" dirty="0" err="1" smtClean="0">
                <a:solidFill>
                  <a:srgbClr val="323232"/>
                </a:solidFill>
              </a:rPr>
              <a:t>Behaviour</a:t>
            </a:r>
            <a:r>
              <a:rPr lang="en-US" dirty="0" smtClean="0">
                <a:solidFill>
                  <a:srgbClr val="323232"/>
                </a:solidFill>
              </a:rPr>
              <a:t> Driven Development) tests </a:t>
            </a:r>
            <a:r>
              <a:rPr lang="en-US" dirty="0">
                <a:solidFill>
                  <a:srgbClr val="323232"/>
                </a:solidFill>
              </a:rPr>
              <a:t>(slow); </a:t>
            </a:r>
          </a:p>
          <a:p>
            <a:pPr lvl="2"/>
            <a:r>
              <a:rPr lang="en-US" dirty="0">
                <a:solidFill>
                  <a:srgbClr val="323232"/>
                </a:solidFill>
              </a:rPr>
              <a:t>tests that cover the highest traffic tasks / journeys; </a:t>
            </a:r>
          </a:p>
          <a:p>
            <a:pPr lvl="2"/>
            <a:r>
              <a:rPr lang="en-US" dirty="0">
                <a:solidFill>
                  <a:srgbClr val="323232"/>
                </a:solidFill>
              </a:rPr>
              <a:t>happy paths;</a:t>
            </a:r>
          </a:p>
          <a:p>
            <a:r>
              <a:rPr lang="en-US" dirty="0" smtClean="0">
                <a:solidFill>
                  <a:srgbClr val="323232"/>
                </a:solidFill>
              </a:rPr>
              <a:t>Nightly: </a:t>
            </a:r>
          </a:p>
          <a:p>
            <a:pPr lvl="1"/>
            <a:r>
              <a:rPr lang="en-US" dirty="0" smtClean="0">
                <a:solidFill>
                  <a:srgbClr val="323232"/>
                </a:solidFill>
              </a:rPr>
              <a:t>CI runs </a:t>
            </a:r>
            <a:r>
              <a:rPr lang="en-US" dirty="0">
                <a:solidFill>
                  <a:srgbClr val="323232"/>
                </a:solidFill>
              </a:rPr>
              <a:t>all </a:t>
            </a:r>
            <a:r>
              <a:rPr lang="en-US" dirty="0" smtClean="0">
                <a:solidFill>
                  <a:srgbClr val="323232"/>
                </a:solidFill>
              </a:rPr>
              <a:t>BDD tests.</a:t>
            </a:r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9" name="Picture 8" descr="The part of the Continuous Integration cycle where continuous testing is typically included." title="Testing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250" y="1705927"/>
            <a:ext cx="4305300" cy="2298700"/>
          </a:xfrm>
          <a:prstGeom prst="rect">
            <a:avLst/>
          </a:prstGeom>
        </p:spPr>
      </p:pic>
      <p:sp>
        <p:nvSpPr>
          <p:cNvPr id="10" name="Rounded Rectangle 9" descr="Blue outline"/>
          <p:cNvSpPr/>
          <p:nvPr/>
        </p:nvSpPr>
        <p:spPr>
          <a:xfrm>
            <a:off x="6643250" y="1715170"/>
            <a:ext cx="4171225" cy="2506311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blue vertical line"/>
          <p:cNvCxnSpPr/>
          <p:nvPr/>
        </p:nvCxnSpPr>
        <p:spPr>
          <a:xfrm>
            <a:off x="6395071" y="4308762"/>
            <a:ext cx="0" cy="1673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blue horizontal line"/>
          <p:cNvCxnSpPr/>
          <p:nvPr/>
        </p:nvCxnSpPr>
        <p:spPr>
          <a:xfrm flipV="1">
            <a:off x="6191612" y="5787232"/>
            <a:ext cx="4900612" cy="1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descr="think blue horizontal line"/>
          <p:cNvCxnSpPr/>
          <p:nvPr/>
        </p:nvCxnSpPr>
        <p:spPr>
          <a:xfrm flipV="1">
            <a:off x="6395071" y="4608800"/>
            <a:ext cx="4673850" cy="1214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 descr="think blue horizontal line"/>
          <p:cNvCxnSpPr/>
          <p:nvPr/>
        </p:nvCxnSpPr>
        <p:spPr>
          <a:xfrm>
            <a:off x="6395071" y="5108862"/>
            <a:ext cx="111099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 descr="think blue horizontal line"/>
          <p:cNvCxnSpPr/>
          <p:nvPr/>
        </p:nvCxnSpPr>
        <p:spPr>
          <a:xfrm>
            <a:off x="6395071" y="5594637"/>
            <a:ext cx="469715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84830" y="4251613"/>
            <a:ext cx="9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Unit Tests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78299" y="4729648"/>
            <a:ext cx="1117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Smoke Test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71767" y="5222563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Arial" charset="0"/>
                <a:ea typeface="Arial" charset="0"/>
                <a:cs typeface="Arial" charset="0"/>
              </a:rPr>
              <a:t>Nightly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0952" y="4857403"/>
            <a:ext cx="900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Arial" charset="0"/>
                <a:ea typeface="Arial" charset="0"/>
                <a:cs typeface="Arial" charset="0"/>
              </a:rPr>
              <a:t>Test type</a:t>
            </a:r>
            <a:endParaRPr lang="en-US" sz="14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24226" y="5878136"/>
            <a:ext cx="1635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Arial" charset="0"/>
                <a:ea typeface="Arial" charset="0"/>
                <a:cs typeface="Arial" charset="0"/>
              </a:rPr>
              <a:t>Number of tests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xmlns="" id="{FA61290B-38D2-468C-9CAB-0F1493885425}"/>
              </a:ext>
            </a:extLst>
          </p:cNvPr>
          <p:cNvSpPr txBox="1">
            <a:spLocks/>
          </p:cNvSpPr>
          <p:nvPr/>
        </p:nvSpPr>
        <p:spPr>
          <a:xfrm>
            <a:off x="3647635" y="6356350"/>
            <a:ext cx="4896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95959"/>
                </a:solidFill>
              </a:rPr>
              <a:t>levelaccess.com   </a:t>
            </a:r>
            <a:r>
              <a:rPr lang="en-US" sz="1200" b="1" dirty="0" smtClean="0">
                <a:solidFill>
                  <a:srgbClr val="595959"/>
                </a:solidFill>
              </a:rPr>
              <a:t>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b="1" dirty="0" smtClean="0">
                <a:solidFill>
                  <a:srgbClr val="595959"/>
                </a:solidFill>
              </a:rPr>
              <a:t>    </a:t>
            </a:r>
            <a:r>
              <a:rPr lang="en-US" sz="1200" dirty="0" smtClean="0">
                <a:solidFill>
                  <a:srgbClr val="595959"/>
                </a:solidFill>
              </a:rPr>
              <a:t>(</a:t>
            </a:r>
            <a:r>
              <a:rPr lang="de-DE" sz="1200" dirty="0" smtClean="0">
                <a:solidFill>
                  <a:srgbClr val="595959"/>
                </a:solidFill>
              </a:rPr>
              <a:t>800) 899-9659   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dirty="0" smtClean="0">
                <a:solidFill>
                  <a:srgbClr val="595959"/>
                </a:solidFill>
              </a:rPr>
              <a:t>    info@levelaccess.com</a:t>
            </a:r>
            <a:endParaRPr lang="en-US" sz="1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09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3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Continuum arrives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23232"/>
                </a:solidFill>
              </a:rPr>
              <a:t>With the benefits of </a:t>
            </a:r>
            <a:r>
              <a:rPr lang="en-US" dirty="0" smtClean="0">
                <a:solidFill>
                  <a:srgbClr val="323232"/>
                </a:solidFill>
              </a:rPr>
              <a:t>the </a:t>
            </a:r>
            <a:r>
              <a:rPr lang="en-US" dirty="0">
                <a:solidFill>
                  <a:srgbClr val="323232"/>
                </a:solidFill>
              </a:rPr>
              <a:t>integration </a:t>
            </a:r>
            <a:r>
              <a:rPr lang="en-US" dirty="0" smtClean="0">
                <a:solidFill>
                  <a:srgbClr val="323232"/>
                </a:solidFill>
              </a:rPr>
              <a:t>of ACCESS Engine into our Continuous Testing practices becoming </a:t>
            </a:r>
            <a:r>
              <a:rPr lang="en-US" dirty="0">
                <a:solidFill>
                  <a:srgbClr val="323232"/>
                </a:solidFill>
              </a:rPr>
              <a:t>quickly apparent, </a:t>
            </a:r>
            <a:r>
              <a:rPr lang="en-US" dirty="0" smtClean="0">
                <a:solidFill>
                  <a:srgbClr val="323232"/>
                </a:solidFill>
              </a:rPr>
              <a:t>such as:</a:t>
            </a:r>
          </a:p>
          <a:p>
            <a:pPr lvl="1"/>
            <a:r>
              <a:rPr lang="en-US" dirty="0" smtClean="0">
                <a:solidFill>
                  <a:srgbClr val="323232"/>
                </a:solidFill>
              </a:rPr>
              <a:t>Massively increased content coverage being tested for accessibility, with each stage in full journeys able to be separately tested; and</a:t>
            </a:r>
          </a:p>
          <a:p>
            <a:pPr lvl="1"/>
            <a:r>
              <a:rPr lang="en-US" dirty="0" smtClean="0">
                <a:solidFill>
                  <a:srgbClr val="323232"/>
                </a:solidFill>
              </a:rPr>
              <a:t>Once setup and running in CI, it acting as an effective guard against new accessibility issues creeping in; </a:t>
            </a:r>
          </a:p>
          <a:p>
            <a:endParaRPr lang="en-US" dirty="0">
              <a:solidFill>
                <a:srgbClr val="323232"/>
              </a:solidFill>
            </a:endParaRPr>
          </a:p>
          <a:p>
            <a:r>
              <a:rPr lang="en-US" dirty="0" smtClean="0">
                <a:solidFill>
                  <a:srgbClr val="323232"/>
                </a:solidFill>
              </a:rPr>
              <a:t>We </a:t>
            </a:r>
            <a:r>
              <a:rPr lang="en-US" dirty="0">
                <a:solidFill>
                  <a:srgbClr val="323232"/>
                </a:solidFill>
              </a:rPr>
              <a:t>wanted to extend the opportunity to our customers – and </a:t>
            </a:r>
            <a:r>
              <a:rPr lang="en-US" b="1" dirty="0" smtClean="0">
                <a:solidFill>
                  <a:srgbClr val="323232"/>
                </a:solidFill>
              </a:rPr>
              <a:t>ACCESS </a:t>
            </a:r>
            <a:r>
              <a:rPr lang="en-US" b="1" dirty="0">
                <a:solidFill>
                  <a:srgbClr val="323232"/>
                </a:solidFill>
              </a:rPr>
              <a:t>Continuum </a:t>
            </a:r>
            <a:r>
              <a:rPr lang="en-US" dirty="0">
                <a:solidFill>
                  <a:srgbClr val="323232"/>
                </a:solidFill>
              </a:rPr>
              <a:t>was born</a:t>
            </a:r>
            <a:r>
              <a:rPr lang="en-US" dirty="0" smtClean="0">
                <a:solidFill>
                  <a:srgbClr val="323232"/>
                </a:solidFill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FA61290B-38D2-468C-9CAB-0F1493885425}"/>
              </a:ext>
            </a:extLst>
          </p:cNvPr>
          <p:cNvSpPr txBox="1">
            <a:spLocks/>
          </p:cNvSpPr>
          <p:nvPr/>
        </p:nvSpPr>
        <p:spPr>
          <a:xfrm>
            <a:off x="3647635" y="6356350"/>
            <a:ext cx="4896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95959"/>
                </a:solidFill>
              </a:rPr>
              <a:t>levelaccess.com   </a:t>
            </a:r>
            <a:r>
              <a:rPr lang="en-US" sz="1200" b="1" dirty="0" smtClean="0">
                <a:solidFill>
                  <a:srgbClr val="595959"/>
                </a:solidFill>
              </a:rPr>
              <a:t>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b="1" dirty="0" smtClean="0">
                <a:solidFill>
                  <a:srgbClr val="595959"/>
                </a:solidFill>
              </a:rPr>
              <a:t>    </a:t>
            </a:r>
            <a:r>
              <a:rPr lang="en-US" sz="1200" dirty="0" smtClean="0">
                <a:solidFill>
                  <a:srgbClr val="595959"/>
                </a:solidFill>
              </a:rPr>
              <a:t>(</a:t>
            </a:r>
            <a:r>
              <a:rPr lang="de-DE" sz="1200" dirty="0" smtClean="0">
                <a:solidFill>
                  <a:srgbClr val="595959"/>
                </a:solidFill>
              </a:rPr>
              <a:t>800) 899-9659   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dirty="0" smtClean="0">
                <a:solidFill>
                  <a:srgbClr val="595959"/>
                </a:solidFill>
              </a:rPr>
              <a:t>    info@levelaccess.com</a:t>
            </a:r>
            <a:endParaRPr lang="en-US" sz="1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15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Continuum arrives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23232"/>
                </a:solidFill>
              </a:rPr>
              <a:t>Currently</a:t>
            </a:r>
            <a:r>
              <a:rPr lang="en-US" dirty="0">
                <a:solidFill>
                  <a:srgbClr val="323232"/>
                </a:solidFill>
              </a:rPr>
              <a:t>, </a:t>
            </a:r>
            <a:r>
              <a:rPr lang="en-US" dirty="0" smtClean="0">
                <a:solidFill>
                  <a:srgbClr val="323232"/>
                </a:solidFill>
              </a:rPr>
              <a:t>ACCESS </a:t>
            </a:r>
            <a:r>
              <a:rPr lang="en-US" dirty="0">
                <a:solidFill>
                  <a:srgbClr val="323232"/>
                </a:solidFill>
              </a:rPr>
              <a:t>Continuum is the term </a:t>
            </a:r>
            <a:r>
              <a:rPr lang="en-US" dirty="0" smtClean="0">
                <a:solidFill>
                  <a:srgbClr val="323232"/>
                </a:solidFill>
              </a:rPr>
              <a:t>we use for </a:t>
            </a:r>
            <a:r>
              <a:rPr lang="en-US" dirty="0">
                <a:solidFill>
                  <a:srgbClr val="323232"/>
                </a:solidFill>
              </a:rPr>
              <a:t>the integration of </a:t>
            </a:r>
            <a:r>
              <a:rPr lang="en-US" dirty="0" smtClean="0">
                <a:solidFill>
                  <a:srgbClr val="323232"/>
                </a:solidFill>
              </a:rPr>
              <a:t>ACCESS </a:t>
            </a:r>
            <a:r>
              <a:rPr lang="en-US" dirty="0">
                <a:solidFill>
                  <a:srgbClr val="323232"/>
                </a:solidFill>
              </a:rPr>
              <a:t>Engine with test automation frameworks (initially Cucumber, Jasmine / Karma – as that’s what we use</a:t>
            </a:r>
            <a:r>
              <a:rPr lang="en-US" dirty="0" smtClean="0">
                <a:solidFill>
                  <a:srgbClr val="323232"/>
                </a:solidFill>
              </a:rPr>
              <a:t>); </a:t>
            </a:r>
            <a:r>
              <a:rPr lang="en-US" dirty="0">
                <a:solidFill>
                  <a:srgbClr val="323232"/>
                </a:solidFill>
              </a:rPr>
              <a:t>enabling </a:t>
            </a:r>
            <a:r>
              <a:rPr lang="en-US" dirty="0" smtClean="0">
                <a:solidFill>
                  <a:srgbClr val="323232"/>
                </a:solidFill>
              </a:rPr>
              <a:t>ACCESS </a:t>
            </a:r>
            <a:r>
              <a:rPr lang="en-US" dirty="0">
                <a:solidFill>
                  <a:srgbClr val="323232"/>
                </a:solidFill>
              </a:rPr>
              <a:t>Engine’s rich set of accessibility tests to be run on a code snippet, a node in a rendered page, a fully rendered page, etc...  </a:t>
            </a:r>
            <a:endParaRPr lang="en-GB" dirty="0">
              <a:solidFill>
                <a:srgbClr val="323232"/>
              </a:solidFill>
            </a:endParaRPr>
          </a:p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FA61290B-38D2-468C-9CAB-0F1493885425}"/>
              </a:ext>
            </a:extLst>
          </p:cNvPr>
          <p:cNvSpPr txBox="1">
            <a:spLocks/>
          </p:cNvSpPr>
          <p:nvPr/>
        </p:nvSpPr>
        <p:spPr>
          <a:xfrm>
            <a:off x="3647635" y="6356350"/>
            <a:ext cx="4896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95959"/>
                </a:solidFill>
              </a:rPr>
              <a:t>levelaccess.com   </a:t>
            </a:r>
            <a:r>
              <a:rPr lang="en-US" sz="1200" b="1" dirty="0" smtClean="0">
                <a:solidFill>
                  <a:srgbClr val="595959"/>
                </a:solidFill>
              </a:rPr>
              <a:t>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b="1" dirty="0" smtClean="0">
                <a:solidFill>
                  <a:srgbClr val="595959"/>
                </a:solidFill>
              </a:rPr>
              <a:t>    </a:t>
            </a:r>
            <a:r>
              <a:rPr lang="en-US" sz="1200" dirty="0" smtClean="0">
                <a:solidFill>
                  <a:srgbClr val="595959"/>
                </a:solidFill>
              </a:rPr>
              <a:t>(</a:t>
            </a:r>
            <a:r>
              <a:rPr lang="de-DE" sz="1200" dirty="0" smtClean="0">
                <a:solidFill>
                  <a:srgbClr val="595959"/>
                </a:solidFill>
              </a:rPr>
              <a:t>800) 899-9659   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dirty="0" smtClean="0">
                <a:solidFill>
                  <a:srgbClr val="595959"/>
                </a:solidFill>
              </a:rPr>
              <a:t>    info@levelaccess.com</a:t>
            </a:r>
            <a:endParaRPr lang="en-US" sz="1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8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Continuum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23232"/>
                </a:solidFill>
              </a:rPr>
              <a:t>The ability of test automation frameworks to simulate user interaction with content means that all content states can be tested for accessibility through </a:t>
            </a:r>
            <a:r>
              <a:rPr lang="en-US" dirty="0" smtClean="0">
                <a:solidFill>
                  <a:srgbClr val="323232"/>
                </a:solidFill>
              </a:rPr>
              <a:t>ACCESS Continuum – so </a:t>
            </a:r>
            <a:r>
              <a:rPr lang="en-US" dirty="0">
                <a:solidFill>
                  <a:srgbClr val="323232"/>
                </a:solidFill>
              </a:rPr>
              <a:t>you can now be confident </a:t>
            </a:r>
            <a:r>
              <a:rPr lang="en-US" dirty="0" smtClean="0">
                <a:solidFill>
                  <a:srgbClr val="323232"/>
                </a:solidFill>
              </a:rPr>
              <a:t>that every </a:t>
            </a:r>
            <a:r>
              <a:rPr lang="en-US" dirty="0">
                <a:solidFill>
                  <a:srgbClr val="323232"/>
                </a:solidFill>
              </a:rPr>
              <a:t>step in a task is being automatically tested for accessibility. </a:t>
            </a:r>
            <a:r>
              <a:rPr lang="en-US" dirty="0" smtClean="0">
                <a:solidFill>
                  <a:srgbClr val="323232"/>
                </a:solidFill>
              </a:rPr>
              <a:t> </a:t>
            </a:r>
          </a:p>
          <a:p>
            <a:r>
              <a:rPr lang="en-US" dirty="0" smtClean="0">
                <a:solidFill>
                  <a:srgbClr val="323232"/>
                </a:solidFill>
              </a:rPr>
              <a:t>In time, we hope ACCESS Continuum will grow to become a collective noun – covering all the integration opportunities we’ll undoubtedly find for ACCESS Engine, because as we’re already seeing ourselves, it’s a rather </a:t>
            </a:r>
            <a:r>
              <a:rPr lang="en-US" dirty="0" err="1" smtClean="0">
                <a:solidFill>
                  <a:srgbClr val="323232"/>
                </a:solidFill>
              </a:rPr>
              <a:t>integratable</a:t>
            </a:r>
            <a:r>
              <a:rPr lang="en-US" dirty="0" smtClean="0">
                <a:solidFill>
                  <a:srgbClr val="323232"/>
                </a:solidFill>
              </a:rPr>
              <a:t> accessibility testing engine.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17</a:t>
            </a:fld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FA61290B-38D2-468C-9CAB-0F1493885425}"/>
              </a:ext>
            </a:extLst>
          </p:cNvPr>
          <p:cNvSpPr txBox="1">
            <a:spLocks/>
          </p:cNvSpPr>
          <p:nvPr/>
        </p:nvSpPr>
        <p:spPr>
          <a:xfrm>
            <a:off x="3647635" y="6356350"/>
            <a:ext cx="4896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95959"/>
                </a:solidFill>
              </a:rPr>
              <a:t>levelaccess.com   </a:t>
            </a:r>
            <a:r>
              <a:rPr lang="en-US" sz="1200" b="1" dirty="0" smtClean="0">
                <a:solidFill>
                  <a:srgbClr val="595959"/>
                </a:solidFill>
              </a:rPr>
              <a:t>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b="1" dirty="0" smtClean="0">
                <a:solidFill>
                  <a:srgbClr val="595959"/>
                </a:solidFill>
              </a:rPr>
              <a:t>    </a:t>
            </a:r>
            <a:r>
              <a:rPr lang="en-US" sz="1200" dirty="0" smtClean="0">
                <a:solidFill>
                  <a:srgbClr val="595959"/>
                </a:solidFill>
              </a:rPr>
              <a:t>(</a:t>
            </a:r>
            <a:r>
              <a:rPr lang="de-DE" sz="1200" dirty="0" smtClean="0">
                <a:solidFill>
                  <a:srgbClr val="595959"/>
                </a:solidFill>
              </a:rPr>
              <a:t>800) 899-9659   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dirty="0" smtClean="0">
                <a:solidFill>
                  <a:srgbClr val="595959"/>
                </a:solidFill>
              </a:rPr>
              <a:t>    info@levelaccess.com</a:t>
            </a:r>
            <a:endParaRPr lang="en-US" sz="1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90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Continuum flavors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23232"/>
                </a:solidFill>
              </a:rPr>
              <a:t>ACCESS Continuum initially includes 3 </a:t>
            </a:r>
            <a:r>
              <a:rPr lang="en-US" dirty="0">
                <a:solidFill>
                  <a:srgbClr val="323232"/>
                </a:solidFill>
              </a:rPr>
              <a:t>example </a:t>
            </a:r>
            <a:r>
              <a:rPr lang="en-US" dirty="0" smtClean="0">
                <a:solidFill>
                  <a:srgbClr val="323232"/>
                </a:solidFill>
              </a:rPr>
              <a:t>projects, but we’re looking to </a:t>
            </a:r>
            <a:r>
              <a:rPr lang="en-US" dirty="0">
                <a:solidFill>
                  <a:srgbClr val="323232"/>
                </a:solidFill>
              </a:rPr>
              <a:t>grow that number </a:t>
            </a:r>
            <a:r>
              <a:rPr lang="en-US" dirty="0" smtClean="0">
                <a:solidFill>
                  <a:srgbClr val="323232"/>
                </a:solidFill>
              </a:rPr>
              <a:t>aggressively. </a:t>
            </a:r>
          </a:p>
          <a:p>
            <a:r>
              <a:rPr lang="en-US" dirty="0" smtClean="0">
                <a:solidFill>
                  <a:srgbClr val="323232"/>
                </a:solidFill>
              </a:rPr>
              <a:t>These </a:t>
            </a:r>
            <a:r>
              <a:rPr lang="en-US" dirty="0">
                <a:solidFill>
                  <a:srgbClr val="323232"/>
                </a:solidFill>
              </a:rPr>
              <a:t>first 3 projects illustrate how we’ve integrated </a:t>
            </a:r>
            <a:r>
              <a:rPr lang="en-US" dirty="0" smtClean="0">
                <a:solidFill>
                  <a:srgbClr val="323232"/>
                </a:solidFill>
              </a:rPr>
              <a:t>ACCESS </a:t>
            </a:r>
            <a:r>
              <a:rPr lang="en-US" dirty="0">
                <a:solidFill>
                  <a:srgbClr val="323232"/>
                </a:solidFill>
              </a:rPr>
              <a:t>Engine into our </a:t>
            </a:r>
            <a:r>
              <a:rPr lang="en-US" dirty="0" smtClean="0">
                <a:solidFill>
                  <a:srgbClr val="323232"/>
                </a:solidFill>
              </a:rPr>
              <a:t>own unit </a:t>
            </a:r>
            <a:r>
              <a:rPr lang="en-US" dirty="0">
                <a:solidFill>
                  <a:srgbClr val="323232"/>
                </a:solidFill>
              </a:rPr>
              <a:t>testing / BDD testing.  </a:t>
            </a:r>
          </a:p>
          <a:p>
            <a:r>
              <a:rPr lang="en-US" dirty="0" smtClean="0">
                <a:solidFill>
                  <a:srgbClr val="323232"/>
                </a:solidFill>
              </a:rPr>
              <a:t>Initial Project Flavors are:</a:t>
            </a:r>
          </a:p>
          <a:p>
            <a:pPr lvl="1"/>
            <a:r>
              <a:rPr lang="en-US" dirty="0" smtClean="0">
                <a:solidFill>
                  <a:srgbClr val="323232"/>
                </a:solidFill>
              </a:rPr>
              <a:t>(JavaScript) Jasmine / Karma</a:t>
            </a:r>
          </a:p>
          <a:p>
            <a:pPr lvl="1"/>
            <a:r>
              <a:rPr lang="en-US" dirty="0" smtClean="0">
                <a:solidFill>
                  <a:srgbClr val="323232"/>
                </a:solidFill>
              </a:rPr>
              <a:t>(JavaScript) </a:t>
            </a:r>
            <a:r>
              <a:rPr lang="en-US" dirty="0" err="1" smtClean="0">
                <a:solidFill>
                  <a:srgbClr val="323232"/>
                </a:solidFill>
              </a:rPr>
              <a:t>CucumberJs</a:t>
            </a:r>
            <a:r>
              <a:rPr lang="en-US" dirty="0" smtClean="0">
                <a:solidFill>
                  <a:srgbClr val="323232"/>
                </a:solidFill>
              </a:rPr>
              <a:t> / Selenium / </a:t>
            </a:r>
            <a:r>
              <a:rPr lang="en-US" dirty="0" err="1" smtClean="0">
                <a:solidFill>
                  <a:srgbClr val="323232"/>
                </a:solidFill>
              </a:rPr>
              <a:t>Continuum.js</a:t>
            </a:r>
            <a:endParaRPr lang="en-US" dirty="0" smtClean="0">
              <a:solidFill>
                <a:srgbClr val="323232"/>
              </a:solidFill>
            </a:endParaRPr>
          </a:p>
          <a:p>
            <a:pPr lvl="1"/>
            <a:r>
              <a:rPr lang="en-US" dirty="0" smtClean="0">
                <a:solidFill>
                  <a:srgbClr val="323232"/>
                </a:solidFill>
              </a:rPr>
              <a:t>(Java) Cucumber / Selenium / </a:t>
            </a:r>
            <a:r>
              <a:rPr lang="en-US" dirty="0" err="1" smtClean="0">
                <a:solidFill>
                  <a:srgbClr val="323232"/>
                </a:solidFill>
              </a:rPr>
              <a:t>Continuum.java</a:t>
            </a:r>
            <a:endParaRPr lang="en-US" dirty="0" smtClean="0">
              <a:solidFill>
                <a:srgbClr val="323232"/>
              </a:solidFill>
            </a:endParaRPr>
          </a:p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18</a:t>
            </a:fld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FA61290B-38D2-468C-9CAB-0F1493885425}"/>
              </a:ext>
            </a:extLst>
          </p:cNvPr>
          <p:cNvSpPr txBox="1">
            <a:spLocks/>
          </p:cNvSpPr>
          <p:nvPr/>
        </p:nvSpPr>
        <p:spPr>
          <a:xfrm>
            <a:off x="3647635" y="6356350"/>
            <a:ext cx="4896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95959"/>
                </a:solidFill>
              </a:rPr>
              <a:t>levelaccess.com   </a:t>
            </a:r>
            <a:r>
              <a:rPr lang="en-US" sz="1200" b="1" dirty="0" smtClean="0">
                <a:solidFill>
                  <a:srgbClr val="595959"/>
                </a:solidFill>
              </a:rPr>
              <a:t>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b="1" dirty="0" smtClean="0">
                <a:solidFill>
                  <a:srgbClr val="595959"/>
                </a:solidFill>
              </a:rPr>
              <a:t>    </a:t>
            </a:r>
            <a:r>
              <a:rPr lang="en-US" sz="1200" dirty="0" smtClean="0">
                <a:solidFill>
                  <a:srgbClr val="595959"/>
                </a:solidFill>
              </a:rPr>
              <a:t>(</a:t>
            </a:r>
            <a:r>
              <a:rPr lang="de-DE" sz="1200" dirty="0" smtClean="0">
                <a:solidFill>
                  <a:srgbClr val="595959"/>
                </a:solidFill>
              </a:rPr>
              <a:t>800) 899-9659   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dirty="0" smtClean="0">
                <a:solidFill>
                  <a:srgbClr val="595959"/>
                </a:solidFill>
              </a:rPr>
              <a:t>    info@levelaccess.com</a:t>
            </a:r>
            <a:endParaRPr lang="en-US" sz="1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27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Continuum flavors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23232"/>
                </a:solidFill>
              </a:rPr>
              <a:t>All of these projects test web content. Noting, that the </a:t>
            </a:r>
            <a:r>
              <a:rPr lang="en-US" dirty="0" err="1" smtClean="0">
                <a:solidFill>
                  <a:srgbClr val="323232"/>
                </a:solidFill>
              </a:rPr>
              <a:t>Continuum.java</a:t>
            </a:r>
            <a:r>
              <a:rPr lang="en-US" dirty="0" smtClean="0">
                <a:solidFill>
                  <a:srgbClr val="323232"/>
                </a:solidFill>
              </a:rPr>
              <a:t> file is there for those writing their BDD tests in Java (as we’ve started to do), when they are testing web content.</a:t>
            </a:r>
          </a:p>
          <a:p>
            <a:r>
              <a:rPr lang="en-US" dirty="0" smtClean="0">
                <a:solidFill>
                  <a:srgbClr val="323232"/>
                </a:solidFill>
              </a:rPr>
              <a:t>All </a:t>
            </a:r>
            <a:r>
              <a:rPr lang="en-US" dirty="0">
                <a:solidFill>
                  <a:srgbClr val="323232"/>
                </a:solidFill>
              </a:rPr>
              <a:t>of these </a:t>
            </a:r>
            <a:r>
              <a:rPr lang="en-US" dirty="0" smtClean="0">
                <a:solidFill>
                  <a:srgbClr val="323232"/>
                </a:solidFill>
              </a:rPr>
              <a:t>projects </a:t>
            </a:r>
            <a:r>
              <a:rPr lang="en-US" dirty="0">
                <a:solidFill>
                  <a:srgbClr val="323232"/>
                </a:solidFill>
              </a:rPr>
              <a:t>include the Community edition of </a:t>
            </a:r>
            <a:r>
              <a:rPr lang="en-US" dirty="0" smtClean="0">
                <a:solidFill>
                  <a:srgbClr val="323232"/>
                </a:solidFill>
              </a:rPr>
              <a:t>ACCESS </a:t>
            </a:r>
            <a:r>
              <a:rPr lang="en-US" dirty="0">
                <a:solidFill>
                  <a:srgbClr val="323232"/>
                </a:solidFill>
              </a:rPr>
              <a:t>Engine, which is a free version of Access Engine that includes a good number of fully automatic tests – however, a more comprehensive version of </a:t>
            </a:r>
            <a:r>
              <a:rPr lang="en-US" dirty="0" smtClean="0">
                <a:solidFill>
                  <a:srgbClr val="323232"/>
                </a:solidFill>
              </a:rPr>
              <a:t>ACCESS </a:t>
            </a:r>
            <a:r>
              <a:rPr lang="en-US" dirty="0">
                <a:solidFill>
                  <a:srgbClr val="323232"/>
                </a:solidFill>
              </a:rPr>
              <a:t>Engine (with </a:t>
            </a:r>
            <a:r>
              <a:rPr lang="en-US" dirty="0" smtClean="0">
                <a:solidFill>
                  <a:srgbClr val="323232"/>
                </a:solidFill>
              </a:rPr>
              <a:t>loads more automatic </a:t>
            </a:r>
            <a:r>
              <a:rPr lang="en-US" dirty="0">
                <a:solidFill>
                  <a:srgbClr val="323232"/>
                </a:solidFill>
              </a:rPr>
              <a:t>tests) is also available through license</a:t>
            </a:r>
            <a:r>
              <a:rPr lang="en-US" dirty="0" smtClean="0">
                <a:solidFill>
                  <a:srgbClr val="323232"/>
                </a:solidFill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19</a:t>
            </a:fld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FA61290B-38D2-468C-9CAB-0F1493885425}"/>
              </a:ext>
            </a:extLst>
          </p:cNvPr>
          <p:cNvSpPr txBox="1">
            <a:spLocks/>
          </p:cNvSpPr>
          <p:nvPr/>
        </p:nvSpPr>
        <p:spPr>
          <a:xfrm>
            <a:off x="3647635" y="6356350"/>
            <a:ext cx="4896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95959"/>
                </a:solidFill>
              </a:rPr>
              <a:t>levelaccess.com   </a:t>
            </a:r>
            <a:r>
              <a:rPr lang="en-US" sz="1200" b="1" dirty="0" smtClean="0">
                <a:solidFill>
                  <a:srgbClr val="595959"/>
                </a:solidFill>
              </a:rPr>
              <a:t>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b="1" dirty="0" smtClean="0">
                <a:solidFill>
                  <a:srgbClr val="595959"/>
                </a:solidFill>
              </a:rPr>
              <a:t>    </a:t>
            </a:r>
            <a:r>
              <a:rPr lang="en-US" sz="1200" dirty="0" smtClean="0">
                <a:solidFill>
                  <a:srgbClr val="595959"/>
                </a:solidFill>
              </a:rPr>
              <a:t>(</a:t>
            </a:r>
            <a:r>
              <a:rPr lang="de-DE" sz="1200" dirty="0" smtClean="0">
                <a:solidFill>
                  <a:srgbClr val="595959"/>
                </a:solidFill>
              </a:rPr>
              <a:t>800) 899-9659   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dirty="0" smtClean="0">
                <a:solidFill>
                  <a:srgbClr val="595959"/>
                </a:solidFill>
              </a:rPr>
              <a:t>    info@levelaccess.com</a:t>
            </a:r>
            <a:endParaRPr lang="en-US" sz="1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1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Webinar Features</a:t>
            </a:r>
          </a:p>
        </p:txBody>
      </p:sp>
      <p:sp>
        <p:nvSpPr>
          <p:cNvPr id="17" name="Subtitle 16" hidden="1"/>
          <p:cNvSpPr>
            <a:spLocks noGrp="1"/>
          </p:cNvSpPr>
          <p:nvPr>
            <p:ph type="subTitle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4161"/>
            <a:ext cx="10515600" cy="4226798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323232"/>
                </a:solidFill>
              </a:rPr>
              <a:t>Real-time </a:t>
            </a:r>
            <a:r>
              <a:rPr lang="en-US" altLang="en-US" dirty="0" smtClean="0">
                <a:solidFill>
                  <a:srgbClr val="323232"/>
                </a:solidFill>
              </a:rPr>
              <a:t>Captioning: Captions </a:t>
            </a:r>
            <a:r>
              <a:rPr lang="en-US" altLang="en-US" dirty="0">
                <a:solidFill>
                  <a:srgbClr val="323232"/>
                </a:solidFill>
              </a:rPr>
              <a:t>are provided in the captioning pod (upper right). In the event we experience any issues with the pod, we will ensure that the recording of today’s session is closed captioned</a:t>
            </a:r>
            <a:r>
              <a:rPr lang="en-US" altLang="en-US" dirty="0" smtClean="0">
                <a:solidFill>
                  <a:srgbClr val="323232"/>
                </a:solidFill>
              </a:rPr>
              <a:t>.</a:t>
            </a:r>
            <a:endParaRPr lang="en-US" altLang="en-US" dirty="0">
              <a:solidFill>
                <a:srgbClr val="32323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en-US" dirty="0" smtClean="0">
                <a:solidFill>
                  <a:srgbClr val="323232"/>
                </a:solidFill>
              </a:rPr>
              <a:t>Questions: Time </a:t>
            </a:r>
            <a:r>
              <a:rPr lang="en-US" altLang="en-US" dirty="0">
                <a:solidFill>
                  <a:srgbClr val="323232"/>
                </a:solidFill>
              </a:rPr>
              <a:t>will be provided at the end of the webinar for questions. Please submit questions via the Chat pod – (Keyboard: Ctrl + Semicolon</a:t>
            </a:r>
            <a:r>
              <a:rPr lang="en-US" altLang="en-US" dirty="0" smtClean="0">
                <a:solidFill>
                  <a:srgbClr val="323232"/>
                </a:solidFill>
              </a:rPr>
              <a:t>)</a:t>
            </a:r>
            <a:endParaRPr lang="en-US" altLang="en-US" dirty="0">
              <a:solidFill>
                <a:srgbClr val="32323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323232"/>
                </a:solidFill>
              </a:rPr>
              <a:t>Today’s Session is Being </a:t>
            </a:r>
            <a:r>
              <a:rPr lang="en-US" altLang="en-US" dirty="0" smtClean="0">
                <a:solidFill>
                  <a:srgbClr val="323232"/>
                </a:solidFill>
              </a:rPr>
              <a:t>Recorded: Link </a:t>
            </a:r>
            <a:r>
              <a:rPr lang="en-US" altLang="en-US" dirty="0">
                <a:solidFill>
                  <a:srgbClr val="323232"/>
                </a:solidFill>
              </a:rPr>
              <a:t>to slides, recording, and transcript will go out via </a:t>
            </a:r>
            <a:r>
              <a:rPr lang="en-US" altLang="en-US" dirty="0" smtClean="0">
                <a:solidFill>
                  <a:srgbClr val="323232"/>
                </a:solidFill>
              </a:rPr>
              <a:t>within a few days.</a:t>
            </a:r>
            <a:endParaRPr lang="en-US" altLang="en-US" dirty="0">
              <a:solidFill>
                <a:srgbClr val="323232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FA61290B-38D2-468C-9CAB-0F1493885425}"/>
              </a:ext>
            </a:extLst>
          </p:cNvPr>
          <p:cNvSpPr txBox="1">
            <a:spLocks/>
          </p:cNvSpPr>
          <p:nvPr/>
        </p:nvSpPr>
        <p:spPr>
          <a:xfrm>
            <a:off x="3647635" y="6356349"/>
            <a:ext cx="4896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95959"/>
                </a:solidFill>
              </a:rPr>
              <a:t>levelaccess.com   </a:t>
            </a:r>
            <a:r>
              <a:rPr lang="en-US" sz="1200" b="1" dirty="0" smtClean="0">
                <a:solidFill>
                  <a:srgbClr val="595959"/>
                </a:solidFill>
              </a:rPr>
              <a:t>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b="1" dirty="0" smtClean="0">
                <a:solidFill>
                  <a:srgbClr val="595959"/>
                </a:solidFill>
              </a:rPr>
              <a:t>    </a:t>
            </a:r>
            <a:r>
              <a:rPr lang="en-US" sz="1200" dirty="0" smtClean="0">
                <a:solidFill>
                  <a:srgbClr val="595959"/>
                </a:solidFill>
              </a:rPr>
              <a:t>(</a:t>
            </a:r>
            <a:r>
              <a:rPr lang="de-DE" sz="1200" dirty="0" smtClean="0">
                <a:solidFill>
                  <a:srgbClr val="595959"/>
                </a:solidFill>
              </a:rPr>
              <a:t>800) 899-9659   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dirty="0" smtClean="0">
                <a:solidFill>
                  <a:srgbClr val="595959"/>
                </a:solidFill>
              </a:rPr>
              <a:t>    info@levelaccess.com</a:t>
            </a:r>
            <a:endParaRPr lang="en-US" sz="1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84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Helper files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23232"/>
                </a:solidFill>
              </a:rPr>
              <a:t>For </a:t>
            </a:r>
            <a:r>
              <a:rPr lang="en-US" dirty="0">
                <a:solidFill>
                  <a:srgbClr val="323232"/>
                </a:solidFill>
              </a:rPr>
              <a:t>BDD testing we’ve created a helper file – </a:t>
            </a:r>
            <a:r>
              <a:rPr lang="en-US" dirty="0" err="1">
                <a:solidFill>
                  <a:srgbClr val="323232"/>
                </a:solidFill>
              </a:rPr>
              <a:t>Continuum.js</a:t>
            </a:r>
            <a:r>
              <a:rPr lang="en-US" dirty="0">
                <a:solidFill>
                  <a:srgbClr val="323232"/>
                </a:solidFill>
              </a:rPr>
              <a:t> (JavaScript) / </a:t>
            </a:r>
            <a:r>
              <a:rPr lang="en-US" dirty="0" err="1">
                <a:solidFill>
                  <a:srgbClr val="323232"/>
                </a:solidFill>
              </a:rPr>
              <a:t>Continuum.java</a:t>
            </a:r>
            <a:r>
              <a:rPr lang="en-US" dirty="0">
                <a:solidFill>
                  <a:srgbClr val="323232"/>
                </a:solidFill>
              </a:rPr>
              <a:t> (Java) – to make including </a:t>
            </a:r>
            <a:r>
              <a:rPr lang="en-US" dirty="0" smtClean="0">
                <a:solidFill>
                  <a:srgbClr val="323232"/>
                </a:solidFill>
              </a:rPr>
              <a:t>ACCESS </a:t>
            </a:r>
            <a:r>
              <a:rPr lang="en-US" dirty="0">
                <a:solidFill>
                  <a:srgbClr val="323232"/>
                </a:solidFill>
              </a:rPr>
              <a:t>Engine tests in a project simple</a:t>
            </a:r>
            <a:r>
              <a:rPr lang="en-US" dirty="0" smtClean="0">
                <a:solidFill>
                  <a:srgbClr val="323232"/>
                </a:solidFill>
              </a:rPr>
              <a:t>.</a:t>
            </a:r>
          </a:p>
          <a:p>
            <a:r>
              <a:rPr lang="en-US" dirty="0" smtClean="0">
                <a:solidFill>
                  <a:srgbClr val="323232"/>
                </a:solidFill>
              </a:rPr>
              <a:t>As we broaden the number of integrations of ACCESS Engine with other QA Testing Frameworks, we expect further Helper files might be necessary.</a:t>
            </a:r>
          </a:p>
          <a:p>
            <a:r>
              <a:rPr lang="en-US" dirty="0" smtClean="0">
                <a:solidFill>
                  <a:srgbClr val="323232"/>
                </a:solidFill>
              </a:rPr>
              <a:t>But, we’d like to note that these helper files are a very simple affair to create, as they all create/build a similar Continuum object in a project - with the exact same interface.</a:t>
            </a:r>
            <a:endParaRPr lang="en-US" dirty="0">
              <a:solidFill>
                <a:srgbClr val="323232"/>
              </a:solidFill>
            </a:endParaRPr>
          </a:p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20</a:t>
            </a:fld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FA61290B-38D2-468C-9CAB-0F1493885425}"/>
              </a:ext>
            </a:extLst>
          </p:cNvPr>
          <p:cNvSpPr txBox="1">
            <a:spLocks/>
          </p:cNvSpPr>
          <p:nvPr/>
        </p:nvSpPr>
        <p:spPr>
          <a:xfrm>
            <a:off x="3647635" y="6356350"/>
            <a:ext cx="4896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95959"/>
                </a:solidFill>
              </a:rPr>
              <a:t>levelaccess.com   </a:t>
            </a:r>
            <a:r>
              <a:rPr lang="en-US" sz="1200" b="1" dirty="0" smtClean="0">
                <a:solidFill>
                  <a:srgbClr val="595959"/>
                </a:solidFill>
              </a:rPr>
              <a:t>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b="1" dirty="0" smtClean="0">
                <a:solidFill>
                  <a:srgbClr val="595959"/>
                </a:solidFill>
              </a:rPr>
              <a:t>    </a:t>
            </a:r>
            <a:r>
              <a:rPr lang="en-US" sz="1200" dirty="0" smtClean="0">
                <a:solidFill>
                  <a:srgbClr val="595959"/>
                </a:solidFill>
              </a:rPr>
              <a:t>(</a:t>
            </a:r>
            <a:r>
              <a:rPr lang="de-DE" sz="1200" dirty="0" smtClean="0">
                <a:solidFill>
                  <a:srgbClr val="595959"/>
                </a:solidFill>
              </a:rPr>
              <a:t>800) 899-9659   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dirty="0" smtClean="0">
                <a:solidFill>
                  <a:srgbClr val="595959"/>
                </a:solidFill>
              </a:rPr>
              <a:t>    info@levelaccess.com</a:t>
            </a:r>
            <a:endParaRPr lang="en-US" sz="1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36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520574"/>
            <a:ext cx="10515600" cy="637198"/>
          </a:xfrm>
        </p:spPr>
        <p:txBody>
          <a:bodyPr/>
          <a:lstStyle/>
          <a:p>
            <a:r>
              <a:rPr lang="en-US" dirty="0"/>
              <a:t>So, </a:t>
            </a:r>
            <a:r>
              <a:rPr lang="en-US" dirty="0" smtClean="0"/>
              <a:t>what’s it look like?</a:t>
            </a:r>
            <a:r>
              <a:rPr lang="mr-IN" dirty="0"/>
              <a:t>…</a:t>
            </a:r>
            <a:endParaRPr lang="en-US" dirty="0"/>
          </a:p>
        </p:txBody>
      </p:sp>
      <p:pic>
        <p:nvPicPr>
          <p:cNvPr id="9" name="Picture 8" title="Person scratching their head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98" y="1915613"/>
            <a:ext cx="1585552" cy="3889089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FA61290B-38D2-468C-9CAB-0F1493885425}"/>
              </a:ext>
            </a:extLst>
          </p:cNvPr>
          <p:cNvSpPr txBox="1">
            <a:spLocks/>
          </p:cNvSpPr>
          <p:nvPr/>
        </p:nvSpPr>
        <p:spPr>
          <a:xfrm>
            <a:off x="3647635" y="6356350"/>
            <a:ext cx="4896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95959"/>
                </a:solidFill>
              </a:rPr>
              <a:t>levelaccess.com   </a:t>
            </a:r>
            <a:r>
              <a:rPr lang="en-US" sz="1200" b="1" dirty="0" smtClean="0">
                <a:solidFill>
                  <a:srgbClr val="595959"/>
                </a:solidFill>
              </a:rPr>
              <a:t>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b="1" dirty="0" smtClean="0">
                <a:solidFill>
                  <a:srgbClr val="595959"/>
                </a:solidFill>
              </a:rPr>
              <a:t>    </a:t>
            </a:r>
            <a:r>
              <a:rPr lang="en-US" sz="1200" dirty="0" smtClean="0">
                <a:solidFill>
                  <a:srgbClr val="595959"/>
                </a:solidFill>
              </a:rPr>
              <a:t>(</a:t>
            </a:r>
            <a:r>
              <a:rPr lang="de-DE" sz="1200" dirty="0" smtClean="0">
                <a:solidFill>
                  <a:srgbClr val="595959"/>
                </a:solidFill>
              </a:rPr>
              <a:t>800) 899-9659   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dirty="0" smtClean="0">
                <a:solidFill>
                  <a:srgbClr val="595959"/>
                </a:solidFill>
              </a:rPr>
              <a:t>    info@levelaccess.com</a:t>
            </a:r>
            <a:endParaRPr lang="en-US" sz="1200" dirty="0">
              <a:solidFill>
                <a:srgbClr val="59595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20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Engine API functions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23232"/>
                </a:solidFill>
              </a:rPr>
              <a:t>ACCESS </a:t>
            </a:r>
            <a:r>
              <a:rPr lang="en-US" dirty="0">
                <a:solidFill>
                  <a:srgbClr val="323232"/>
                </a:solidFill>
              </a:rPr>
              <a:t>Engine exposes a number of API functions, but we tend to use two main ones in our </a:t>
            </a:r>
            <a:r>
              <a:rPr lang="en-US" dirty="0" smtClean="0">
                <a:solidFill>
                  <a:srgbClr val="323232"/>
                </a:solidFill>
              </a:rPr>
              <a:t>own tests:</a:t>
            </a:r>
            <a:endParaRPr lang="en-GB" dirty="0">
              <a:solidFill>
                <a:srgbClr val="323232"/>
              </a:solidFill>
            </a:endParaRPr>
          </a:p>
          <a:p>
            <a:pPr lvl="1"/>
            <a:r>
              <a:rPr lang="en-GB" b="1" dirty="0" err="1" smtClean="0">
                <a:solidFill>
                  <a:srgbClr val="323232"/>
                </a:solidFill>
              </a:rPr>
              <a:t>runAllTests_returnInstances_JSON</a:t>
            </a:r>
            <a:r>
              <a:rPr lang="en-GB" b="1" dirty="0">
                <a:solidFill>
                  <a:srgbClr val="323232"/>
                </a:solidFill>
              </a:rPr>
              <a:t>()</a:t>
            </a:r>
            <a:r>
              <a:rPr lang="en-GB" dirty="0">
                <a:solidFill>
                  <a:srgbClr val="323232"/>
                </a:solidFill>
              </a:rPr>
              <a:t>: runs all automatic tests and returns the results array as a JSON string</a:t>
            </a:r>
            <a:r>
              <a:rPr lang="en-GB" dirty="0" smtClean="0">
                <a:solidFill>
                  <a:srgbClr val="323232"/>
                </a:solidFill>
              </a:rPr>
              <a:t>.*</a:t>
            </a:r>
          </a:p>
          <a:p>
            <a:pPr lvl="1"/>
            <a:r>
              <a:rPr lang="en-GB" b="1" dirty="0" err="1" smtClean="0">
                <a:solidFill>
                  <a:srgbClr val="323232"/>
                </a:solidFill>
              </a:rPr>
              <a:t>runAllTests_returnInstances_JSON_NodeCapture</a:t>
            </a:r>
            <a:r>
              <a:rPr lang="en-GB" b="1" dirty="0" smtClean="0">
                <a:solidFill>
                  <a:srgbClr val="323232"/>
                </a:solidFill>
              </a:rPr>
              <a:t>(</a:t>
            </a:r>
            <a:r>
              <a:rPr lang="en-GB" b="1" dirty="0" err="1" smtClean="0">
                <a:solidFill>
                  <a:srgbClr val="323232"/>
                </a:solidFill>
              </a:rPr>
              <a:t>targetNode</a:t>
            </a:r>
            <a:r>
              <a:rPr lang="en-GB" b="1" dirty="0">
                <a:solidFill>
                  <a:srgbClr val="323232"/>
                </a:solidFill>
              </a:rPr>
              <a:t>)</a:t>
            </a:r>
            <a:r>
              <a:rPr lang="en-GB" dirty="0">
                <a:solidFill>
                  <a:srgbClr val="323232"/>
                </a:solidFill>
              </a:rPr>
              <a:t>: runs all automatic tests on the </a:t>
            </a:r>
            <a:r>
              <a:rPr lang="en-GB" dirty="0" err="1">
                <a:solidFill>
                  <a:srgbClr val="323232"/>
                </a:solidFill>
              </a:rPr>
              <a:t>targetNode</a:t>
            </a:r>
            <a:r>
              <a:rPr lang="en-GB" dirty="0">
                <a:solidFill>
                  <a:srgbClr val="323232"/>
                </a:solidFill>
              </a:rPr>
              <a:t> and returns the results array as a JSON string</a:t>
            </a:r>
            <a:r>
              <a:rPr lang="en-GB" dirty="0" smtClean="0">
                <a:solidFill>
                  <a:srgbClr val="323232"/>
                </a:solidFill>
              </a:rPr>
              <a:t>.*</a:t>
            </a:r>
          </a:p>
          <a:p>
            <a:pPr lvl="1"/>
            <a:endParaRPr lang="en-GB" dirty="0">
              <a:solidFill>
                <a:srgbClr val="323232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323232"/>
                </a:solidFill>
              </a:rPr>
              <a:t> </a:t>
            </a:r>
            <a:r>
              <a:rPr lang="en-US" dirty="0" smtClean="0">
                <a:solidFill>
                  <a:srgbClr val="323232"/>
                </a:solidFill>
              </a:rPr>
              <a:t>*</a:t>
            </a:r>
            <a:r>
              <a:rPr lang="en-US" dirty="0">
                <a:solidFill>
                  <a:srgbClr val="323232"/>
                </a:solidFill>
              </a:rPr>
              <a:t>For testing, we then convert that JSON back into an array</a:t>
            </a:r>
            <a:r>
              <a:rPr lang="en-US" dirty="0" smtClean="0">
                <a:solidFill>
                  <a:srgbClr val="323232"/>
                </a:solidFill>
              </a:rPr>
              <a:t>.</a:t>
            </a:r>
            <a:endParaRPr lang="en-GB" dirty="0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22</a:t>
            </a:fld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FA61290B-38D2-468C-9CAB-0F1493885425}"/>
              </a:ext>
            </a:extLst>
          </p:cNvPr>
          <p:cNvSpPr txBox="1">
            <a:spLocks/>
          </p:cNvSpPr>
          <p:nvPr/>
        </p:nvSpPr>
        <p:spPr>
          <a:xfrm>
            <a:off x="3647635" y="6356350"/>
            <a:ext cx="4896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95959"/>
                </a:solidFill>
              </a:rPr>
              <a:t>levelaccess.com   </a:t>
            </a:r>
            <a:r>
              <a:rPr lang="en-US" sz="1200" b="1" dirty="0" smtClean="0">
                <a:solidFill>
                  <a:srgbClr val="595959"/>
                </a:solidFill>
              </a:rPr>
              <a:t>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b="1" dirty="0" smtClean="0">
                <a:solidFill>
                  <a:srgbClr val="595959"/>
                </a:solidFill>
              </a:rPr>
              <a:t>    </a:t>
            </a:r>
            <a:r>
              <a:rPr lang="en-US" sz="1200" dirty="0" smtClean="0">
                <a:solidFill>
                  <a:srgbClr val="595959"/>
                </a:solidFill>
              </a:rPr>
              <a:t>(</a:t>
            </a:r>
            <a:r>
              <a:rPr lang="de-DE" sz="1200" dirty="0" smtClean="0">
                <a:solidFill>
                  <a:srgbClr val="595959"/>
                </a:solidFill>
              </a:rPr>
              <a:t>800) 899-9659   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dirty="0" smtClean="0">
                <a:solidFill>
                  <a:srgbClr val="595959"/>
                </a:solidFill>
              </a:rPr>
              <a:t>    info@levelaccess.com</a:t>
            </a:r>
            <a:endParaRPr lang="en-US" sz="1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5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Unit Testing with Jasmine / Karma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323232"/>
                </a:solidFill>
              </a:rPr>
              <a:t>We use the jasmine-</a:t>
            </a:r>
            <a:r>
              <a:rPr lang="en-US" dirty="0" err="1">
                <a:solidFill>
                  <a:srgbClr val="323232"/>
                </a:solidFill>
              </a:rPr>
              <a:t>jquery</a:t>
            </a:r>
            <a:r>
              <a:rPr lang="en-US" dirty="0">
                <a:solidFill>
                  <a:srgbClr val="323232"/>
                </a:solidFill>
              </a:rPr>
              <a:t> plug-in for karma (although </a:t>
            </a:r>
            <a:r>
              <a:rPr lang="en-US" dirty="0" smtClean="0">
                <a:solidFill>
                  <a:srgbClr val="323232"/>
                </a:solidFill>
              </a:rPr>
              <a:t>ACCESS </a:t>
            </a:r>
            <a:r>
              <a:rPr lang="en-US" dirty="0">
                <a:solidFill>
                  <a:srgbClr val="323232"/>
                </a:solidFill>
              </a:rPr>
              <a:t>Engine is not actually written in jQuery) to enable HTML components to be loaded into an iframe through Karma</a:t>
            </a:r>
            <a:r>
              <a:rPr lang="en-US" dirty="0" smtClean="0">
                <a:solidFill>
                  <a:srgbClr val="323232"/>
                </a:solidFill>
              </a:rPr>
              <a:t>.</a:t>
            </a:r>
            <a:endParaRPr lang="en-GB" dirty="0">
              <a:solidFill>
                <a:srgbClr val="323232"/>
              </a:solidFill>
            </a:endParaRPr>
          </a:p>
          <a:p>
            <a:r>
              <a:rPr lang="en-US" dirty="0">
                <a:solidFill>
                  <a:srgbClr val="323232"/>
                </a:solidFill>
              </a:rPr>
              <a:t>We then simply include the </a:t>
            </a:r>
            <a:r>
              <a:rPr lang="en-US" dirty="0" smtClean="0">
                <a:solidFill>
                  <a:srgbClr val="323232"/>
                </a:solidFill>
              </a:rPr>
              <a:t>ACCESS </a:t>
            </a:r>
            <a:r>
              <a:rPr lang="en-US" dirty="0">
                <a:solidFill>
                  <a:srgbClr val="323232"/>
                </a:solidFill>
              </a:rPr>
              <a:t>Engine Community file in the test </a:t>
            </a:r>
            <a:r>
              <a:rPr lang="en-US" dirty="0" smtClean="0">
                <a:solidFill>
                  <a:srgbClr val="323232"/>
                </a:solidFill>
              </a:rPr>
              <a:t>folder (no </a:t>
            </a:r>
            <a:r>
              <a:rPr lang="en-US" dirty="0" err="1">
                <a:solidFill>
                  <a:srgbClr val="323232"/>
                </a:solidFill>
              </a:rPr>
              <a:t>Continuum.js</a:t>
            </a:r>
            <a:r>
              <a:rPr lang="en-US" dirty="0">
                <a:solidFill>
                  <a:srgbClr val="323232"/>
                </a:solidFill>
              </a:rPr>
              <a:t> helper file </a:t>
            </a:r>
            <a:r>
              <a:rPr lang="en-US" dirty="0" smtClean="0">
                <a:solidFill>
                  <a:srgbClr val="323232"/>
                </a:solidFill>
              </a:rPr>
              <a:t>necessary) </a:t>
            </a:r>
            <a:r>
              <a:rPr lang="en-US" dirty="0">
                <a:solidFill>
                  <a:srgbClr val="323232"/>
                </a:solidFill>
              </a:rPr>
              <a:t>to automatically make the </a:t>
            </a:r>
            <a:r>
              <a:rPr lang="en-US" dirty="0" smtClean="0">
                <a:solidFill>
                  <a:srgbClr val="323232"/>
                </a:solidFill>
              </a:rPr>
              <a:t>ACCESS </a:t>
            </a:r>
            <a:r>
              <a:rPr lang="en-US" dirty="0">
                <a:solidFill>
                  <a:srgbClr val="323232"/>
                </a:solidFill>
              </a:rPr>
              <a:t>Engine object (</a:t>
            </a:r>
            <a:r>
              <a:rPr lang="en-US" dirty="0" err="1">
                <a:solidFill>
                  <a:srgbClr val="323232"/>
                </a:solidFill>
              </a:rPr>
              <a:t>LevelAccess_AccessEngine</a:t>
            </a:r>
            <a:r>
              <a:rPr lang="en-US" dirty="0">
                <a:solidFill>
                  <a:srgbClr val="323232"/>
                </a:solidFill>
              </a:rPr>
              <a:t>) available in our unit tests. </a:t>
            </a:r>
            <a:endParaRPr lang="en-GB" dirty="0">
              <a:solidFill>
                <a:srgbClr val="323232"/>
              </a:solidFill>
            </a:endParaRPr>
          </a:p>
          <a:p>
            <a:r>
              <a:rPr lang="en-US" dirty="0">
                <a:solidFill>
                  <a:srgbClr val="323232"/>
                </a:solidFill>
              </a:rPr>
              <a:t>Once </a:t>
            </a:r>
            <a:r>
              <a:rPr lang="en-US" dirty="0" smtClean="0">
                <a:solidFill>
                  <a:srgbClr val="323232"/>
                </a:solidFill>
              </a:rPr>
              <a:t>available </a:t>
            </a:r>
            <a:r>
              <a:rPr lang="en-US" dirty="0">
                <a:solidFill>
                  <a:srgbClr val="323232"/>
                </a:solidFill>
              </a:rPr>
              <a:t>it just needs to be directed to the window being tested (e.g. in our case the iframe’s </a:t>
            </a:r>
            <a:r>
              <a:rPr lang="en-US" dirty="0" err="1">
                <a:solidFill>
                  <a:srgbClr val="323232"/>
                </a:solidFill>
              </a:rPr>
              <a:t>contentWindow</a:t>
            </a:r>
            <a:r>
              <a:rPr lang="en-US" dirty="0">
                <a:solidFill>
                  <a:srgbClr val="323232"/>
                </a:solidFill>
              </a:rPr>
              <a:t>), before calls are made to the “</a:t>
            </a:r>
            <a:r>
              <a:rPr lang="en-GB" dirty="0" err="1">
                <a:solidFill>
                  <a:srgbClr val="323232"/>
                </a:solidFill>
              </a:rPr>
              <a:t>runAllTests_returnInstances_JSON_NodeCapture</a:t>
            </a:r>
            <a:r>
              <a:rPr lang="en-GB" dirty="0">
                <a:solidFill>
                  <a:srgbClr val="323232"/>
                </a:solidFill>
              </a:rPr>
              <a:t>(</a:t>
            </a:r>
            <a:r>
              <a:rPr lang="en-GB" dirty="0" err="1">
                <a:solidFill>
                  <a:srgbClr val="323232"/>
                </a:solidFill>
              </a:rPr>
              <a:t>targetNode</a:t>
            </a:r>
            <a:r>
              <a:rPr lang="en-GB" dirty="0">
                <a:solidFill>
                  <a:srgbClr val="323232"/>
                </a:solidFill>
              </a:rPr>
              <a:t>)” </a:t>
            </a:r>
            <a:r>
              <a:rPr lang="en-US" dirty="0">
                <a:solidFill>
                  <a:srgbClr val="323232"/>
                </a:solidFill>
              </a:rPr>
              <a:t>API </a:t>
            </a:r>
            <a:r>
              <a:rPr lang="en-US" dirty="0" smtClean="0">
                <a:solidFill>
                  <a:srgbClr val="323232"/>
                </a:solidFill>
              </a:rPr>
              <a:t>function.</a:t>
            </a:r>
            <a:endParaRPr lang="en-GB" dirty="0">
              <a:solidFill>
                <a:srgbClr val="323232"/>
              </a:solidFill>
            </a:endParaRPr>
          </a:p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23</a:t>
            </a:fld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FA61290B-38D2-468C-9CAB-0F1493885425}"/>
              </a:ext>
            </a:extLst>
          </p:cNvPr>
          <p:cNvSpPr txBox="1">
            <a:spLocks/>
          </p:cNvSpPr>
          <p:nvPr/>
        </p:nvSpPr>
        <p:spPr>
          <a:xfrm>
            <a:off x="3647635" y="6356350"/>
            <a:ext cx="4896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95959"/>
                </a:solidFill>
              </a:rPr>
              <a:t>levelaccess.com   </a:t>
            </a:r>
            <a:r>
              <a:rPr lang="en-US" sz="1200" b="1" dirty="0" smtClean="0">
                <a:solidFill>
                  <a:srgbClr val="595959"/>
                </a:solidFill>
              </a:rPr>
              <a:t>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b="1" dirty="0" smtClean="0">
                <a:solidFill>
                  <a:srgbClr val="595959"/>
                </a:solidFill>
              </a:rPr>
              <a:t>    </a:t>
            </a:r>
            <a:r>
              <a:rPr lang="en-US" sz="1200" dirty="0" smtClean="0">
                <a:solidFill>
                  <a:srgbClr val="595959"/>
                </a:solidFill>
              </a:rPr>
              <a:t>(</a:t>
            </a:r>
            <a:r>
              <a:rPr lang="de-DE" sz="1200" dirty="0" smtClean="0">
                <a:solidFill>
                  <a:srgbClr val="595959"/>
                </a:solidFill>
              </a:rPr>
              <a:t>800) 899-9659   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dirty="0" smtClean="0">
                <a:solidFill>
                  <a:srgbClr val="595959"/>
                </a:solidFill>
              </a:rPr>
              <a:t>    info@levelaccess.com</a:t>
            </a:r>
            <a:endParaRPr lang="en-US" sz="1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14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Unit Testing with Jasmine / Karma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23232"/>
                </a:solidFill>
              </a:rPr>
              <a:t>We tend to only use the “</a:t>
            </a:r>
            <a:r>
              <a:rPr lang="en-US" dirty="0" err="1">
                <a:solidFill>
                  <a:srgbClr val="323232"/>
                </a:solidFill>
              </a:rPr>
              <a:t>runAllTests_returnInstances_JSON_NodeCapture</a:t>
            </a:r>
            <a:r>
              <a:rPr lang="en-US" dirty="0">
                <a:solidFill>
                  <a:srgbClr val="323232"/>
                </a:solidFill>
              </a:rPr>
              <a:t>(</a:t>
            </a:r>
            <a:r>
              <a:rPr lang="en-US" dirty="0" err="1">
                <a:solidFill>
                  <a:srgbClr val="323232"/>
                </a:solidFill>
              </a:rPr>
              <a:t>targetNode</a:t>
            </a:r>
            <a:r>
              <a:rPr lang="en-US" dirty="0">
                <a:solidFill>
                  <a:srgbClr val="323232"/>
                </a:solidFill>
              </a:rPr>
              <a:t>)” API function in our unit tests as we want to just test the contents of the HTML widget under test – rather than the contents the whole page content of the test harness window (e.g. the iframe</a:t>
            </a:r>
            <a:r>
              <a:rPr lang="en-US" dirty="0" smtClean="0">
                <a:solidFill>
                  <a:srgbClr val="323232"/>
                </a:solidFill>
              </a:rPr>
              <a:t>).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24</a:t>
            </a:fld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FA61290B-38D2-468C-9CAB-0F1493885425}"/>
              </a:ext>
            </a:extLst>
          </p:cNvPr>
          <p:cNvSpPr txBox="1">
            <a:spLocks/>
          </p:cNvSpPr>
          <p:nvPr/>
        </p:nvSpPr>
        <p:spPr>
          <a:xfrm>
            <a:off x="3647635" y="6356350"/>
            <a:ext cx="4896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95959"/>
                </a:solidFill>
              </a:rPr>
              <a:t>levelaccess.com   </a:t>
            </a:r>
            <a:r>
              <a:rPr lang="en-US" sz="1200" b="1" dirty="0" smtClean="0">
                <a:solidFill>
                  <a:srgbClr val="595959"/>
                </a:solidFill>
              </a:rPr>
              <a:t>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b="1" dirty="0" smtClean="0">
                <a:solidFill>
                  <a:srgbClr val="595959"/>
                </a:solidFill>
              </a:rPr>
              <a:t>    </a:t>
            </a:r>
            <a:r>
              <a:rPr lang="en-US" sz="1200" dirty="0" smtClean="0">
                <a:solidFill>
                  <a:srgbClr val="595959"/>
                </a:solidFill>
              </a:rPr>
              <a:t>(</a:t>
            </a:r>
            <a:r>
              <a:rPr lang="de-DE" sz="1200" dirty="0" smtClean="0">
                <a:solidFill>
                  <a:srgbClr val="595959"/>
                </a:solidFill>
              </a:rPr>
              <a:t>800) 899-9659   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dirty="0" smtClean="0">
                <a:solidFill>
                  <a:srgbClr val="595959"/>
                </a:solidFill>
              </a:rPr>
              <a:t>    info@levelaccess.com</a:t>
            </a:r>
            <a:endParaRPr lang="en-US" sz="1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2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Unit Testing with Jasmine / Karma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4161"/>
            <a:ext cx="10515600" cy="191183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23232"/>
                </a:solidFill>
              </a:rPr>
              <a:t>In </a:t>
            </a:r>
            <a:r>
              <a:rPr lang="en-US" dirty="0">
                <a:solidFill>
                  <a:srgbClr val="323232"/>
                </a:solidFill>
              </a:rPr>
              <a:t>addition, </a:t>
            </a:r>
            <a:r>
              <a:rPr lang="en-US" dirty="0" smtClean="0">
                <a:solidFill>
                  <a:srgbClr val="323232"/>
                </a:solidFill>
              </a:rPr>
              <a:t>we </a:t>
            </a:r>
            <a:r>
              <a:rPr lang="en-US" dirty="0">
                <a:solidFill>
                  <a:srgbClr val="323232"/>
                </a:solidFill>
              </a:rPr>
              <a:t>add additional reporting into our unit tests so that we are informed about the details of any accessibility issues located through an </a:t>
            </a:r>
            <a:r>
              <a:rPr lang="en-US" dirty="0" smtClean="0">
                <a:solidFill>
                  <a:srgbClr val="323232"/>
                </a:solidFill>
              </a:rPr>
              <a:t>ACCESS </a:t>
            </a:r>
            <a:r>
              <a:rPr lang="en-US" dirty="0">
                <a:solidFill>
                  <a:srgbClr val="323232"/>
                </a:solidFill>
              </a:rPr>
              <a:t>Engine test.</a:t>
            </a:r>
          </a:p>
          <a:p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6" name="Picture 5" descr="A sample of the Continuum output after testing is complete, indicating errors that have been found on the pages that were tested." title="Continuum Output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07" y="3151811"/>
            <a:ext cx="8732646" cy="221757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25</a:t>
            </a:fld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FA61290B-38D2-468C-9CAB-0F1493885425}"/>
              </a:ext>
            </a:extLst>
          </p:cNvPr>
          <p:cNvSpPr txBox="1">
            <a:spLocks/>
          </p:cNvSpPr>
          <p:nvPr/>
        </p:nvSpPr>
        <p:spPr>
          <a:xfrm>
            <a:off x="3647635" y="6356350"/>
            <a:ext cx="4896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95959"/>
                </a:solidFill>
              </a:rPr>
              <a:t>levelaccess.com   </a:t>
            </a:r>
            <a:r>
              <a:rPr lang="en-US" sz="1200" b="1" dirty="0" smtClean="0">
                <a:solidFill>
                  <a:srgbClr val="595959"/>
                </a:solidFill>
              </a:rPr>
              <a:t>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b="1" dirty="0" smtClean="0">
                <a:solidFill>
                  <a:srgbClr val="595959"/>
                </a:solidFill>
              </a:rPr>
              <a:t>    </a:t>
            </a:r>
            <a:r>
              <a:rPr lang="en-US" sz="1200" dirty="0" smtClean="0">
                <a:solidFill>
                  <a:srgbClr val="595959"/>
                </a:solidFill>
              </a:rPr>
              <a:t>(</a:t>
            </a:r>
            <a:r>
              <a:rPr lang="de-DE" sz="1200" dirty="0" smtClean="0">
                <a:solidFill>
                  <a:srgbClr val="595959"/>
                </a:solidFill>
              </a:rPr>
              <a:t>800) 899-9659   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dirty="0" smtClean="0">
                <a:solidFill>
                  <a:srgbClr val="595959"/>
                </a:solidFill>
              </a:rPr>
              <a:t>    info@levelaccess.com</a:t>
            </a:r>
            <a:endParaRPr lang="en-US" sz="1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01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 / Karma project folder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9" name="Picture 8" descr="The project folder for Jasmine and Karma, including the Access Engine file and other files that are included with Continuum." title="Jasmine / Karma project folder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131" y="2198610"/>
            <a:ext cx="9564745" cy="293907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26</a:t>
            </a:fld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FA61290B-38D2-468C-9CAB-0F1493885425}"/>
              </a:ext>
            </a:extLst>
          </p:cNvPr>
          <p:cNvSpPr txBox="1">
            <a:spLocks/>
          </p:cNvSpPr>
          <p:nvPr/>
        </p:nvSpPr>
        <p:spPr>
          <a:xfrm>
            <a:off x="3647635" y="6356350"/>
            <a:ext cx="4896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95959"/>
                </a:solidFill>
              </a:rPr>
              <a:t>levelaccess.com   </a:t>
            </a:r>
            <a:r>
              <a:rPr lang="en-US" sz="1200" b="1" dirty="0" smtClean="0">
                <a:solidFill>
                  <a:srgbClr val="595959"/>
                </a:solidFill>
              </a:rPr>
              <a:t>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b="1" dirty="0" smtClean="0">
                <a:solidFill>
                  <a:srgbClr val="595959"/>
                </a:solidFill>
              </a:rPr>
              <a:t>    </a:t>
            </a:r>
            <a:r>
              <a:rPr lang="en-US" sz="1200" dirty="0" smtClean="0">
                <a:solidFill>
                  <a:srgbClr val="595959"/>
                </a:solidFill>
              </a:rPr>
              <a:t>(</a:t>
            </a:r>
            <a:r>
              <a:rPr lang="de-DE" sz="1200" dirty="0" smtClean="0">
                <a:solidFill>
                  <a:srgbClr val="595959"/>
                </a:solidFill>
              </a:rPr>
              <a:t>800) 899-9659   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dirty="0" smtClean="0">
                <a:solidFill>
                  <a:srgbClr val="595959"/>
                </a:solidFill>
              </a:rPr>
              <a:t>    info@levelaccess.com</a:t>
            </a:r>
            <a:endParaRPr lang="en-US" sz="1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97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 / Karma unit test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9" name="Picture 8" descr="A sample unit test in Jasmine that is using the &quot;runAllTests_returnInstances_JSON_NodeCapture(targetNode)&quot; function available with Access Continuum." title="Jasmin / Karma Unit Test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1861624"/>
            <a:ext cx="10058400" cy="3635426"/>
          </a:xfrm>
          <a:prstGeom prst="rect">
            <a:avLst/>
          </a:prstGeom>
        </p:spPr>
      </p:pic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26 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FA61290B-38D2-468C-9CAB-0F1493885425}"/>
              </a:ext>
            </a:extLst>
          </p:cNvPr>
          <p:cNvSpPr txBox="1">
            <a:spLocks/>
          </p:cNvSpPr>
          <p:nvPr/>
        </p:nvSpPr>
        <p:spPr>
          <a:xfrm>
            <a:off x="3647635" y="6356350"/>
            <a:ext cx="4896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95959"/>
                </a:solidFill>
              </a:rPr>
              <a:t>levelaccess.com   </a:t>
            </a:r>
            <a:r>
              <a:rPr lang="en-US" sz="1200" b="1" dirty="0" smtClean="0">
                <a:solidFill>
                  <a:srgbClr val="595959"/>
                </a:solidFill>
              </a:rPr>
              <a:t>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b="1" dirty="0" smtClean="0">
                <a:solidFill>
                  <a:srgbClr val="595959"/>
                </a:solidFill>
              </a:rPr>
              <a:t>    </a:t>
            </a:r>
            <a:r>
              <a:rPr lang="en-US" sz="1200" dirty="0" smtClean="0">
                <a:solidFill>
                  <a:srgbClr val="595959"/>
                </a:solidFill>
              </a:rPr>
              <a:t>(</a:t>
            </a:r>
            <a:r>
              <a:rPr lang="de-DE" sz="1200" dirty="0" smtClean="0">
                <a:solidFill>
                  <a:srgbClr val="595959"/>
                </a:solidFill>
              </a:rPr>
              <a:t>800) 899-9659   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dirty="0" smtClean="0">
                <a:solidFill>
                  <a:srgbClr val="595959"/>
                </a:solidFill>
              </a:rPr>
              <a:t>    info@levelaccess.com</a:t>
            </a:r>
            <a:endParaRPr lang="en-US" sz="1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24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198"/>
          </a:xfrm>
        </p:spPr>
        <p:txBody>
          <a:bodyPr/>
          <a:lstStyle/>
          <a:p>
            <a:r>
              <a:rPr lang="en-US" dirty="0"/>
              <a:t>In BDD testing with </a:t>
            </a:r>
            <a:r>
              <a:rPr lang="en-US" dirty="0" smtClean="0"/>
              <a:t>Cucumber</a:t>
            </a:r>
            <a:r>
              <a:rPr lang="mr-IN" dirty="0" smtClean="0"/>
              <a:t>…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4161"/>
            <a:ext cx="10134600" cy="4532801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323232"/>
                </a:solidFill>
              </a:rPr>
              <a:t>When using </a:t>
            </a:r>
            <a:r>
              <a:rPr lang="en-US" dirty="0" smtClean="0">
                <a:solidFill>
                  <a:srgbClr val="323232"/>
                </a:solidFill>
              </a:rPr>
              <a:t>ACCESS </a:t>
            </a:r>
            <a:r>
              <a:rPr lang="en-US" dirty="0">
                <a:solidFill>
                  <a:srgbClr val="323232"/>
                </a:solidFill>
              </a:rPr>
              <a:t>Engine </a:t>
            </a:r>
            <a:r>
              <a:rPr lang="en-US" dirty="0" smtClean="0">
                <a:solidFill>
                  <a:srgbClr val="323232"/>
                </a:solidFill>
              </a:rPr>
              <a:t>with the Cucumber BDD </a:t>
            </a:r>
            <a:r>
              <a:rPr lang="en-US" dirty="0">
                <a:solidFill>
                  <a:srgbClr val="323232"/>
                </a:solidFill>
              </a:rPr>
              <a:t>framework, the </a:t>
            </a:r>
            <a:r>
              <a:rPr lang="en-US" dirty="0" smtClean="0">
                <a:solidFill>
                  <a:srgbClr val="323232"/>
                </a:solidFill>
              </a:rPr>
              <a:t>Continuum </a:t>
            </a:r>
            <a:r>
              <a:rPr lang="en-US" dirty="0">
                <a:solidFill>
                  <a:srgbClr val="323232"/>
                </a:solidFill>
              </a:rPr>
              <a:t>helper file is </a:t>
            </a:r>
            <a:r>
              <a:rPr lang="en-US" dirty="0" smtClean="0">
                <a:solidFill>
                  <a:srgbClr val="323232"/>
                </a:solidFill>
              </a:rPr>
              <a:t>required. Both </a:t>
            </a:r>
            <a:r>
              <a:rPr lang="en-US" dirty="0">
                <a:solidFill>
                  <a:srgbClr val="323232"/>
                </a:solidFill>
              </a:rPr>
              <a:t>currently available flavors </a:t>
            </a:r>
            <a:r>
              <a:rPr lang="en-US" dirty="0" smtClean="0">
                <a:solidFill>
                  <a:srgbClr val="323232"/>
                </a:solidFill>
              </a:rPr>
              <a:t>of </a:t>
            </a:r>
            <a:r>
              <a:rPr lang="en-US" dirty="0">
                <a:solidFill>
                  <a:srgbClr val="323232"/>
                </a:solidFill>
              </a:rPr>
              <a:t>this file (Java / JavaScript) </a:t>
            </a:r>
            <a:r>
              <a:rPr lang="en-US" dirty="0" smtClean="0">
                <a:solidFill>
                  <a:srgbClr val="323232"/>
                </a:solidFill>
              </a:rPr>
              <a:t>expose </a:t>
            </a:r>
            <a:r>
              <a:rPr lang="en-US" dirty="0">
                <a:solidFill>
                  <a:srgbClr val="323232"/>
                </a:solidFill>
              </a:rPr>
              <a:t>the same small set of API functions</a:t>
            </a:r>
            <a:r>
              <a:rPr lang="en-US" dirty="0" smtClean="0">
                <a:solidFill>
                  <a:srgbClr val="323232"/>
                </a:solidFill>
              </a:rPr>
              <a:t>.</a:t>
            </a:r>
            <a:endParaRPr lang="en-US" dirty="0">
              <a:solidFill>
                <a:srgbClr val="323232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b="1" dirty="0" err="1" smtClean="0">
                <a:solidFill>
                  <a:srgbClr val="323232"/>
                </a:solidFill>
              </a:rPr>
              <a:t>setUp</a:t>
            </a:r>
            <a:r>
              <a:rPr lang="en-US" b="1" dirty="0" smtClean="0">
                <a:solidFill>
                  <a:srgbClr val="323232"/>
                </a:solidFill>
              </a:rPr>
              <a:t>(WebDriver </a:t>
            </a:r>
            <a:r>
              <a:rPr lang="en-US" b="1" dirty="0" err="1">
                <a:solidFill>
                  <a:srgbClr val="323232"/>
                </a:solidFill>
              </a:rPr>
              <a:t>webDriver</a:t>
            </a:r>
            <a:r>
              <a:rPr lang="en-US" b="1" dirty="0">
                <a:solidFill>
                  <a:srgbClr val="323232"/>
                </a:solidFill>
              </a:rPr>
              <a:t>, String </a:t>
            </a:r>
            <a:r>
              <a:rPr lang="en-US" b="1" dirty="0" err="1">
                <a:solidFill>
                  <a:srgbClr val="323232"/>
                </a:solidFill>
              </a:rPr>
              <a:t>locationPath</a:t>
            </a:r>
            <a:r>
              <a:rPr lang="en-US" b="1" dirty="0">
                <a:solidFill>
                  <a:srgbClr val="323232"/>
                </a:solidFill>
              </a:rPr>
              <a:t>)</a:t>
            </a:r>
            <a:r>
              <a:rPr lang="en-US" dirty="0">
                <a:solidFill>
                  <a:srgbClr val="323232"/>
                </a:solidFill>
              </a:rPr>
              <a:t>: you set the </a:t>
            </a:r>
            <a:r>
              <a:rPr lang="en-US" dirty="0" err="1">
                <a:solidFill>
                  <a:srgbClr val="323232"/>
                </a:solidFill>
              </a:rPr>
              <a:t>webdriver</a:t>
            </a:r>
            <a:r>
              <a:rPr lang="en-US" dirty="0">
                <a:solidFill>
                  <a:srgbClr val="323232"/>
                </a:solidFill>
              </a:rPr>
              <a:t> to the </a:t>
            </a:r>
            <a:r>
              <a:rPr lang="en-US" dirty="0" err="1">
                <a:solidFill>
                  <a:srgbClr val="323232"/>
                </a:solidFill>
              </a:rPr>
              <a:t>webdriver</a:t>
            </a:r>
            <a:r>
              <a:rPr lang="en-US" dirty="0">
                <a:solidFill>
                  <a:srgbClr val="323232"/>
                </a:solidFill>
              </a:rPr>
              <a:t> flavor your using, and set the local project location path to </a:t>
            </a:r>
            <a:r>
              <a:rPr lang="en-US" dirty="0" smtClean="0">
                <a:solidFill>
                  <a:srgbClr val="323232"/>
                </a:solidFill>
              </a:rPr>
              <a:t>ACCESS </a:t>
            </a:r>
            <a:r>
              <a:rPr lang="en-US" dirty="0">
                <a:solidFill>
                  <a:srgbClr val="323232"/>
                </a:solidFill>
              </a:rPr>
              <a:t>Engine Community edition (typically in a resources folder</a:t>
            </a:r>
            <a:r>
              <a:rPr lang="en-US" dirty="0" smtClean="0">
                <a:solidFill>
                  <a:srgbClr val="323232"/>
                </a:solidFill>
              </a:rPr>
              <a:t>).</a:t>
            </a:r>
            <a:endParaRPr lang="en-US" dirty="0">
              <a:solidFill>
                <a:srgbClr val="323232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b="1" dirty="0" err="1" smtClean="0">
                <a:solidFill>
                  <a:srgbClr val="323232"/>
                </a:solidFill>
              </a:rPr>
              <a:t>runAllTests_returnInstances_JSON</a:t>
            </a:r>
            <a:r>
              <a:rPr lang="en-US" b="1" dirty="0">
                <a:solidFill>
                  <a:srgbClr val="323232"/>
                </a:solidFill>
              </a:rPr>
              <a:t>()</a:t>
            </a:r>
            <a:r>
              <a:rPr lang="en-US" dirty="0">
                <a:solidFill>
                  <a:srgbClr val="323232"/>
                </a:solidFill>
              </a:rPr>
              <a:t>: calls the equivalent API function in </a:t>
            </a:r>
            <a:r>
              <a:rPr lang="en-US" dirty="0" smtClean="0">
                <a:solidFill>
                  <a:srgbClr val="323232"/>
                </a:solidFill>
              </a:rPr>
              <a:t>ACCESS </a:t>
            </a:r>
            <a:r>
              <a:rPr lang="en-US" dirty="0">
                <a:solidFill>
                  <a:srgbClr val="323232"/>
                </a:solidFill>
              </a:rPr>
              <a:t>Engine Community edition</a:t>
            </a:r>
            <a:r>
              <a:rPr lang="en-US" dirty="0" smtClean="0">
                <a:solidFill>
                  <a:srgbClr val="323232"/>
                </a:solidFill>
              </a:rPr>
              <a:t>.</a:t>
            </a:r>
            <a:endParaRPr lang="en-US" dirty="0">
              <a:solidFill>
                <a:srgbClr val="323232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b="1" dirty="0" err="1" smtClean="0">
                <a:solidFill>
                  <a:srgbClr val="323232"/>
                </a:solidFill>
              </a:rPr>
              <a:t>runAllTests_returnInstances_JSON_NodeCapture</a:t>
            </a:r>
            <a:r>
              <a:rPr lang="en-US" b="1" dirty="0" smtClean="0">
                <a:solidFill>
                  <a:srgbClr val="323232"/>
                </a:solidFill>
              </a:rPr>
              <a:t>(String </a:t>
            </a:r>
            <a:r>
              <a:rPr lang="en-US" b="1" dirty="0" err="1">
                <a:solidFill>
                  <a:srgbClr val="323232"/>
                </a:solidFill>
              </a:rPr>
              <a:t>cssSelectorForNode</a:t>
            </a:r>
            <a:r>
              <a:rPr lang="en-US" b="1" dirty="0">
                <a:solidFill>
                  <a:srgbClr val="323232"/>
                </a:solidFill>
              </a:rPr>
              <a:t>)</a:t>
            </a:r>
            <a:r>
              <a:rPr lang="en-US" dirty="0">
                <a:solidFill>
                  <a:srgbClr val="323232"/>
                </a:solidFill>
              </a:rPr>
              <a:t>: calls the equivalent API function in </a:t>
            </a:r>
            <a:r>
              <a:rPr lang="en-US" dirty="0" smtClean="0">
                <a:solidFill>
                  <a:srgbClr val="323232"/>
                </a:solidFill>
              </a:rPr>
              <a:t>ACCESS </a:t>
            </a:r>
            <a:r>
              <a:rPr lang="en-US" dirty="0">
                <a:solidFill>
                  <a:srgbClr val="323232"/>
                </a:solidFill>
              </a:rPr>
              <a:t>Engine Community edition</a:t>
            </a:r>
            <a:r>
              <a:rPr lang="en-US" dirty="0" smtClean="0">
                <a:solidFill>
                  <a:srgbClr val="323232"/>
                </a:solidFill>
              </a:rPr>
              <a:t>.</a:t>
            </a:r>
            <a:endParaRPr lang="en-US" dirty="0">
              <a:solidFill>
                <a:srgbClr val="323232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b="1" dirty="0" smtClean="0">
                <a:solidFill>
                  <a:srgbClr val="323232"/>
                </a:solidFill>
              </a:rPr>
              <a:t>getA11yResults</a:t>
            </a:r>
            <a:r>
              <a:rPr lang="en-US" b="1" dirty="0">
                <a:solidFill>
                  <a:srgbClr val="323232"/>
                </a:solidFill>
              </a:rPr>
              <a:t>()</a:t>
            </a:r>
            <a:r>
              <a:rPr lang="en-US" dirty="0">
                <a:solidFill>
                  <a:srgbClr val="323232"/>
                </a:solidFill>
              </a:rPr>
              <a:t>: gets the results from </a:t>
            </a:r>
            <a:r>
              <a:rPr lang="en-US" dirty="0" smtClean="0">
                <a:solidFill>
                  <a:srgbClr val="323232"/>
                </a:solidFill>
              </a:rPr>
              <a:t>ACCESS </a:t>
            </a:r>
            <a:r>
              <a:rPr lang="en-US" dirty="0">
                <a:solidFill>
                  <a:srgbClr val="323232"/>
                </a:solidFill>
              </a:rPr>
              <a:t>Engine as an array object of failing instances, collected together with the test id of the test they failed, and other relevant details</a:t>
            </a:r>
            <a:r>
              <a:rPr lang="en-US" dirty="0" smtClean="0">
                <a:solidFill>
                  <a:srgbClr val="323232"/>
                </a:solidFill>
              </a:rPr>
              <a:t>.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FA61290B-38D2-468C-9CAB-0F1493885425}"/>
              </a:ext>
            </a:extLst>
          </p:cNvPr>
          <p:cNvSpPr txBox="1">
            <a:spLocks/>
          </p:cNvSpPr>
          <p:nvPr/>
        </p:nvSpPr>
        <p:spPr>
          <a:xfrm>
            <a:off x="3647635" y="6356350"/>
            <a:ext cx="4896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95959"/>
                </a:solidFill>
              </a:rPr>
              <a:t>levelaccess.com   </a:t>
            </a:r>
            <a:r>
              <a:rPr lang="en-US" sz="1200" b="1" dirty="0" smtClean="0">
                <a:solidFill>
                  <a:srgbClr val="595959"/>
                </a:solidFill>
              </a:rPr>
              <a:t>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b="1" dirty="0" smtClean="0">
                <a:solidFill>
                  <a:srgbClr val="595959"/>
                </a:solidFill>
              </a:rPr>
              <a:t>    </a:t>
            </a:r>
            <a:r>
              <a:rPr lang="en-US" sz="1200" dirty="0" smtClean="0">
                <a:solidFill>
                  <a:srgbClr val="595959"/>
                </a:solidFill>
              </a:rPr>
              <a:t>(</a:t>
            </a:r>
            <a:r>
              <a:rPr lang="de-DE" sz="1200" dirty="0" smtClean="0">
                <a:solidFill>
                  <a:srgbClr val="595959"/>
                </a:solidFill>
              </a:rPr>
              <a:t>800) 899-9659   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dirty="0" smtClean="0">
                <a:solidFill>
                  <a:srgbClr val="595959"/>
                </a:solidFill>
              </a:rPr>
              <a:t>    info@levelaccess.com</a:t>
            </a:r>
            <a:endParaRPr lang="en-US" sz="1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4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BDD testing with </a:t>
            </a:r>
            <a:r>
              <a:rPr lang="en-US" dirty="0" smtClean="0"/>
              <a:t>Cucumber</a:t>
            </a:r>
            <a:r>
              <a:rPr lang="mr-IN" dirty="0" smtClean="0"/>
              <a:t>…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4162"/>
            <a:ext cx="9728200" cy="6418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23232"/>
                </a:solidFill>
              </a:rPr>
              <a:t>As an example, a typical Gherkin BDD test would look </a:t>
            </a:r>
            <a:r>
              <a:rPr lang="en-US">
                <a:solidFill>
                  <a:srgbClr val="323232"/>
                </a:solidFill>
              </a:rPr>
              <a:t>like</a:t>
            </a:r>
            <a:r>
              <a:rPr lang="en-US" smtClean="0">
                <a:solidFill>
                  <a:srgbClr val="323232"/>
                </a:solidFill>
              </a:rPr>
              <a:t>: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4745" y="2286000"/>
            <a:ext cx="9081655" cy="369331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68263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Feature: Test a web page for accessibility</a:t>
            </a:r>
          </a:p>
          <a:p>
            <a:pPr marL="68263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As a QA Tester</a:t>
            </a:r>
          </a:p>
          <a:p>
            <a:pPr marL="68263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 want to open the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url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https://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www.levelaccess.com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</a:t>
            </a:r>
          </a:p>
          <a:p>
            <a:pPr marL="68263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So that I can test its different states with automatic tests in the Community version of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ACCESS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Engine</a:t>
            </a:r>
          </a:p>
          <a:p>
            <a:pPr marL="68263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</a:t>
            </a:r>
          </a:p>
          <a:p>
            <a:pPr marL="68263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Scenario: Run all automated accessibility tests on the specified web page in the page load state</a:t>
            </a:r>
          </a:p>
          <a:p>
            <a:pPr marL="68263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Given the web page "https://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www.levelaccess.com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/" is displayed.</a:t>
            </a:r>
          </a:p>
          <a:p>
            <a:pPr marL="68263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And the Community version of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ACCESS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Engine is set-up.</a:t>
            </a:r>
          </a:p>
          <a:p>
            <a:pPr marL="68263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When I call the Community version of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ACCESS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Engine's "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runAllTests_returnInstances_JSON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 API function.</a:t>
            </a:r>
          </a:p>
          <a:p>
            <a:pPr marL="68263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Then no accessibility issues are found.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FA61290B-38D2-468C-9CAB-0F1493885425}"/>
              </a:ext>
            </a:extLst>
          </p:cNvPr>
          <p:cNvSpPr txBox="1">
            <a:spLocks/>
          </p:cNvSpPr>
          <p:nvPr/>
        </p:nvSpPr>
        <p:spPr>
          <a:xfrm>
            <a:off x="3647635" y="6356350"/>
            <a:ext cx="4896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95959"/>
                </a:solidFill>
              </a:rPr>
              <a:t>levelaccess.com   </a:t>
            </a:r>
            <a:r>
              <a:rPr lang="en-US" sz="1200" b="1" dirty="0" smtClean="0">
                <a:solidFill>
                  <a:srgbClr val="595959"/>
                </a:solidFill>
              </a:rPr>
              <a:t>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b="1" dirty="0" smtClean="0">
                <a:solidFill>
                  <a:srgbClr val="595959"/>
                </a:solidFill>
              </a:rPr>
              <a:t>    </a:t>
            </a:r>
            <a:r>
              <a:rPr lang="en-US" sz="1200" dirty="0" smtClean="0">
                <a:solidFill>
                  <a:srgbClr val="595959"/>
                </a:solidFill>
              </a:rPr>
              <a:t>(</a:t>
            </a:r>
            <a:r>
              <a:rPr lang="de-DE" sz="1200" dirty="0" smtClean="0">
                <a:solidFill>
                  <a:srgbClr val="595959"/>
                </a:solidFill>
              </a:rPr>
              <a:t>800) 899-9659   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dirty="0" smtClean="0">
                <a:solidFill>
                  <a:srgbClr val="595959"/>
                </a:solidFill>
              </a:rPr>
              <a:t>    info@levelaccess.com</a:t>
            </a:r>
            <a:endParaRPr lang="en-US" sz="1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40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Alistair Garrison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975104"/>
            <a:ext cx="6574536" cy="4201861"/>
          </a:xfrm>
        </p:spPr>
        <p:txBody>
          <a:bodyPr>
            <a:noAutofit/>
          </a:bodyPr>
          <a:lstStyle/>
          <a:p>
            <a:pPr lvl="0"/>
            <a:r>
              <a:rPr lang="en-US" dirty="0" smtClean="0">
                <a:solidFill>
                  <a:srgbClr val="323232"/>
                </a:solidFill>
              </a:rPr>
              <a:t>Director of Accessibility Research</a:t>
            </a:r>
          </a:p>
          <a:p>
            <a:pPr lvl="0"/>
            <a:r>
              <a:rPr lang="en-US" dirty="0" smtClean="0">
                <a:solidFill>
                  <a:srgbClr val="323232"/>
                </a:solidFill>
              </a:rPr>
              <a:t>16 </a:t>
            </a:r>
            <a:r>
              <a:rPr lang="en-US" dirty="0">
                <a:solidFill>
                  <a:srgbClr val="323232"/>
                </a:solidFill>
              </a:rPr>
              <a:t>years experience - auditing websites, and developing support tools.</a:t>
            </a:r>
          </a:p>
          <a:p>
            <a:pPr lvl="0"/>
            <a:r>
              <a:rPr lang="en-US" dirty="0" smtClean="0">
                <a:solidFill>
                  <a:srgbClr val="323232"/>
                </a:solidFill>
              </a:rPr>
              <a:t>W3C/WAI – Participant: Formerly Evaluation </a:t>
            </a:r>
            <a:r>
              <a:rPr lang="en-US" dirty="0">
                <a:solidFill>
                  <a:srgbClr val="323232"/>
                </a:solidFill>
              </a:rPr>
              <a:t>Methodology Task Force, </a:t>
            </a:r>
            <a:r>
              <a:rPr lang="en-US" dirty="0" smtClean="0">
                <a:solidFill>
                  <a:srgbClr val="323232"/>
                </a:solidFill>
              </a:rPr>
              <a:t>and </a:t>
            </a:r>
            <a:r>
              <a:rPr lang="en-US" dirty="0">
                <a:solidFill>
                  <a:srgbClr val="323232"/>
                </a:solidFill>
              </a:rPr>
              <a:t>now the Accessibility Conformance Testing Task Force.</a:t>
            </a:r>
          </a:p>
        </p:txBody>
      </p:sp>
      <p:pic>
        <p:nvPicPr>
          <p:cNvPr id="9" name="Picture 8" descr="Alistair Garrison" title="Alistair Garriso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5" t="17557" r="37662" b="4241"/>
          <a:stretch/>
        </p:blipFill>
        <p:spPr bwMode="auto">
          <a:xfrm>
            <a:off x="8864600" y="1975104"/>
            <a:ext cx="2489200" cy="3535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FA61290B-38D2-468C-9CAB-0F1493885425}"/>
              </a:ext>
            </a:extLst>
          </p:cNvPr>
          <p:cNvSpPr txBox="1">
            <a:spLocks/>
          </p:cNvSpPr>
          <p:nvPr/>
        </p:nvSpPr>
        <p:spPr>
          <a:xfrm>
            <a:off x="3647635" y="6356350"/>
            <a:ext cx="4896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95959"/>
                </a:solidFill>
              </a:rPr>
              <a:t>levelaccess.com   </a:t>
            </a:r>
            <a:r>
              <a:rPr lang="en-US" sz="1200" b="1" dirty="0" smtClean="0">
                <a:solidFill>
                  <a:srgbClr val="595959"/>
                </a:solidFill>
              </a:rPr>
              <a:t>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b="1" dirty="0" smtClean="0">
                <a:solidFill>
                  <a:srgbClr val="595959"/>
                </a:solidFill>
              </a:rPr>
              <a:t>    </a:t>
            </a:r>
            <a:r>
              <a:rPr lang="en-US" sz="1200" dirty="0" smtClean="0">
                <a:solidFill>
                  <a:srgbClr val="595959"/>
                </a:solidFill>
              </a:rPr>
              <a:t>(</a:t>
            </a:r>
            <a:r>
              <a:rPr lang="de-DE" sz="1200" dirty="0" smtClean="0">
                <a:solidFill>
                  <a:srgbClr val="595959"/>
                </a:solidFill>
              </a:rPr>
              <a:t>800) 899-9659   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dirty="0" smtClean="0">
                <a:solidFill>
                  <a:srgbClr val="595959"/>
                </a:solidFill>
              </a:rPr>
              <a:t>    info@levelaccess.com</a:t>
            </a:r>
            <a:endParaRPr lang="en-US" sz="1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88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198"/>
          </a:xfrm>
        </p:spPr>
        <p:txBody>
          <a:bodyPr/>
          <a:lstStyle/>
          <a:p>
            <a:r>
              <a:rPr lang="en-US" dirty="0"/>
              <a:t>In BDD testing with </a:t>
            </a:r>
            <a:r>
              <a:rPr lang="en-US" dirty="0" smtClean="0"/>
              <a:t>Cucumber</a:t>
            </a:r>
            <a:r>
              <a:rPr lang="mr-IN" dirty="0" smtClean="0"/>
              <a:t>…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23232"/>
                </a:solidFill>
              </a:rPr>
              <a:t>We </a:t>
            </a:r>
            <a:r>
              <a:rPr lang="en-US" dirty="0">
                <a:solidFill>
                  <a:srgbClr val="323232"/>
                </a:solidFill>
              </a:rPr>
              <a:t>use the power of the test framework to get content, in a lot of cases web pages or views, to the right state before we call the appropriate </a:t>
            </a:r>
            <a:r>
              <a:rPr lang="en-US" dirty="0" smtClean="0">
                <a:solidFill>
                  <a:srgbClr val="323232"/>
                </a:solidFill>
              </a:rPr>
              <a:t>ACCESS </a:t>
            </a:r>
            <a:r>
              <a:rPr lang="en-US" dirty="0">
                <a:solidFill>
                  <a:srgbClr val="323232"/>
                </a:solidFill>
              </a:rPr>
              <a:t>Engine API function – and simply check that no issues have been found</a:t>
            </a:r>
            <a:r>
              <a:rPr lang="en-US" dirty="0" smtClean="0">
                <a:solidFill>
                  <a:srgbClr val="323232"/>
                </a:solidFill>
              </a:rPr>
              <a:t>.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FA61290B-38D2-468C-9CAB-0F1493885425}"/>
              </a:ext>
            </a:extLst>
          </p:cNvPr>
          <p:cNvSpPr txBox="1">
            <a:spLocks/>
          </p:cNvSpPr>
          <p:nvPr/>
        </p:nvSpPr>
        <p:spPr>
          <a:xfrm>
            <a:off x="3647635" y="6356350"/>
            <a:ext cx="4896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95959"/>
                </a:solidFill>
              </a:rPr>
              <a:t>levelaccess.com   </a:t>
            </a:r>
            <a:r>
              <a:rPr lang="en-US" sz="1200" b="1" dirty="0" smtClean="0">
                <a:solidFill>
                  <a:srgbClr val="595959"/>
                </a:solidFill>
              </a:rPr>
              <a:t>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b="1" dirty="0" smtClean="0">
                <a:solidFill>
                  <a:srgbClr val="595959"/>
                </a:solidFill>
              </a:rPr>
              <a:t>    </a:t>
            </a:r>
            <a:r>
              <a:rPr lang="en-US" sz="1200" dirty="0" smtClean="0">
                <a:solidFill>
                  <a:srgbClr val="595959"/>
                </a:solidFill>
              </a:rPr>
              <a:t>(</a:t>
            </a:r>
            <a:r>
              <a:rPr lang="de-DE" sz="1200" dirty="0" smtClean="0">
                <a:solidFill>
                  <a:srgbClr val="595959"/>
                </a:solidFill>
              </a:rPr>
              <a:t>800) 899-9659   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dirty="0" smtClean="0">
                <a:solidFill>
                  <a:srgbClr val="595959"/>
                </a:solidFill>
              </a:rPr>
              <a:t>    info@levelaccess.com</a:t>
            </a:r>
            <a:endParaRPr lang="en-US" sz="1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8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198"/>
          </a:xfrm>
        </p:spPr>
        <p:txBody>
          <a:bodyPr/>
          <a:lstStyle/>
          <a:p>
            <a:r>
              <a:rPr lang="en-US" dirty="0"/>
              <a:t>In BDD testing with </a:t>
            </a:r>
            <a:r>
              <a:rPr lang="en-US" dirty="0" smtClean="0"/>
              <a:t>Cucumber</a:t>
            </a:r>
            <a:r>
              <a:rPr lang="mr-IN" dirty="0" smtClean="0"/>
              <a:t>…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323232"/>
                </a:solidFill>
              </a:rPr>
              <a:t>The </a:t>
            </a:r>
            <a:r>
              <a:rPr lang="en-US" dirty="0">
                <a:solidFill>
                  <a:srgbClr val="323232"/>
                </a:solidFill>
              </a:rPr>
              <a:t>error message </a:t>
            </a:r>
            <a:r>
              <a:rPr lang="en-US" dirty="0" smtClean="0">
                <a:solidFill>
                  <a:srgbClr val="323232"/>
                </a:solidFill>
              </a:rPr>
              <a:t>shown (below), </a:t>
            </a:r>
            <a:r>
              <a:rPr lang="en-US" dirty="0">
                <a:solidFill>
                  <a:srgbClr val="323232"/>
                </a:solidFill>
              </a:rPr>
              <a:t>if issues are located, also includes the failing instances found by </a:t>
            </a:r>
            <a:r>
              <a:rPr lang="en-US" dirty="0" smtClean="0">
                <a:solidFill>
                  <a:srgbClr val="323232"/>
                </a:solidFill>
              </a:rPr>
              <a:t>ACCESS </a:t>
            </a:r>
            <a:r>
              <a:rPr lang="en-US" dirty="0">
                <a:solidFill>
                  <a:srgbClr val="323232"/>
                </a:solidFill>
              </a:rPr>
              <a:t>Engine</a:t>
            </a:r>
            <a:r>
              <a:rPr lang="en-US" dirty="0" smtClean="0">
                <a:solidFill>
                  <a:srgbClr val="323232"/>
                </a:solidFill>
              </a:rPr>
              <a:t>.</a:t>
            </a:r>
          </a:p>
          <a:p>
            <a:endParaRPr lang="en-US" dirty="0">
              <a:solidFill>
                <a:srgbClr val="323232"/>
              </a:solidFill>
            </a:endParaRPr>
          </a:p>
          <a:p>
            <a:endParaRPr lang="en-US" dirty="0" smtClean="0">
              <a:solidFill>
                <a:srgbClr val="323232"/>
              </a:solidFill>
            </a:endParaRPr>
          </a:p>
          <a:p>
            <a:endParaRPr lang="en-US" dirty="0">
              <a:solidFill>
                <a:srgbClr val="323232"/>
              </a:solidFill>
            </a:endParaRPr>
          </a:p>
          <a:p>
            <a:endParaRPr lang="en-US" dirty="0" smtClean="0">
              <a:solidFill>
                <a:srgbClr val="323232"/>
              </a:solidFill>
            </a:endParaRPr>
          </a:p>
          <a:p>
            <a:endParaRPr lang="en-US" dirty="0">
              <a:solidFill>
                <a:srgbClr val="323232"/>
              </a:solidFill>
            </a:endParaRPr>
          </a:p>
          <a:p>
            <a:endParaRPr lang="en-US" dirty="0">
              <a:solidFill>
                <a:srgbClr val="323232"/>
              </a:solidFill>
            </a:endParaRPr>
          </a:p>
          <a:p>
            <a:r>
              <a:rPr lang="en-US" dirty="0">
                <a:solidFill>
                  <a:srgbClr val="323232"/>
                </a:solidFill>
              </a:rPr>
              <a:t>In our own internal processes, if the last statement </a:t>
            </a:r>
            <a:r>
              <a:rPr lang="en-US" dirty="0" smtClean="0">
                <a:solidFill>
                  <a:srgbClr val="323232"/>
                </a:solidFill>
              </a:rPr>
              <a:t>“</a:t>
            </a:r>
            <a:r>
              <a:rPr lang="en-US" dirty="0">
                <a:solidFill>
                  <a:srgbClr val="323232"/>
                </a:solidFill>
                <a:latin typeface="Courier New" charset="0"/>
                <a:ea typeface="Courier New" charset="0"/>
                <a:cs typeface="Courier New" charset="0"/>
              </a:rPr>
              <a:t>Then no accessibility issues are </a:t>
            </a:r>
            <a:r>
              <a:rPr lang="en-US" dirty="0" smtClean="0">
                <a:solidFill>
                  <a:srgbClr val="323232"/>
                </a:solidFill>
                <a:latin typeface="Courier New" charset="0"/>
                <a:ea typeface="Courier New" charset="0"/>
                <a:cs typeface="Courier New" charset="0"/>
              </a:rPr>
              <a:t>found</a:t>
            </a:r>
            <a:r>
              <a:rPr lang="en-US" dirty="0">
                <a:solidFill>
                  <a:srgbClr val="323232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dirty="0" smtClean="0">
                <a:solidFill>
                  <a:srgbClr val="323232"/>
                </a:solidFill>
              </a:rPr>
              <a:t>” is </a:t>
            </a:r>
            <a:r>
              <a:rPr lang="en-US" dirty="0">
                <a:solidFill>
                  <a:srgbClr val="323232"/>
                </a:solidFill>
              </a:rPr>
              <a:t>not correct the CI sends out the dreaded </a:t>
            </a:r>
            <a:r>
              <a:rPr lang="en-US" dirty="0" smtClean="0">
                <a:solidFill>
                  <a:srgbClr val="323232"/>
                </a:solidFill>
              </a:rPr>
              <a:t>“build failed” email</a:t>
            </a:r>
            <a:r>
              <a:rPr lang="en-US" dirty="0">
                <a:solidFill>
                  <a:srgbClr val="323232"/>
                </a:solidFill>
              </a:rPr>
              <a:t>! </a:t>
            </a:r>
            <a:r>
              <a:rPr lang="mr-IN" dirty="0" smtClean="0">
                <a:solidFill>
                  <a:srgbClr val="323232"/>
                </a:solidFill>
              </a:rPr>
              <a:t>–</a:t>
            </a:r>
            <a:r>
              <a:rPr lang="en-US" dirty="0" smtClean="0">
                <a:solidFill>
                  <a:srgbClr val="323232"/>
                </a:solidFill>
              </a:rPr>
              <a:t> at least in new projects.</a:t>
            </a:r>
            <a:endParaRPr lang="en-US" dirty="0">
              <a:solidFill>
                <a:srgbClr val="323232"/>
              </a:solidFill>
            </a:endParaRPr>
          </a:p>
          <a:p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6" name="Picture 5" descr="A sample of an error message returned by Continuum when Access Engine fails an instance." title="Continuum Error Message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46" y="2826327"/>
            <a:ext cx="10375654" cy="183854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FA61290B-38D2-468C-9CAB-0F1493885425}"/>
              </a:ext>
            </a:extLst>
          </p:cNvPr>
          <p:cNvSpPr txBox="1">
            <a:spLocks/>
          </p:cNvSpPr>
          <p:nvPr/>
        </p:nvSpPr>
        <p:spPr>
          <a:xfrm>
            <a:off x="3647635" y="6356350"/>
            <a:ext cx="4896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95959"/>
                </a:solidFill>
              </a:rPr>
              <a:t>levelaccess.com   </a:t>
            </a:r>
            <a:r>
              <a:rPr lang="en-US" sz="1200" b="1" dirty="0" smtClean="0">
                <a:solidFill>
                  <a:srgbClr val="595959"/>
                </a:solidFill>
              </a:rPr>
              <a:t>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b="1" dirty="0" smtClean="0">
                <a:solidFill>
                  <a:srgbClr val="595959"/>
                </a:solidFill>
              </a:rPr>
              <a:t>    </a:t>
            </a:r>
            <a:r>
              <a:rPr lang="en-US" sz="1200" dirty="0" smtClean="0">
                <a:solidFill>
                  <a:srgbClr val="595959"/>
                </a:solidFill>
              </a:rPr>
              <a:t>(</a:t>
            </a:r>
            <a:r>
              <a:rPr lang="de-DE" sz="1200" dirty="0" smtClean="0">
                <a:solidFill>
                  <a:srgbClr val="595959"/>
                </a:solidFill>
              </a:rPr>
              <a:t>800) 899-9659   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dirty="0" smtClean="0">
                <a:solidFill>
                  <a:srgbClr val="595959"/>
                </a:solidFill>
              </a:rPr>
              <a:t>    info@levelaccess.com</a:t>
            </a:r>
            <a:endParaRPr lang="en-US" sz="1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33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198"/>
          </a:xfrm>
        </p:spPr>
        <p:txBody>
          <a:bodyPr/>
          <a:lstStyle/>
          <a:p>
            <a:r>
              <a:rPr lang="en-US" dirty="0"/>
              <a:t>In BDD testing with </a:t>
            </a:r>
            <a:r>
              <a:rPr lang="en-US" dirty="0" smtClean="0"/>
              <a:t>Cucumber</a:t>
            </a:r>
            <a:r>
              <a:rPr lang="mr-IN" dirty="0" smtClean="0"/>
              <a:t>…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will also note: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23232"/>
                </a:solidFill>
              </a:rPr>
              <a:t>The “</a:t>
            </a:r>
            <a:r>
              <a:rPr lang="en-US" dirty="0">
                <a:solidFill>
                  <a:srgbClr val="323232"/>
                </a:solidFill>
                <a:latin typeface="Courier New" charset="0"/>
                <a:ea typeface="Courier New" charset="0"/>
                <a:cs typeface="Courier New" charset="0"/>
              </a:rPr>
              <a:t>And the Community version of </a:t>
            </a:r>
            <a:r>
              <a:rPr lang="en-US" dirty="0" smtClean="0">
                <a:solidFill>
                  <a:srgbClr val="323232"/>
                </a:solidFill>
                <a:latin typeface="Courier New" charset="0"/>
                <a:ea typeface="Courier New" charset="0"/>
                <a:cs typeface="Courier New" charset="0"/>
              </a:rPr>
              <a:t>ACCESS </a:t>
            </a:r>
            <a:r>
              <a:rPr lang="en-US" dirty="0">
                <a:solidFill>
                  <a:srgbClr val="323232"/>
                </a:solidFill>
                <a:latin typeface="Courier New" charset="0"/>
                <a:ea typeface="Courier New" charset="0"/>
                <a:cs typeface="Courier New" charset="0"/>
              </a:rPr>
              <a:t>Engine is set-up</a:t>
            </a:r>
            <a:r>
              <a:rPr lang="en-US" dirty="0" smtClean="0">
                <a:solidFill>
                  <a:srgbClr val="323232"/>
                </a:solidFill>
              </a:rPr>
              <a:t>.” step.  This is </a:t>
            </a:r>
            <a:r>
              <a:rPr lang="en-US" dirty="0">
                <a:solidFill>
                  <a:srgbClr val="323232"/>
                </a:solidFill>
              </a:rPr>
              <a:t>needed when the </a:t>
            </a:r>
            <a:r>
              <a:rPr lang="en-US" dirty="0" smtClean="0">
                <a:solidFill>
                  <a:srgbClr val="323232"/>
                </a:solidFill>
              </a:rPr>
              <a:t>Continuum </a:t>
            </a:r>
            <a:r>
              <a:rPr lang="en-US" dirty="0">
                <a:solidFill>
                  <a:srgbClr val="323232"/>
                </a:solidFill>
              </a:rPr>
              <a:t>helper file is used, as it allows the Continuum file to </a:t>
            </a:r>
            <a:r>
              <a:rPr lang="en-US" dirty="0" smtClean="0">
                <a:solidFill>
                  <a:srgbClr val="323232"/>
                </a:solidFill>
              </a:rPr>
              <a:t>be told the location of </a:t>
            </a:r>
            <a:r>
              <a:rPr lang="en-US" dirty="0">
                <a:solidFill>
                  <a:srgbClr val="323232"/>
                </a:solidFill>
              </a:rPr>
              <a:t>the </a:t>
            </a:r>
            <a:r>
              <a:rPr lang="en-US" dirty="0" smtClean="0">
                <a:solidFill>
                  <a:srgbClr val="323232"/>
                </a:solidFill>
              </a:rPr>
              <a:t>ACCESS </a:t>
            </a:r>
            <a:r>
              <a:rPr lang="en-US" dirty="0">
                <a:solidFill>
                  <a:srgbClr val="323232"/>
                </a:solidFill>
              </a:rPr>
              <a:t>Engine Community edition file within the project, and load it into the page under test.  </a:t>
            </a:r>
          </a:p>
          <a:p>
            <a:r>
              <a:rPr lang="en-US" dirty="0" smtClean="0">
                <a:solidFill>
                  <a:srgbClr val="323232"/>
                </a:solidFill>
              </a:rPr>
              <a:t>The “</a:t>
            </a:r>
            <a:r>
              <a:rPr lang="en-US" dirty="0">
                <a:solidFill>
                  <a:srgbClr val="323232"/>
                </a:solidFill>
                <a:latin typeface="Courier New" charset="0"/>
                <a:ea typeface="Courier New" charset="0"/>
                <a:cs typeface="Courier New" charset="0"/>
              </a:rPr>
              <a:t>Then no accessibility issues are found.</a:t>
            </a:r>
            <a:r>
              <a:rPr lang="en-US" dirty="0" smtClean="0">
                <a:solidFill>
                  <a:srgbClr val="323232"/>
                </a:solidFill>
              </a:rPr>
              <a:t>” step.  </a:t>
            </a:r>
            <a:r>
              <a:rPr lang="en-US" dirty="0">
                <a:solidFill>
                  <a:srgbClr val="323232"/>
                </a:solidFill>
              </a:rPr>
              <a:t>For convenience when BDD testing the results from a call to either API function are stored in a results object.  This object can be retrieved in this step – through the “getA11yResults” API function, and examined in the normal manner through expect statements.</a:t>
            </a:r>
          </a:p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FA61290B-38D2-468C-9CAB-0F1493885425}"/>
              </a:ext>
            </a:extLst>
          </p:cNvPr>
          <p:cNvSpPr txBox="1">
            <a:spLocks/>
          </p:cNvSpPr>
          <p:nvPr/>
        </p:nvSpPr>
        <p:spPr>
          <a:xfrm>
            <a:off x="3647635" y="6356350"/>
            <a:ext cx="4896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95959"/>
                </a:solidFill>
              </a:rPr>
              <a:t>levelaccess.com   </a:t>
            </a:r>
            <a:r>
              <a:rPr lang="en-US" sz="1200" b="1" dirty="0" smtClean="0">
                <a:solidFill>
                  <a:srgbClr val="595959"/>
                </a:solidFill>
              </a:rPr>
              <a:t>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b="1" dirty="0" smtClean="0">
                <a:solidFill>
                  <a:srgbClr val="595959"/>
                </a:solidFill>
              </a:rPr>
              <a:t>    </a:t>
            </a:r>
            <a:r>
              <a:rPr lang="en-US" sz="1200" dirty="0" smtClean="0">
                <a:solidFill>
                  <a:srgbClr val="595959"/>
                </a:solidFill>
              </a:rPr>
              <a:t>(</a:t>
            </a:r>
            <a:r>
              <a:rPr lang="de-DE" sz="1200" dirty="0" smtClean="0">
                <a:solidFill>
                  <a:srgbClr val="595959"/>
                </a:solidFill>
              </a:rPr>
              <a:t>800) 899-9659   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dirty="0" smtClean="0">
                <a:solidFill>
                  <a:srgbClr val="595959"/>
                </a:solidFill>
              </a:rPr>
              <a:t>    info@levelaccess.com</a:t>
            </a:r>
            <a:endParaRPr lang="en-US" sz="1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29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Cucumber (Java) project folder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7" name="Picture 6" descr="The project folder for a Cucumber Java implementation, including the Continuum.java file." title="Cucumber (Java) project folder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688" y="1705208"/>
            <a:ext cx="5912624" cy="4488547"/>
          </a:xfrm>
          <a:prstGeom prst="rect">
            <a:avLst/>
          </a:prstGeom>
        </p:spPr>
      </p:pic>
      <p:sp>
        <p:nvSpPr>
          <p:cNvPr id="3" name="Oval 2" descr="Orange oval"/>
          <p:cNvSpPr/>
          <p:nvPr/>
        </p:nvSpPr>
        <p:spPr>
          <a:xfrm>
            <a:off x="4911969" y="5920154"/>
            <a:ext cx="1594339" cy="273601"/>
          </a:xfrm>
          <a:prstGeom prst="ellipse">
            <a:avLst/>
          </a:prstGeom>
          <a:noFill/>
          <a:ln w="19050">
            <a:solidFill>
              <a:srgbClr val="ED7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FA61290B-38D2-468C-9CAB-0F1493885425}"/>
              </a:ext>
            </a:extLst>
          </p:cNvPr>
          <p:cNvSpPr txBox="1">
            <a:spLocks/>
          </p:cNvSpPr>
          <p:nvPr/>
        </p:nvSpPr>
        <p:spPr>
          <a:xfrm>
            <a:off x="3647635" y="6356350"/>
            <a:ext cx="4896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95959"/>
                </a:solidFill>
              </a:rPr>
              <a:t>levelaccess.com   </a:t>
            </a:r>
            <a:r>
              <a:rPr lang="en-US" sz="1200" b="1" dirty="0" smtClean="0">
                <a:solidFill>
                  <a:srgbClr val="595959"/>
                </a:solidFill>
              </a:rPr>
              <a:t>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b="1" dirty="0" smtClean="0">
                <a:solidFill>
                  <a:srgbClr val="595959"/>
                </a:solidFill>
              </a:rPr>
              <a:t>    </a:t>
            </a:r>
            <a:r>
              <a:rPr lang="en-US" sz="1200" dirty="0" smtClean="0">
                <a:solidFill>
                  <a:srgbClr val="595959"/>
                </a:solidFill>
              </a:rPr>
              <a:t>(</a:t>
            </a:r>
            <a:r>
              <a:rPr lang="de-DE" sz="1200" dirty="0" smtClean="0">
                <a:solidFill>
                  <a:srgbClr val="595959"/>
                </a:solidFill>
              </a:rPr>
              <a:t>800) 899-9659   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dirty="0" smtClean="0">
                <a:solidFill>
                  <a:srgbClr val="595959"/>
                </a:solidFill>
              </a:rPr>
              <a:t>    info@levelaccess.com</a:t>
            </a:r>
            <a:endParaRPr lang="en-US" sz="1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28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Cucumber (JavaScript) project folder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7" name="Picture 6" descr="The Cucumber Javascript project folder including the Continuum.js file." title="Cucumber (JavaScript) project folder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618" y="2076708"/>
            <a:ext cx="7610764" cy="3366299"/>
          </a:xfrm>
          <a:prstGeom prst="rect">
            <a:avLst/>
          </a:prstGeom>
        </p:spPr>
      </p:pic>
      <p:sp>
        <p:nvSpPr>
          <p:cNvPr id="3" name="Oval 2" descr="Orange oval"/>
          <p:cNvSpPr/>
          <p:nvPr/>
        </p:nvSpPr>
        <p:spPr>
          <a:xfrm>
            <a:off x="4067908" y="3962400"/>
            <a:ext cx="1535723" cy="445477"/>
          </a:xfrm>
          <a:prstGeom prst="ellipse">
            <a:avLst/>
          </a:prstGeom>
          <a:noFill/>
          <a:ln w="31750">
            <a:solidFill>
              <a:srgbClr val="ED7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FA61290B-38D2-468C-9CAB-0F1493885425}"/>
              </a:ext>
            </a:extLst>
          </p:cNvPr>
          <p:cNvSpPr txBox="1">
            <a:spLocks/>
          </p:cNvSpPr>
          <p:nvPr/>
        </p:nvSpPr>
        <p:spPr>
          <a:xfrm>
            <a:off x="3647635" y="6356350"/>
            <a:ext cx="4896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95959"/>
                </a:solidFill>
              </a:rPr>
              <a:t>levelaccess.com   </a:t>
            </a:r>
            <a:r>
              <a:rPr lang="en-US" sz="1200" b="1" dirty="0" smtClean="0">
                <a:solidFill>
                  <a:srgbClr val="595959"/>
                </a:solidFill>
              </a:rPr>
              <a:t>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b="1" dirty="0" smtClean="0">
                <a:solidFill>
                  <a:srgbClr val="595959"/>
                </a:solidFill>
              </a:rPr>
              <a:t>    </a:t>
            </a:r>
            <a:r>
              <a:rPr lang="en-US" sz="1200" dirty="0" smtClean="0">
                <a:solidFill>
                  <a:srgbClr val="595959"/>
                </a:solidFill>
              </a:rPr>
              <a:t>(</a:t>
            </a:r>
            <a:r>
              <a:rPr lang="de-DE" sz="1200" dirty="0" smtClean="0">
                <a:solidFill>
                  <a:srgbClr val="595959"/>
                </a:solidFill>
              </a:rPr>
              <a:t>800) 899-9659   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dirty="0" smtClean="0">
                <a:solidFill>
                  <a:srgbClr val="595959"/>
                </a:solidFill>
              </a:rPr>
              <a:t>    info@levelaccess.com</a:t>
            </a:r>
            <a:endParaRPr lang="en-US" sz="1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4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198"/>
          </a:xfrm>
        </p:spPr>
        <p:txBody>
          <a:bodyPr/>
          <a:lstStyle/>
          <a:p>
            <a:r>
              <a:rPr lang="en-US" dirty="0" smtClean="0"/>
              <a:t>Final note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Accessibility Testing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23232"/>
                </a:solidFill>
              </a:rPr>
              <a:t>When we integrated ACCESS Engine with the QA </a:t>
            </a:r>
            <a:r>
              <a:rPr lang="en-US" dirty="0">
                <a:solidFill>
                  <a:srgbClr val="323232"/>
                </a:solidFill>
              </a:rPr>
              <a:t>Frameworks </a:t>
            </a:r>
            <a:r>
              <a:rPr lang="en-US" dirty="0" smtClean="0">
                <a:solidFill>
                  <a:srgbClr val="323232"/>
                </a:solidFill>
              </a:rPr>
              <a:t>we were using for BDD (</a:t>
            </a:r>
            <a:r>
              <a:rPr lang="en-US" dirty="0" err="1" smtClean="0">
                <a:solidFill>
                  <a:srgbClr val="323232"/>
                </a:solidFill>
              </a:rPr>
              <a:t>Behaviour</a:t>
            </a:r>
            <a:r>
              <a:rPr lang="en-US" dirty="0" smtClean="0">
                <a:solidFill>
                  <a:srgbClr val="323232"/>
                </a:solidFill>
              </a:rPr>
              <a:t> Driven Development) Testing, and Unit Testing</a:t>
            </a:r>
            <a:r>
              <a:rPr lang="mr-IN" dirty="0" smtClean="0">
                <a:solidFill>
                  <a:srgbClr val="323232"/>
                </a:solidFill>
              </a:rPr>
              <a:t>…</a:t>
            </a:r>
            <a:endParaRPr lang="en-GB" dirty="0">
              <a:solidFill>
                <a:srgbClr val="323232"/>
              </a:solidFill>
            </a:endParaRPr>
          </a:p>
          <a:p>
            <a:r>
              <a:rPr lang="en-GB" dirty="0" smtClean="0">
                <a:solidFill>
                  <a:srgbClr val="323232"/>
                </a:solidFill>
              </a:rPr>
              <a:t>We quickly understood that we already had all the coded tests needed to automatically move our web content / pages through the different DOM states in tasks </a:t>
            </a:r>
            <a:r>
              <a:rPr lang="mr-IN" dirty="0" smtClean="0">
                <a:solidFill>
                  <a:srgbClr val="323232"/>
                </a:solidFill>
              </a:rPr>
              <a:t>–</a:t>
            </a:r>
            <a:r>
              <a:rPr lang="en-GB" dirty="0" smtClean="0">
                <a:solidFill>
                  <a:srgbClr val="323232"/>
                </a:solidFill>
              </a:rPr>
              <a:t> in the form of our existing BDD tests; or Unit Tests.  </a:t>
            </a:r>
          </a:p>
          <a:p>
            <a:r>
              <a:rPr lang="en-GB" dirty="0" smtClean="0">
                <a:solidFill>
                  <a:srgbClr val="323232"/>
                </a:solidFill>
              </a:rPr>
              <a:t>So we could quickly build on this previous work, to move to complete Accessibility Testing coverage of the tasks covered in our products.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34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FA61290B-38D2-468C-9CAB-0F1493885425}"/>
              </a:ext>
            </a:extLst>
          </p:cNvPr>
          <p:cNvSpPr txBox="1">
            <a:spLocks/>
          </p:cNvSpPr>
          <p:nvPr/>
        </p:nvSpPr>
        <p:spPr>
          <a:xfrm>
            <a:off x="3647635" y="6356350"/>
            <a:ext cx="4896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95959"/>
                </a:solidFill>
              </a:rPr>
              <a:t>levelaccess.com   </a:t>
            </a:r>
            <a:r>
              <a:rPr lang="en-US" sz="1200" b="1" dirty="0" smtClean="0">
                <a:solidFill>
                  <a:srgbClr val="595959"/>
                </a:solidFill>
              </a:rPr>
              <a:t>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b="1" dirty="0" smtClean="0">
                <a:solidFill>
                  <a:srgbClr val="595959"/>
                </a:solidFill>
              </a:rPr>
              <a:t>    </a:t>
            </a:r>
            <a:r>
              <a:rPr lang="en-US" sz="1200" dirty="0" smtClean="0">
                <a:solidFill>
                  <a:srgbClr val="595959"/>
                </a:solidFill>
              </a:rPr>
              <a:t>(</a:t>
            </a:r>
            <a:r>
              <a:rPr lang="de-DE" sz="1200" dirty="0" smtClean="0">
                <a:solidFill>
                  <a:srgbClr val="595959"/>
                </a:solidFill>
              </a:rPr>
              <a:t>800) 899-9659   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dirty="0" smtClean="0">
                <a:solidFill>
                  <a:srgbClr val="595959"/>
                </a:solidFill>
              </a:rPr>
              <a:t>    info@levelaccess.com</a:t>
            </a:r>
            <a:endParaRPr lang="en-US" sz="1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74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198"/>
          </a:xfrm>
        </p:spPr>
        <p:txBody>
          <a:bodyPr/>
          <a:lstStyle/>
          <a:p>
            <a:r>
              <a:rPr lang="en-US" dirty="0" smtClean="0"/>
              <a:t>Of course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Accessibility Testing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323232"/>
                </a:solidFill>
              </a:rPr>
              <a:t>We also noted that ACCESS Engine </a:t>
            </a:r>
            <a:r>
              <a:rPr lang="mr-IN" dirty="0" smtClean="0">
                <a:solidFill>
                  <a:srgbClr val="323232"/>
                </a:solidFill>
              </a:rPr>
              <a:t>–</a:t>
            </a:r>
            <a:r>
              <a:rPr lang="en-GB" dirty="0" smtClean="0">
                <a:solidFill>
                  <a:srgbClr val="323232"/>
                </a:solidFill>
              </a:rPr>
              <a:t> through ACCESS Continuum was picking up a lot more issues, as it was looking at each DOM state in a task</a:t>
            </a:r>
            <a:r>
              <a:rPr lang="mr-IN" dirty="0" smtClean="0">
                <a:solidFill>
                  <a:srgbClr val="323232"/>
                </a:solidFill>
              </a:rPr>
              <a:t>…</a:t>
            </a:r>
            <a:r>
              <a:rPr lang="en-GB" dirty="0" smtClean="0">
                <a:solidFill>
                  <a:srgbClr val="323232"/>
                </a:solidFill>
              </a:rPr>
              <a:t> Precisely, what we wanted!!!</a:t>
            </a:r>
          </a:p>
          <a:p>
            <a:r>
              <a:rPr lang="en-GB" dirty="0" smtClean="0">
                <a:solidFill>
                  <a:srgbClr val="323232"/>
                </a:solidFill>
              </a:rPr>
              <a:t>So, to manage that we have been following two patterns when introducing Accessibility testing through ACCESS Continuum.</a:t>
            </a:r>
          </a:p>
          <a:p>
            <a:r>
              <a:rPr lang="en-GB" dirty="0" smtClean="0">
                <a:solidFill>
                  <a:srgbClr val="323232"/>
                </a:solidFill>
              </a:rPr>
              <a:t>For:</a:t>
            </a:r>
          </a:p>
          <a:p>
            <a:pPr lvl="1"/>
            <a:r>
              <a:rPr lang="en-GB" dirty="0" smtClean="0">
                <a:solidFill>
                  <a:srgbClr val="323232"/>
                </a:solidFill>
              </a:rPr>
              <a:t>Existing projects;</a:t>
            </a:r>
          </a:p>
          <a:p>
            <a:pPr lvl="1"/>
            <a:r>
              <a:rPr lang="en-GB" dirty="0" smtClean="0">
                <a:solidFill>
                  <a:srgbClr val="323232"/>
                </a:solidFill>
              </a:rPr>
              <a:t>New projects.</a:t>
            </a:r>
          </a:p>
          <a:p>
            <a:endParaRPr lang="en-GB" dirty="0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34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FA61290B-38D2-468C-9CAB-0F1493885425}"/>
              </a:ext>
            </a:extLst>
          </p:cNvPr>
          <p:cNvSpPr txBox="1">
            <a:spLocks/>
          </p:cNvSpPr>
          <p:nvPr/>
        </p:nvSpPr>
        <p:spPr>
          <a:xfrm>
            <a:off x="3647635" y="6356350"/>
            <a:ext cx="4896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95959"/>
                </a:solidFill>
              </a:rPr>
              <a:t>levelaccess.com   </a:t>
            </a:r>
            <a:r>
              <a:rPr lang="en-US" sz="1200" b="1" dirty="0" smtClean="0">
                <a:solidFill>
                  <a:srgbClr val="595959"/>
                </a:solidFill>
              </a:rPr>
              <a:t>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b="1" dirty="0" smtClean="0">
                <a:solidFill>
                  <a:srgbClr val="595959"/>
                </a:solidFill>
              </a:rPr>
              <a:t>    </a:t>
            </a:r>
            <a:r>
              <a:rPr lang="en-US" sz="1200" dirty="0" smtClean="0">
                <a:solidFill>
                  <a:srgbClr val="595959"/>
                </a:solidFill>
              </a:rPr>
              <a:t>(</a:t>
            </a:r>
            <a:r>
              <a:rPr lang="de-DE" sz="1200" dirty="0" smtClean="0">
                <a:solidFill>
                  <a:srgbClr val="595959"/>
                </a:solidFill>
              </a:rPr>
              <a:t>800) 899-9659   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dirty="0" smtClean="0">
                <a:solidFill>
                  <a:srgbClr val="595959"/>
                </a:solidFill>
              </a:rPr>
              <a:t>    info@levelaccess.com</a:t>
            </a:r>
            <a:endParaRPr lang="en-US" sz="1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44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existing projects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323232"/>
                </a:solidFill>
              </a:rPr>
              <a:t>We list our critical paths through a website, app</a:t>
            </a:r>
            <a:r>
              <a:rPr lang="mr-IN" dirty="0" smtClean="0">
                <a:solidFill>
                  <a:srgbClr val="323232"/>
                </a:solidFill>
              </a:rPr>
              <a:t>…</a:t>
            </a:r>
            <a:endParaRPr lang="en-GB" dirty="0" smtClean="0">
              <a:solidFill>
                <a:srgbClr val="323232"/>
              </a:solidFill>
            </a:endParaRPr>
          </a:p>
          <a:p>
            <a:r>
              <a:rPr lang="en-GB" dirty="0" smtClean="0">
                <a:solidFill>
                  <a:srgbClr val="323232"/>
                </a:solidFill>
              </a:rPr>
              <a:t>We then take the most critical path, and start to inject testing across each state, but in a specific manner:</a:t>
            </a:r>
          </a:p>
          <a:p>
            <a:pPr lvl="1"/>
            <a:r>
              <a:rPr lang="en-GB" dirty="0" smtClean="0">
                <a:solidFill>
                  <a:srgbClr val="323232"/>
                </a:solidFill>
              </a:rPr>
              <a:t>We call the ACCESS Engine API function to run all tests from the BDD test which loads the first view in this path; </a:t>
            </a:r>
          </a:p>
          <a:p>
            <a:pPr lvl="1"/>
            <a:r>
              <a:rPr lang="en-GB" dirty="0" smtClean="0">
                <a:solidFill>
                  <a:srgbClr val="323232"/>
                </a:solidFill>
              </a:rPr>
              <a:t>Then we make any corrections needed; </a:t>
            </a:r>
          </a:p>
          <a:p>
            <a:pPr lvl="1"/>
            <a:r>
              <a:rPr lang="en-GB" dirty="0" smtClean="0">
                <a:solidFill>
                  <a:srgbClr val="323232"/>
                </a:solidFill>
              </a:rPr>
              <a:t>Then when all is fixed, we </a:t>
            </a:r>
            <a:r>
              <a:rPr lang="en-GB" dirty="0">
                <a:solidFill>
                  <a:srgbClr val="323232"/>
                </a:solidFill>
              </a:rPr>
              <a:t>call the </a:t>
            </a:r>
            <a:r>
              <a:rPr lang="en-GB" dirty="0" smtClean="0">
                <a:solidFill>
                  <a:srgbClr val="323232"/>
                </a:solidFill>
              </a:rPr>
              <a:t>ACCESS </a:t>
            </a:r>
            <a:r>
              <a:rPr lang="en-GB" dirty="0">
                <a:solidFill>
                  <a:srgbClr val="323232"/>
                </a:solidFill>
              </a:rPr>
              <a:t>Engine API function to run all tests from the BDD test which loads the </a:t>
            </a:r>
            <a:r>
              <a:rPr lang="en-GB" dirty="0" smtClean="0">
                <a:solidFill>
                  <a:srgbClr val="323232"/>
                </a:solidFill>
              </a:rPr>
              <a:t>second </a:t>
            </a:r>
            <a:r>
              <a:rPr lang="en-GB" dirty="0">
                <a:solidFill>
                  <a:srgbClr val="323232"/>
                </a:solidFill>
              </a:rPr>
              <a:t>view in this </a:t>
            </a:r>
            <a:r>
              <a:rPr lang="en-GB" dirty="0" smtClean="0">
                <a:solidFill>
                  <a:srgbClr val="323232"/>
                </a:solidFill>
              </a:rPr>
              <a:t>path; </a:t>
            </a:r>
            <a:r>
              <a:rPr lang="en-GB" dirty="0" err="1" smtClean="0">
                <a:solidFill>
                  <a:srgbClr val="323232"/>
                </a:solidFill>
              </a:rPr>
              <a:t>etc</a:t>
            </a:r>
            <a:r>
              <a:rPr lang="mr-IN" dirty="0" smtClean="0">
                <a:solidFill>
                  <a:srgbClr val="323232"/>
                </a:solidFill>
              </a:rPr>
              <a:t>…</a:t>
            </a:r>
            <a:endParaRPr lang="en-GB" dirty="0" smtClean="0">
              <a:solidFill>
                <a:srgbClr val="323232"/>
              </a:solidFill>
            </a:endParaRPr>
          </a:p>
          <a:p>
            <a:r>
              <a:rPr lang="en-US" dirty="0" smtClean="0">
                <a:solidFill>
                  <a:srgbClr val="323232"/>
                </a:solidFill>
              </a:rPr>
              <a:t>We take this approach as the first view will expose all of the issues with a template, so from then on we can just concentrate on fixing content in the template</a:t>
            </a:r>
            <a:r>
              <a:rPr lang="mr-IN" dirty="0" smtClean="0">
                <a:solidFill>
                  <a:srgbClr val="323232"/>
                </a:solidFill>
              </a:rPr>
              <a:t>…</a:t>
            </a:r>
            <a:endParaRPr lang="en-GB" dirty="0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rgbClr val="595959"/>
                </a:solidFill>
              </a:rPr>
              <a:t>levelaccess.com   </a:t>
            </a:r>
            <a:r>
              <a:rPr lang="en-US" sz="1200" b="1" smtClean="0">
                <a:solidFill>
                  <a:srgbClr val="595959"/>
                </a:solidFill>
              </a:rPr>
              <a:t> </a:t>
            </a:r>
            <a:r>
              <a:rPr lang="en-US" sz="1200" b="1" smtClean="0">
                <a:solidFill>
                  <a:srgbClr val="5DD345"/>
                </a:solidFill>
              </a:rPr>
              <a:t>|</a:t>
            </a:r>
            <a:r>
              <a:rPr lang="en-US" sz="1200" b="1" smtClean="0">
                <a:solidFill>
                  <a:srgbClr val="595959"/>
                </a:solidFill>
              </a:rPr>
              <a:t>    </a:t>
            </a:r>
            <a:r>
              <a:rPr lang="en-US" sz="1200" smtClean="0">
                <a:solidFill>
                  <a:srgbClr val="595959"/>
                </a:solidFill>
              </a:rPr>
              <a:t>(</a:t>
            </a:r>
            <a:r>
              <a:rPr lang="de-DE" sz="1200" smtClean="0">
                <a:solidFill>
                  <a:srgbClr val="595959"/>
                </a:solidFill>
              </a:rPr>
              <a:t>800) 899-9659    </a:t>
            </a:r>
            <a:r>
              <a:rPr lang="en-US" sz="1200" b="1" smtClean="0">
                <a:solidFill>
                  <a:srgbClr val="5DD345"/>
                </a:solidFill>
              </a:rPr>
              <a:t>|</a:t>
            </a:r>
            <a:r>
              <a:rPr lang="en-US" sz="1200" smtClean="0">
                <a:solidFill>
                  <a:srgbClr val="595959"/>
                </a:solidFill>
              </a:rPr>
              <a:t>    info@levelaccess.com</a:t>
            </a:r>
            <a:endParaRPr lang="en-US" sz="1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72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look like?</a:t>
            </a:r>
            <a:endParaRPr lang="en-US" dirty="0"/>
          </a:p>
        </p:txBody>
      </p:sp>
      <p:sp>
        <p:nvSpPr>
          <p:cNvPr id="6" name="Subtitle 7"/>
          <p:cNvSpPr>
            <a:spLocks noGrp="1"/>
          </p:cNvSpPr>
          <p:nvPr>
            <p:ph type="subTitle" idx="10"/>
          </p:nvPr>
        </p:nvSpPr>
        <p:spPr>
          <a:xfrm>
            <a:off x="838200" y="1107373"/>
            <a:ext cx="10515600" cy="36927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existing applications</a:t>
            </a:r>
            <a:endParaRPr lang="en-US" dirty="0"/>
          </a:p>
        </p:txBody>
      </p:sp>
      <p:graphicFrame>
        <p:nvGraphicFramePr>
          <p:cNvPr id="4" name="Content Placeholder 3" descr="Accessibility Violations Caught over tim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3507293"/>
              </p:ext>
            </p:extLst>
          </p:nvPr>
        </p:nvGraphicFramePr>
        <p:xfrm>
          <a:off x="838200" y="1644650"/>
          <a:ext cx="5105400" cy="4532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36"/>
          <p:cNvSpPr>
            <a:spLocks noGrp="1"/>
          </p:cNvSpPr>
          <p:nvPr>
            <p:ph idx="1"/>
          </p:nvPr>
        </p:nvSpPr>
        <p:spPr>
          <a:xfrm>
            <a:off x="6032500" y="1644161"/>
            <a:ext cx="5321300" cy="453280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23232"/>
                </a:solidFill>
              </a:rPr>
              <a:t>The first couple sprints may be painful </a:t>
            </a:r>
            <a:r>
              <a:rPr lang="mr-IN" dirty="0" smtClean="0">
                <a:solidFill>
                  <a:srgbClr val="323232"/>
                </a:solidFill>
              </a:rPr>
              <a:t>–</a:t>
            </a:r>
            <a:r>
              <a:rPr lang="en-US" dirty="0" smtClean="0">
                <a:solidFill>
                  <a:srgbClr val="323232"/>
                </a:solidFill>
              </a:rPr>
              <a:t> a lot of defects to fix.</a:t>
            </a:r>
          </a:p>
          <a:p>
            <a:r>
              <a:rPr lang="en-US" dirty="0" smtClean="0">
                <a:solidFill>
                  <a:srgbClr val="323232"/>
                </a:solidFill>
              </a:rPr>
              <a:t>But, every template issue you fix increases overall accessibility </a:t>
            </a:r>
            <a:r>
              <a:rPr lang="mr-IN" dirty="0" smtClean="0">
                <a:solidFill>
                  <a:srgbClr val="323232"/>
                </a:solidFill>
              </a:rPr>
              <a:t>–</a:t>
            </a:r>
            <a:r>
              <a:rPr lang="en-US" dirty="0" smtClean="0">
                <a:solidFill>
                  <a:srgbClr val="323232"/>
                </a:solidFill>
              </a:rPr>
              <a:t> across all the pages using that template.</a:t>
            </a:r>
          </a:p>
          <a:p>
            <a:r>
              <a:rPr lang="en-US" dirty="0" smtClean="0">
                <a:solidFill>
                  <a:srgbClr val="323232"/>
                </a:solidFill>
              </a:rPr>
              <a:t>Your application becomes inherently accessible over time </a:t>
            </a:r>
            <a:r>
              <a:rPr lang="mr-IN" dirty="0" smtClean="0">
                <a:solidFill>
                  <a:srgbClr val="323232"/>
                </a:solidFill>
              </a:rPr>
              <a:t>–</a:t>
            </a:r>
            <a:r>
              <a:rPr lang="en-US" dirty="0" smtClean="0">
                <a:solidFill>
                  <a:srgbClr val="323232"/>
                </a:solidFill>
              </a:rPr>
              <a:t> and easy to monitor through CT in CI.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algn="l"/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67991" y="6356350"/>
            <a:ext cx="4856018" cy="365125"/>
          </a:xfrm>
        </p:spPr>
        <p:txBody>
          <a:bodyPr/>
          <a:lstStyle/>
          <a:p>
            <a:r>
              <a:rPr lang="en-US" sz="1200" smtClean="0">
                <a:solidFill>
                  <a:srgbClr val="595959"/>
                </a:solidFill>
              </a:rPr>
              <a:t>levelaccess.com   </a:t>
            </a:r>
            <a:r>
              <a:rPr lang="en-US" sz="1200" b="1" smtClean="0">
                <a:solidFill>
                  <a:srgbClr val="595959"/>
                </a:solidFill>
              </a:rPr>
              <a:t> </a:t>
            </a:r>
            <a:r>
              <a:rPr lang="en-US" sz="1200" b="1" smtClean="0">
                <a:solidFill>
                  <a:srgbClr val="5DD345"/>
                </a:solidFill>
              </a:rPr>
              <a:t>|</a:t>
            </a:r>
            <a:r>
              <a:rPr lang="en-US" sz="1200" b="1" smtClean="0">
                <a:solidFill>
                  <a:srgbClr val="595959"/>
                </a:solidFill>
              </a:rPr>
              <a:t>    </a:t>
            </a:r>
            <a:r>
              <a:rPr lang="en-US" sz="1200" smtClean="0">
                <a:solidFill>
                  <a:srgbClr val="595959"/>
                </a:solidFill>
              </a:rPr>
              <a:t>(</a:t>
            </a:r>
            <a:r>
              <a:rPr lang="de-DE" sz="1200" smtClean="0">
                <a:solidFill>
                  <a:srgbClr val="595959"/>
                </a:solidFill>
              </a:rPr>
              <a:t>800) 899-9659    </a:t>
            </a:r>
            <a:r>
              <a:rPr lang="en-US" sz="1200" b="1" smtClean="0">
                <a:solidFill>
                  <a:srgbClr val="5DD345"/>
                </a:solidFill>
              </a:rPr>
              <a:t>|</a:t>
            </a:r>
            <a:r>
              <a:rPr lang="en-US" sz="1200" smtClean="0">
                <a:solidFill>
                  <a:srgbClr val="595959"/>
                </a:solidFill>
              </a:rPr>
              <a:t>    info@levelaccess.com</a:t>
            </a:r>
            <a:endParaRPr lang="en-US" sz="1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39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new projects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23232"/>
                </a:solidFill>
              </a:rPr>
              <a:t>We push a Test-Driven Development approach, getting Developers / QA Testers to create BDD / Unit Tests which properly act as Acceptance Tests.</a:t>
            </a:r>
          </a:p>
          <a:p>
            <a:r>
              <a:rPr lang="en-US" dirty="0" smtClean="0">
                <a:solidFill>
                  <a:srgbClr val="323232"/>
                </a:solidFill>
              </a:rPr>
              <a:t>ACCESS Continuum can be added to your local testing project, so content is tested prior to commit; and we also have a toolbar with ACCESS Engine integrated for quick testing.</a:t>
            </a:r>
          </a:p>
          <a:p>
            <a:r>
              <a:rPr lang="en-US" dirty="0" smtClean="0">
                <a:solidFill>
                  <a:srgbClr val="323232"/>
                </a:solidFill>
              </a:rPr>
              <a:t>This means that when the code and the tests are committed and run by the CI </a:t>
            </a:r>
            <a:r>
              <a:rPr lang="mr-IN" dirty="0" smtClean="0">
                <a:solidFill>
                  <a:srgbClr val="323232"/>
                </a:solidFill>
              </a:rPr>
              <a:t>–</a:t>
            </a:r>
            <a:r>
              <a:rPr lang="en-US" dirty="0" smtClean="0">
                <a:solidFill>
                  <a:srgbClr val="323232"/>
                </a:solidFill>
              </a:rPr>
              <a:t> all CI tests should run green!  Or else, that email!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rgbClr val="595959"/>
                </a:solidFill>
              </a:rPr>
              <a:t>levelaccess.com   </a:t>
            </a:r>
            <a:r>
              <a:rPr lang="en-US" sz="1200" b="1" smtClean="0">
                <a:solidFill>
                  <a:srgbClr val="595959"/>
                </a:solidFill>
              </a:rPr>
              <a:t> </a:t>
            </a:r>
            <a:r>
              <a:rPr lang="en-US" sz="1200" b="1" smtClean="0">
                <a:solidFill>
                  <a:srgbClr val="5DD345"/>
                </a:solidFill>
              </a:rPr>
              <a:t>|</a:t>
            </a:r>
            <a:r>
              <a:rPr lang="en-US" sz="1200" b="1" smtClean="0">
                <a:solidFill>
                  <a:srgbClr val="595959"/>
                </a:solidFill>
              </a:rPr>
              <a:t>    </a:t>
            </a:r>
            <a:r>
              <a:rPr lang="en-US" sz="1200" smtClean="0">
                <a:solidFill>
                  <a:srgbClr val="595959"/>
                </a:solidFill>
              </a:rPr>
              <a:t>(</a:t>
            </a:r>
            <a:r>
              <a:rPr lang="de-DE" sz="1200" smtClean="0">
                <a:solidFill>
                  <a:srgbClr val="595959"/>
                </a:solidFill>
              </a:rPr>
              <a:t>800) 899-9659    </a:t>
            </a:r>
            <a:r>
              <a:rPr lang="en-US" sz="1200" b="1" smtClean="0">
                <a:solidFill>
                  <a:srgbClr val="5DD345"/>
                </a:solidFill>
              </a:rPr>
              <a:t>|</a:t>
            </a:r>
            <a:r>
              <a:rPr lang="en-US" sz="1200" smtClean="0">
                <a:solidFill>
                  <a:srgbClr val="595959"/>
                </a:solidFill>
              </a:rPr>
              <a:t>    info@levelaccess.com</a:t>
            </a:r>
            <a:endParaRPr lang="en-US" sz="1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1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Zahra Safavian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975104"/>
            <a:ext cx="6574536" cy="4201861"/>
          </a:xfrm>
        </p:spPr>
        <p:txBody>
          <a:bodyPr>
            <a:noAutofit/>
          </a:bodyPr>
          <a:lstStyle/>
          <a:p>
            <a:pPr lvl="0"/>
            <a:r>
              <a:rPr lang="en-US" dirty="0" smtClean="0">
                <a:solidFill>
                  <a:srgbClr val="323232"/>
                </a:solidFill>
              </a:rPr>
              <a:t>Vice President of Product</a:t>
            </a:r>
          </a:p>
          <a:p>
            <a:pPr lvl="0"/>
            <a:r>
              <a:rPr lang="en-US" dirty="0" smtClean="0">
                <a:solidFill>
                  <a:srgbClr val="323232"/>
                </a:solidFill>
              </a:rPr>
              <a:t>20 years of UI/UX and Product Design</a:t>
            </a:r>
          </a:p>
          <a:p>
            <a:r>
              <a:rPr lang="en-US" dirty="0" smtClean="0">
                <a:solidFill>
                  <a:srgbClr val="323232"/>
                </a:solidFill>
              </a:rPr>
              <a:t>15 </a:t>
            </a:r>
            <a:r>
              <a:rPr lang="en-US" dirty="0">
                <a:solidFill>
                  <a:srgbClr val="323232"/>
                </a:solidFill>
              </a:rPr>
              <a:t>years of Product Management</a:t>
            </a:r>
          </a:p>
          <a:p>
            <a:pPr lvl="1"/>
            <a:r>
              <a:rPr lang="en-US" dirty="0" smtClean="0">
                <a:solidFill>
                  <a:srgbClr val="323232"/>
                </a:solidFill>
              </a:rPr>
              <a:t>Running product teams and managing the product development process at companies in the education technology space -- Blackboard, Learning Objects, Starfish Retention Solutions</a:t>
            </a:r>
          </a:p>
          <a:p>
            <a:pPr lvl="0"/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10" name="Picture 9" descr="Zahra Safavian headshot"/>
          <p:cNvPicPr>
            <a:picLocks noChangeAspect="1"/>
          </p:cNvPicPr>
          <p:nvPr/>
        </p:nvPicPr>
        <p:blipFill rotWithShape="1">
          <a:blip r:embed="rId3"/>
          <a:srcRect l="10090" t="5165" r="23980"/>
          <a:stretch/>
        </p:blipFill>
        <p:spPr>
          <a:xfrm>
            <a:off x="9008918" y="1975104"/>
            <a:ext cx="2344882" cy="3372958"/>
          </a:xfrm>
          <a:prstGeom prst="rect">
            <a:avLst/>
          </a:prstGeom>
        </p:spPr>
      </p:pic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FA61290B-38D2-468C-9CAB-0F1493885425}"/>
              </a:ext>
            </a:extLst>
          </p:cNvPr>
          <p:cNvSpPr txBox="1">
            <a:spLocks/>
          </p:cNvSpPr>
          <p:nvPr/>
        </p:nvSpPr>
        <p:spPr>
          <a:xfrm>
            <a:off x="3647635" y="6356350"/>
            <a:ext cx="4896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95959"/>
                </a:solidFill>
              </a:rPr>
              <a:t>levelaccess.com   </a:t>
            </a:r>
            <a:r>
              <a:rPr lang="en-US" sz="1200" b="1" dirty="0" smtClean="0">
                <a:solidFill>
                  <a:srgbClr val="595959"/>
                </a:solidFill>
              </a:rPr>
              <a:t>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b="1" dirty="0" smtClean="0">
                <a:solidFill>
                  <a:srgbClr val="595959"/>
                </a:solidFill>
              </a:rPr>
              <a:t>    </a:t>
            </a:r>
            <a:r>
              <a:rPr lang="en-US" sz="1200" dirty="0" smtClean="0">
                <a:solidFill>
                  <a:srgbClr val="595959"/>
                </a:solidFill>
              </a:rPr>
              <a:t>(</a:t>
            </a:r>
            <a:r>
              <a:rPr lang="de-DE" sz="1200" dirty="0" smtClean="0">
                <a:solidFill>
                  <a:srgbClr val="595959"/>
                </a:solidFill>
              </a:rPr>
              <a:t>800) 899-9659   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dirty="0" smtClean="0">
                <a:solidFill>
                  <a:srgbClr val="595959"/>
                </a:solidFill>
              </a:rPr>
              <a:t>    info@levelaccess.com</a:t>
            </a:r>
            <a:endParaRPr lang="en-US" sz="1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10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look like?</a:t>
            </a:r>
            <a:endParaRPr lang="en-US" dirty="0"/>
          </a:p>
        </p:txBody>
      </p:sp>
      <p:sp>
        <p:nvSpPr>
          <p:cNvPr id="6" name="Subtitle 7"/>
          <p:cNvSpPr>
            <a:spLocks noGrp="1"/>
          </p:cNvSpPr>
          <p:nvPr>
            <p:ph type="subTitle" idx="10"/>
          </p:nvPr>
        </p:nvSpPr>
        <p:spPr>
          <a:xfrm>
            <a:off x="838200" y="1107373"/>
            <a:ext cx="10515600" cy="36927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new development</a:t>
            </a:r>
            <a:endParaRPr lang="en-US" dirty="0"/>
          </a:p>
        </p:txBody>
      </p:sp>
      <p:graphicFrame>
        <p:nvGraphicFramePr>
          <p:cNvPr id="7" name="Content Placeholder 6" descr="Accessibility Violations caught Over Tim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422990"/>
              </p:ext>
            </p:extLst>
          </p:nvPr>
        </p:nvGraphicFramePr>
        <p:xfrm>
          <a:off x="838200" y="1644650"/>
          <a:ext cx="5140325" cy="4532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36"/>
          <p:cNvSpPr>
            <a:spLocks noGrp="1"/>
          </p:cNvSpPr>
          <p:nvPr>
            <p:ph idx="1"/>
          </p:nvPr>
        </p:nvSpPr>
        <p:spPr>
          <a:xfrm>
            <a:off x="6032500" y="1644161"/>
            <a:ext cx="5321300" cy="453280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23232"/>
                </a:solidFill>
              </a:rPr>
              <a:t>Start off the right way</a:t>
            </a:r>
          </a:p>
          <a:p>
            <a:r>
              <a:rPr lang="en-US" dirty="0">
                <a:solidFill>
                  <a:srgbClr val="323232"/>
                </a:solidFill>
              </a:rPr>
              <a:t>T</a:t>
            </a:r>
            <a:r>
              <a:rPr lang="en-US" dirty="0" smtClean="0">
                <a:solidFill>
                  <a:srgbClr val="323232"/>
                </a:solidFill>
              </a:rPr>
              <a:t>esting from the very beginning starts as an inherently accessible website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algn="l"/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67991" y="6356350"/>
            <a:ext cx="4856018" cy="365125"/>
          </a:xfrm>
        </p:spPr>
        <p:txBody>
          <a:bodyPr/>
          <a:lstStyle/>
          <a:p>
            <a:r>
              <a:rPr lang="en-US" sz="1200" smtClean="0">
                <a:solidFill>
                  <a:srgbClr val="595959"/>
                </a:solidFill>
              </a:rPr>
              <a:t>levelaccess.com   </a:t>
            </a:r>
            <a:r>
              <a:rPr lang="en-US" sz="1200" b="1" smtClean="0">
                <a:solidFill>
                  <a:srgbClr val="595959"/>
                </a:solidFill>
              </a:rPr>
              <a:t> </a:t>
            </a:r>
            <a:r>
              <a:rPr lang="en-US" sz="1200" b="1" smtClean="0">
                <a:solidFill>
                  <a:srgbClr val="5DD345"/>
                </a:solidFill>
              </a:rPr>
              <a:t>|</a:t>
            </a:r>
            <a:r>
              <a:rPr lang="en-US" sz="1200" b="1" smtClean="0">
                <a:solidFill>
                  <a:srgbClr val="595959"/>
                </a:solidFill>
              </a:rPr>
              <a:t>    </a:t>
            </a:r>
            <a:r>
              <a:rPr lang="en-US" sz="1200" smtClean="0">
                <a:solidFill>
                  <a:srgbClr val="595959"/>
                </a:solidFill>
              </a:rPr>
              <a:t>(</a:t>
            </a:r>
            <a:r>
              <a:rPr lang="de-DE" sz="1200" smtClean="0">
                <a:solidFill>
                  <a:srgbClr val="595959"/>
                </a:solidFill>
              </a:rPr>
              <a:t>800) 899-9659    </a:t>
            </a:r>
            <a:r>
              <a:rPr lang="en-US" sz="1200" b="1" smtClean="0">
                <a:solidFill>
                  <a:srgbClr val="5DD345"/>
                </a:solidFill>
              </a:rPr>
              <a:t>|</a:t>
            </a:r>
            <a:r>
              <a:rPr lang="en-US" sz="1200" smtClean="0">
                <a:solidFill>
                  <a:srgbClr val="595959"/>
                </a:solidFill>
              </a:rPr>
              <a:t>    info@levelaccess.com</a:t>
            </a:r>
            <a:endParaRPr lang="en-US" sz="1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81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 benefits! </a:t>
            </a:r>
            <a:r>
              <a:rPr lang="en-US" dirty="0"/>
              <a:t>S</a:t>
            </a:r>
            <a:r>
              <a:rPr lang="en-US" dirty="0" smtClean="0"/>
              <a:t>o let’s make this available to our customers - ASAP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23232"/>
                </a:solidFill>
              </a:rPr>
              <a:t>ACCESS Continuum projects show how to integrate ACCESS Engine into QA Testing Frameworks;</a:t>
            </a:r>
          </a:p>
          <a:p>
            <a:r>
              <a:rPr lang="en-US" dirty="0" smtClean="0">
                <a:solidFill>
                  <a:srgbClr val="323232"/>
                </a:solidFill>
              </a:rPr>
              <a:t>Re-using your existing Unit Tests / BDD tests;</a:t>
            </a:r>
          </a:p>
          <a:p>
            <a:r>
              <a:rPr lang="en-US" dirty="0" smtClean="0">
                <a:solidFill>
                  <a:srgbClr val="323232"/>
                </a:solidFill>
              </a:rPr>
              <a:t>Enabling Accessibility Testing to be run “Continuously” on each step in a task; with reporting through your CI </a:t>
            </a:r>
            <a:r>
              <a:rPr lang="mr-IN" dirty="0" smtClean="0">
                <a:solidFill>
                  <a:srgbClr val="323232"/>
                </a:solidFill>
              </a:rPr>
              <a:t>–</a:t>
            </a:r>
            <a:r>
              <a:rPr lang="en-US" dirty="0" smtClean="0">
                <a:solidFill>
                  <a:srgbClr val="323232"/>
                </a:solidFill>
              </a:rPr>
              <a:t> if / when issues are located.</a:t>
            </a:r>
          </a:p>
          <a:p>
            <a:r>
              <a:rPr lang="en-US" dirty="0" smtClean="0">
                <a:solidFill>
                  <a:srgbClr val="323232"/>
                </a:solidFill>
              </a:rPr>
              <a:t>With loads more integrations with QA frameworks to come; and exciting possibilities to integrate ACCESS Engine into dev tools / prototype tools, </a:t>
            </a:r>
            <a:r>
              <a:rPr lang="en-US" dirty="0" err="1" smtClean="0">
                <a:solidFill>
                  <a:srgbClr val="323232"/>
                </a:solidFill>
              </a:rPr>
              <a:t>etc</a:t>
            </a:r>
            <a:r>
              <a:rPr lang="mr-IN" dirty="0" smtClean="0">
                <a:solidFill>
                  <a:srgbClr val="323232"/>
                </a:solidFill>
              </a:rPr>
              <a:t>…</a:t>
            </a:r>
            <a:r>
              <a:rPr lang="en-GB" dirty="0" smtClean="0">
                <a:solidFill>
                  <a:srgbClr val="323232"/>
                </a:solidFill>
              </a:rPr>
              <a:t> in the future! This is just the start!</a:t>
            </a:r>
            <a:endParaRPr lang="en-US" dirty="0" smtClean="0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FA61290B-38D2-468C-9CAB-0F1493885425}"/>
              </a:ext>
            </a:extLst>
          </p:cNvPr>
          <p:cNvSpPr txBox="1">
            <a:spLocks/>
          </p:cNvSpPr>
          <p:nvPr/>
        </p:nvSpPr>
        <p:spPr>
          <a:xfrm>
            <a:off x="3647635" y="6356350"/>
            <a:ext cx="4896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95959"/>
                </a:solidFill>
              </a:rPr>
              <a:t>levelaccess.com   </a:t>
            </a:r>
            <a:r>
              <a:rPr lang="en-US" sz="1200" b="1" dirty="0" smtClean="0">
                <a:solidFill>
                  <a:srgbClr val="595959"/>
                </a:solidFill>
              </a:rPr>
              <a:t>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b="1" dirty="0" smtClean="0">
                <a:solidFill>
                  <a:srgbClr val="595959"/>
                </a:solidFill>
              </a:rPr>
              <a:t>    </a:t>
            </a:r>
            <a:r>
              <a:rPr lang="en-US" sz="1200" dirty="0" smtClean="0">
                <a:solidFill>
                  <a:srgbClr val="595959"/>
                </a:solidFill>
              </a:rPr>
              <a:t>(</a:t>
            </a:r>
            <a:r>
              <a:rPr lang="de-DE" sz="1200" dirty="0" smtClean="0">
                <a:solidFill>
                  <a:srgbClr val="595959"/>
                </a:solidFill>
              </a:rPr>
              <a:t>800) 899-9659   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dirty="0" smtClean="0">
                <a:solidFill>
                  <a:srgbClr val="595959"/>
                </a:solidFill>
              </a:rPr>
              <a:t>    info@levelaccess.com</a:t>
            </a:r>
            <a:endParaRPr lang="en-US" sz="1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09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2629" y="1885585"/>
            <a:ext cx="6260123" cy="132751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Zahra Safavian headshot"/>
          <p:cNvPicPr>
            <a:picLocks noChangeAspect="1"/>
          </p:cNvPicPr>
          <p:nvPr/>
        </p:nvPicPr>
        <p:blipFill rotWithShape="1">
          <a:blip r:embed="rId3"/>
          <a:srcRect l="10090" t="5165" r="23980"/>
          <a:stretch/>
        </p:blipFill>
        <p:spPr>
          <a:xfrm>
            <a:off x="1004888" y="4381500"/>
            <a:ext cx="1380504" cy="1985764"/>
          </a:xfrm>
          <a:prstGeom prst="rect">
            <a:avLst/>
          </a:prstGeom>
        </p:spPr>
      </p:pic>
      <p:sp>
        <p:nvSpPr>
          <p:cNvPr id="16387" name="Content Placeholder 1"/>
          <p:cNvSpPr>
            <a:spLocks noGrp="1"/>
          </p:cNvSpPr>
          <p:nvPr>
            <p:ph sz="half" idx="1"/>
          </p:nvPr>
        </p:nvSpPr>
        <p:spPr>
          <a:xfrm>
            <a:off x="1004887" y="1690688"/>
            <a:ext cx="5341793" cy="4502771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en-US" sz="2600" b="1" dirty="0">
                <a:ea typeface="ＭＳ Ｐゴシック" panose="020B0600070205080204" pitchFamily="34" charset="-128"/>
              </a:rPr>
              <a:t>Contact Us</a:t>
            </a:r>
          </a:p>
          <a:p>
            <a:pPr marL="0" indent="0" algn="r">
              <a:buNone/>
            </a:pPr>
            <a:endParaRPr lang="en-US" sz="1800" dirty="0" smtClean="0"/>
          </a:p>
          <a:p>
            <a:pPr marL="0" indent="0" algn="r">
              <a:buNone/>
            </a:pPr>
            <a:endParaRPr lang="en-US" sz="1800" dirty="0" smtClean="0"/>
          </a:p>
          <a:p>
            <a:pPr marL="0" indent="0" algn="r">
              <a:buNone/>
            </a:pPr>
            <a:endParaRPr lang="en-US" sz="1800" dirty="0" smtClean="0"/>
          </a:p>
          <a:p>
            <a:pPr marL="0" indent="0" algn="r">
              <a:buNone/>
            </a:pPr>
            <a:r>
              <a:rPr lang="en-US" sz="1800" dirty="0" smtClean="0"/>
              <a:t>Alistair Garrison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alistair.garrison@levelaccess.com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0" indent="0" algn="r">
              <a:buNone/>
            </a:pPr>
            <a:endParaRPr lang="en-US" altLang="en-US" sz="1800" b="1" dirty="0">
              <a:ea typeface="ＭＳ Ｐゴシック" panose="020B0600070205080204" pitchFamily="34" charset="-128"/>
            </a:endParaRPr>
          </a:p>
          <a:p>
            <a:pPr marL="0" indent="0" algn="r">
              <a:buNone/>
            </a:pPr>
            <a:endParaRPr lang="en-US" sz="1800" dirty="0" smtClean="0"/>
          </a:p>
          <a:p>
            <a:pPr marL="0" indent="0" algn="r">
              <a:buNone/>
            </a:pPr>
            <a:endParaRPr lang="en-US" sz="1800" dirty="0"/>
          </a:p>
          <a:p>
            <a:pPr marL="0" indent="0" algn="r">
              <a:buNone/>
            </a:pPr>
            <a:endParaRPr lang="en-US" sz="1800" dirty="0" smtClean="0"/>
          </a:p>
          <a:p>
            <a:pPr marL="0" indent="0" algn="r">
              <a:buNone/>
            </a:pPr>
            <a:r>
              <a:rPr lang="en-US" sz="1800" dirty="0" smtClean="0"/>
              <a:t>Zahra Safavian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zahra.safavian@levelaccess.com</a:t>
            </a:r>
            <a:endParaRPr lang="en-US" altLang="en-US" sz="1800" dirty="0"/>
          </a:p>
        </p:txBody>
      </p:sp>
      <p:sp>
        <p:nvSpPr>
          <p:cNvPr id="16386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>
                <a:ea typeface="ＭＳ Ｐゴシック" panose="020B0600070205080204" pitchFamily="34" charset="-128"/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913418" y="1690688"/>
            <a:ext cx="5994400" cy="4800600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  <a:defRPr/>
            </a:pPr>
            <a:r>
              <a:rPr lang="en-US" sz="2600" b="1" dirty="0">
                <a:latin typeface="Arial" charset="0"/>
                <a:ea typeface="Arial" charset="0"/>
                <a:cs typeface="Arial" charset="0"/>
              </a:rPr>
              <a:t>Follow Us</a:t>
            </a:r>
          </a:p>
          <a:p>
            <a:pPr marL="0" indent="0">
              <a:buNone/>
              <a:defRPr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  <a:defRPr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6390" name="Picture 3" descr="Twitter logo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7218" y="2224088"/>
            <a:ext cx="8461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TextBox 5"/>
          <p:cNvSpPr txBox="1">
            <a:spLocks noChangeArrowheads="1"/>
          </p:cNvSpPr>
          <p:nvPr/>
        </p:nvSpPr>
        <p:spPr bwMode="auto">
          <a:xfrm>
            <a:off x="8005618" y="2313610"/>
            <a:ext cx="2787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  <a:hlinkClick r:id="rId7"/>
              </a:rPr>
              <a:t>@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  <a:hlinkClick r:id="rId7"/>
              </a:rPr>
              <a:t> LevelAccessA11y</a:t>
            </a:r>
            <a:endParaRPr lang="en-US" altLang="en-US" sz="20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16392" name="Picture 6" descr="LinkedIn logo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6593" y="313213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3" name="TextBox 9"/>
          <p:cNvSpPr txBox="1">
            <a:spLocks noChangeArrowheads="1"/>
          </p:cNvSpPr>
          <p:nvPr/>
        </p:nvSpPr>
        <p:spPr bwMode="auto">
          <a:xfrm>
            <a:off x="8005618" y="3306985"/>
            <a:ext cx="26686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  <a:hlinkClick r:id="rId9"/>
              </a:rPr>
              <a:t>Level-Access</a:t>
            </a:r>
            <a:endParaRPr lang="en-US" altLang="en-US" sz="2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16394" name="Picture 7" descr="Facebook logo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6593" y="4173539"/>
            <a:ext cx="801688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5" name="TextBox 11"/>
          <p:cNvSpPr txBox="1">
            <a:spLocks noChangeArrowheads="1"/>
          </p:cNvSpPr>
          <p:nvPr/>
        </p:nvSpPr>
        <p:spPr bwMode="auto">
          <a:xfrm>
            <a:off x="8005618" y="4236481"/>
            <a:ext cx="27226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hlinkClick r:id="rId11"/>
              </a:rPr>
              <a:t>LevelAccessA11y</a:t>
            </a:r>
            <a:endParaRPr lang="en-US" altLang="en-US" sz="2000" dirty="0"/>
          </a:p>
        </p:txBody>
      </p:sp>
      <p:pic>
        <p:nvPicPr>
          <p:cNvPr id="16397" name="Picture 3" descr="WordPress log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2306" y="5108576"/>
            <a:ext cx="925512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6" name="TextBox 13"/>
          <p:cNvSpPr txBox="1">
            <a:spLocks noChangeArrowheads="1"/>
          </p:cNvSpPr>
          <p:nvPr/>
        </p:nvSpPr>
        <p:spPr bwMode="auto">
          <a:xfrm>
            <a:off x="8005618" y="5351601"/>
            <a:ext cx="30529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  <a:hlinkClick r:id="rId13"/>
              </a:rPr>
              <a:t>Level Access Blog</a:t>
            </a:r>
            <a:endParaRPr lang="en-US" altLang="en-US" sz="20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15" name="Picture 14" descr="Alistair Garrison" title="Alistair Garrison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" t="18258" r="43413" b="12883"/>
          <a:stretch/>
        </p:blipFill>
        <p:spPr bwMode="auto">
          <a:xfrm>
            <a:off x="1004886" y="2187775"/>
            <a:ext cx="1380505" cy="1985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xmlns="" id="{FA61290B-38D2-468C-9CAB-0F1493885425}"/>
              </a:ext>
            </a:extLst>
          </p:cNvPr>
          <p:cNvSpPr txBox="1">
            <a:spLocks/>
          </p:cNvSpPr>
          <p:nvPr/>
        </p:nvSpPr>
        <p:spPr>
          <a:xfrm>
            <a:off x="3647635" y="6356350"/>
            <a:ext cx="4896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95959"/>
                </a:solidFill>
              </a:rPr>
              <a:t>levelaccess.com   </a:t>
            </a:r>
            <a:r>
              <a:rPr lang="en-US" sz="1200" b="1" dirty="0" smtClean="0">
                <a:solidFill>
                  <a:srgbClr val="595959"/>
                </a:solidFill>
              </a:rPr>
              <a:t>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b="1" dirty="0" smtClean="0">
                <a:solidFill>
                  <a:srgbClr val="595959"/>
                </a:solidFill>
              </a:rPr>
              <a:t>    </a:t>
            </a:r>
            <a:r>
              <a:rPr lang="en-US" sz="1200" dirty="0" smtClean="0">
                <a:solidFill>
                  <a:srgbClr val="595959"/>
                </a:solidFill>
              </a:rPr>
              <a:t>(</a:t>
            </a:r>
            <a:r>
              <a:rPr lang="de-DE" sz="1200" dirty="0" smtClean="0">
                <a:solidFill>
                  <a:srgbClr val="595959"/>
                </a:solidFill>
              </a:rPr>
              <a:t>800) 899-9659   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dirty="0" smtClean="0">
                <a:solidFill>
                  <a:srgbClr val="595959"/>
                </a:solidFill>
              </a:rPr>
              <a:t>    info@levelaccess.com</a:t>
            </a:r>
            <a:endParaRPr lang="en-US" sz="1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900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things first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44161"/>
            <a:ext cx="10515600" cy="296940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23232"/>
                </a:solidFill>
              </a:rPr>
              <a:t>Quick overview of </a:t>
            </a:r>
            <a:r>
              <a:rPr lang="en-US" dirty="0">
                <a:solidFill>
                  <a:srgbClr val="323232"/>
                </a:solidFill>
              </a:rPr>
              <a:t>ACCESS Engine, Level Access’s stand-alone checking library</a:t>
            </a:r>
            <a:r>
              <a:rPr lang="mr-IN" dirty="0" smtClean="0">
                <a:solidFill>
                  <a:srgbClr val="323232"/>
                </a:solidFill>
              </a:rPr>
              <a:t>…</a:t>
            </a:r>
            <a:endParaRPr lang="en-GB" dirty="0" smtClean="0">
              <a:solidFill>
                <a:srgbClr val="323232"/>
              </a:solidFill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5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61290B-38D2-468C-9CAB-0F1493885425}"/>
              </a:ext>
            </a:extLst>
          </p:cNvPr>
          <p:cNvSpPr txBox="1">
            <a:spLocks/>
          </p:cNvSpPr>
          <p:nvPr/>
        </p:nvSpPr>
        <p:spPr>
          <a:xfrm>
            <a:off x="3647635" y="6356349"/>
            <a:ext cx="4896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95959"/>
                </a:solidFill>
              </a:rPr>
              <a:t>levelaccess.com   </a:t>
            </a:r>
            <a:r>
              <a:rPr lang="en-US" sz="1200" b="1" dirty="0" smtClean="0">
                <a:solidFill>
                  <a:srgbClr val="595959"/>
                </a:solidFill>
              </a:rPr>
              <a:t>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b="1" dirty="0" smtClean="0">
                <a:solidFill>
                  <a:srgbClr val="595959"/>
                </a:solidFill>
              </a:rPr>
              <a:t>    </a:t>
            </a:r>
            <a:r>
              <a:rPr lang="en-US" sz="1200" dirty="0" smtClean="0">
                <a:solidFill>
                  <a:srgbClr val="595959"/>
                </a:solidFill>
              </a:rPr>
              <a:t>(</a:t>
            </a:r>
            <a:r>
              <a:rPr lang="de-DE" sz="1200" dirty="0" smtClean="0">
                <a:solidFill>
                  <a:srgbClr val="595959"/>
                </a:solidFill>
              </a:rPr>
              <a:t>800) 899-9659   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dirty="0" smtClean="0">
                <a:solidFill>
                  <a:srgbClr val="595959"/>
                </a:solidFill>
              </a:rPr>
              <a:t>    info@levelaccess.com</a:t>
            </a:r>
            <a:endParaRPr lang="en-US" sz="1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54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Engine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23232"/>
                </a:solidFill>
              </a:rPr>
              <a:t>Coded entirely in standard JavaScript (ES6/2015, </a:t>
            </a:r>
            <a:r>
              <a:rPr lang="en-US" dirty="0" err="1" smtClean="0">
                <a:solidFill>
                  <a:srgbClr val="323232"/>
                </a:solidFill>
              </a:rPr>
              <a:t>transpiled</a:t>
            </a:r>
            <a:r>
              <a:rPr lang="en-US" dirty="0" smtClean="0">
                <a:solidFill>
                  <a:srgbClr val="323232"/>
                </a:solidFill>
              </a:rPr>
              <a:t> to ES5), using the standard JavaScript platform </a:t>
            </a:r>
            <a:r>
              <a:rPr lang="mr-IN" dirty="0" smtClean="0">
                <a:solidFill>
                  <a:srgbClr val="323232"/>
                </a:solidFill>
              </a:rPr>
              <a:t>–</a:t>
            </a:r>
            <a:r>
              <a:rPr lang="en-US" dirty="0" smtClean="0">
                <a:solidFill>
                  <a:srgbClr val="323232"/>
                </a:solidFill>
              </a:rPr>
              <a:t> no dependencies on JS frameworks.</a:t>
            </a:r>
            <a:endParaRPr lang="en-US" dirty="0">
              <a:solidFill>
                <a:srgbClr val="323232"/>
              </a:solidFill>
            </a:endParaRPr>
          </a:p>
          <a:p>
            <a:r>
              <a:rPr lang="en-US" dirty="0" smtClean="0">
                <a:solidFill>
                  <a:srgbClr val="323232"/>
                </a:solidFill>
              </a:rPr>
              <a:t>Exposes a selection of APIs </a:t>
            </a:r>
            <a:r>
              <a:rPr lang="en-US" dirty="0">
                <a:solidFill>
                  <a:srgbClr val="323232"/>
                </a:solidFill>
              </a:rPr>
              <a:t>which allow all tests to be run, single tests to be run, etc.</a:t>
            </a:r>
          </a:p>
          <a:p>
            <a:r>
              <a:rPr lang="en-US" dirty="0">
                <a:solidFill>
                  <a:srgbClr val="323232"/>
                </a:solidFill>
              </a:rPr>
              <a:t>Can be run on any </a:t>
            </a:r>
            <a:r>
              <a:rPr lang="en-US" dirty="0" smtClean="0">
                <a:solidFill>
                  <a:srgbClr val="323232"/>
                </a:solidFill>
              </a:rPr>
              <a:t>page DOM state; no visible footprint left in DOM.</a:t>
            </a:r>
            <a:endParaRPr lang="en-US" dirty="0">
              <a:solidFill>
                <a:srgbClr val="323232"/>
              </a:solidFill>
            </a:endParaRPr>
          </a:p>
          <a:p>
            <a:r>
              <a:rPr lang="en-US" dirty="0" smtClean="0">
                <a:solidFill>
                  <a:srgbClr val="323232"/>
                </a:solidFill>
              </a:rPr>
              <a:t>Uses optimized JavaScript + enhanced CSS selectors in the </a:t>
            </a:r>
            <a:r>
              <a:rPr lang="en-US" dirty="0">
                <a:solidFill>
                  <a:srgbClr val="323232"/>
                </a:solidFill>
              </a:rPr>
              <a:t>testing </a:t>
            </a:r>
            <a:r>
              <a:rPr lang="en-US" dirty="0" smtClean="0">
                <a:solidFill>
                  <a:srgbClr val="323232"/>
                </a:solidFill>
              </a:rPr>
              <a:t>process </a:t>
            </a:r>
            <a:r>
              <a:rPr lang="en-US" dirty="0">
                <a:solidFill>
                  <a:srgbClr val="323232"/>
                </a:solidFill>
              </a:rPr>
              <a:t>to ensure that test run super fast! As we also don’t have time to waste…</a:t>
            </a:r>
            <a:endParaRPr lang="en-GB" dirty="0">
              <a:solidFill>
                <a:srgbClr val="323232"/>
              </a:solidFill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61290B-38D2-468C-9CAB-0F1493885425}"/>
              </a:ext>
            </a:extLst>
          </p:cNvPr>
          <p:cNvSpPr txBox="1">
            <a:spLocks/>
          </p:cNvSpPr>
          <p:nvPr/>
        </p:nvSpPr>
        <p:spPr>
          <a:xfrm>
            <a:off x="3647635" y="6356350"/>
            <a:ext cx="4896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95959"/>
                </a:solidFill>
              </a:rPr>
              <a:t>levelaccess.com   </a:t>
            </a:r>
            <a:r>
              <a:rPr lang="en-US" sz="1200" b="1" dirty="0" smtClean="0">
                <a:solidFill>
                  <a:srgbClr val="595959"/>
                </a:solidFill>
              </a:rPr>
              <a:t>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b="1" dirty="0" smtClean="0">
                <a:solidFill>
                  <a:srgbClr val="595959"/>
                </a:solidFill>
              </a:rPr>
              <a:t>    </a:t>
            </a:r>
            <a:r>
              <a:rPr lang="en-US" sz="1200" dirty="0" smtClean="0">
                <a:solidFill>
                  <a:srgbClr val="595959"/>
                </a:solidFill>
              </a:rPr>
              <a:t>(</a:t>
            </a:r>
            <a:r>
              <a:rPr lang="de-DE" sz="1200" dirty="0" smtClean="0">
                <a:solidFill>
                  <a:srgbClr val="595959"/>
                </a:solidFill>
              </a:rPr>
              <a:t>800) 899-9659   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dirty="0" smtClean="0">
                <a:solidFill>
                  <a:srgbClr val="595959"/>
                </a:solidFill>
              </a:rPr>
              <a:t>    info@levelaccess.com</a:t>
            </a:r>
            <a:endParaRPr lang="en-US" sz="1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43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Engine, now in all our tools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23232"/>
                </a:solidFill>
              </a:rPr>
              <a:t>AMP Toolbar; </a:t>
            </a:r>
          </a:p>
          <a:p>
            <a:r>
              <a:rPr lang="en-US" dirty="0" smtClean="0">
                <a:solidFill>
                  <a:srgbClr val="323232"/>
                </a:solidFill>
              </a:rPr>
              <a:t>AMP Spider; </a:t>
            </a:r>
          </a:p>
          <a:p>
            <a:r>
              <a:rPr lang="en-US" dirty="0" smtClean="0">
                <a:solidFill>
                  <a:srgbClr val="323232"/>
                </a:solidFill>
              </a:rPr>
              <a:t>Alchemy;</a:t>
            </a:r>
          </a:p>
          <a:p>
            <a:r>
              <a:rPr lang="en-US" dirty="0" smtClean="0">
                <a:solidFill>
                  <a:srgbClr val="323232"/>
                </a:solidFill>
              </a:rPr>
              <a:t>Access Analytics</a:t>
            </a:r>
            <a:r>
              <a:rPr lang="mr-IN" dirty="0" smtClean="0">
                <a:solidFill>
                  <a:srgbClr val="323232"/>
                </a:solidFill>
              </a:rPr>
              <a:t>…</a:t>
            </a:r>
            <a:endParaRPr lang="en-US" dirty="0" smtClean="0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FA61290B-38D2-468C-9CAB-0F1493885425}"/>
              </a:ext>
            </a:extLst>
          </p:cNvPr>
          <p:cNvSpPr txBox="1">
            <a:spLocks/>
          </p:cNvSpPr>
          <p:nvPr/>
        </p:nvSpPr>
        <p:spPr>
          <a:xfrm>
            <a:off x="3647635" y="6356350"/>
            <a:ext cx="4896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95959"/>
                </a:solidFill>
              </a:rPr>
              <a:t>levelaccess.com   </a:t>
            </a:r>
            <a:r>
              <a:rPr lang="en-US" sz="1200" b="1" dirty="0" smtClean="0">
                <a:solidFill>
                  <a:srgbClr val="595959"/>
                </a:solidFill>
              </a:rPr>
              <a:t>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b="1" dirty="0" smtClean="0">
                <a:solidFill>
                  <a:srgbClr val="595959"/>
                </a:solidFill>
              </a:rPr>
              <a:t>    </a:t>
            </a:r>
            <a:r>
              <a:rPr lang="en-US" sz="1200" dirty="0" smtClean="0">
                <a:solidFill>
                  <a:srgbClr val="595959"/>
                </a:solidFill>
              </a:rPr>
              <a:t>(</a:t>
            </a:r>
            <a:r>
              <a:rPr lang="de-DE" sz="1200" dirty="0" smtClean="0">
                <a:solidFill>
                  <a:srgbClr val="595959"/>
                </a:solidFill>
              </a:rPr>
              <a:t>800) 899-9659   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dirty="0" smtClean="0">
                <a:solidFill>
                  <a:srgbClr val="595959"/>
                </a:solidFill>
              </a:rPr>
              <a:t>    info@levelaccess.com</a:t>
            </a:r>
            <a:endParaRPr lang="en-US" sz="1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46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results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23232"/>
                </a:solidFill>
              </a:rPr>
              <a:t>Same engine.</a:t>
            </a:r>
          </a:p>
          <a:p>
            <a:r>
              <a:rPr lang="en-US" dirty="0">
                <a:solidFill>
                  <a:srgbClr val="323232"/>
                </a:solidFill>
              </a:rPr>
              <a:t>Gives highly consistent results across all our products</a:t>
            </a:r>
            <a:r>
              <a:rPr lang="mr-IN" dirty="0">
                <a:solidFill>
                  <a:srgbClr val="323232"/>
                </a:solidFill>
              </a:rPr>
              <a:t>…</a:t>
            </a:r>
            <a:endParaRPr lang="en-US" dirty="0">
              <a:solidFill>
                <a:srgbClr val="323232"/>
              </a:solidFill>
            </a:endParaRPr>
          </a:p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FA61290B-38D2-468C-9CAB-0F1493885425}"/>
              </a:ext>
            </a:extLst>
          </p:cNvPr>
          <p:cNvSpPr txBox="1">
            <a:spLocks/>
          </p:cNvSpPr>
          <p:nvPr/>
        </p:nvSpPr>
        <p:spPr>
          <a:xfrm>
            <a:off x="3647635" y="6356350"/>
            <a:ext cx="4896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95959"/>
                </a:solidFill>
              </a:rPr>
              <a:t>levelaccess.com   </a:t>
            </a:r>
            <a:r>
              <a:rPr lang="en-US" sz="1200" b="1" dirty="0" smtClean="0">
                <a:solidFill>
                  <a:srgbClr val="595959"/>
                </a:solidFill>
              </a:rPr>
              <a:t>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b="1" dirty="0" smtClean="0">
                <a:solidFill>
                  <a:srgbClr val="595959"/>
                </a:solidFill>
              </a:rPr>
              <a:t>    </a:t>
            </a:r>
            <a:r>
              <a:rPr lang="en-US" sz="1200" dirty="0" smtClean="0">
                <a:solidFill>
                  <a:srgbClr val="595959"/>
                </a:solidFill>
              </a:rPr>
              <a:t>(</a:t>
            </a:r>
            <a:r>
              <a:rPr lang="de-DE" sz="1200" dirty="0" smtClean="0">
                <a:solidFill>
                  <a:srgbClr val="595959"/>
                </a:solidFill>
              </a:rPr>
              <a:t>800) 899-9659   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dirty="0" smtClean="0">
                <a:solidFill>
                  <a:srgbClr val="595959"/>
                </a:solidFill>
              </a:rPr>
              <a:t>    info@levelaccess.com</a:t>
            </a:r>
            <a:endParaRPr lang="en-US" sz="1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16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However, if you understand Accessibility testing is…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44161"/>
            <a:ext cx="7670180" cy="4532801"/>
          </a:xfrm>
        </p:spPr>
        <p:txBody>
          <a:bodyPr/>
          <a:lstStyle/>
          <a:p>
            <a:r>
              <a:rPr lang="en-US" dirty="0" smtClean="0">
                <a:solidFill>
                  <a:srgbClr val="323232"/>
                </a:solidFill>
              </a:rPr>
              <a:t>Effectively </a:t>
            </a:r>
            <a:r>
              <a:rPr lang="en-US" dirty="0">
                <a:solidFill>
                  <a:srgbClr val="323232"/>
                </a:solidFill>
              </a:rPr>
              <a:t>an extension of </a:t>
            </a:r>
            <a:r>
              <a:rPr lang="en-US" dirty="0" smtClean="0">
                <a:solidFill>
                  <a:srgbClr val="323232"/>
                </a:solidFill>
              </a:rPr>
              <a:t>User Acceptance </a:t>
            </a:r>
            <a:r>
              <a:rPr lang="en-US" dirty="0">
                <a:solidFill>
                  <a:srgbClr val="323232"/>
                </a:solidFill>
              </a:rPr>
              <a:t>Testing </a:t>
            </a:r>
            <a:r>
              <a:rPr lang="en-US" dirty="0" smtClean="0">
                <a:solidFill>
                  <a:srgbClr val="323232"/>
                </a:solidFill>
              </a:rPr>
              <a:t>(UAT</a:t>
            </a:r>
            <a:r>
              <a:rPr lang="en-US" dirty="0">
                <a:solidFill>
                  <a:srgbClr val="323232"/>
                </a:solidFill>
              </a:rPr>
              <a:t>).</a:t>
            </a:r>
          </a:p>
          <a:p>
            <a:r>
              <a:rPr lang="en-US" dirty="0">
                <a:solidFill>
                  <a:srgbClr val="323232"/>
                </a:solidFill>
              </a:rPr>
              <a:t>Ensuring: </a:t>
            </a:r>
          </a:p>
          <a:p>
            <a:pPr lvl="1"/>
            <a:r>
              <a:rPr lang="en-US" dirty="0">
                <a:solidFill>
                  <a:srgbClr val="323232"/>
                </a:solidFill>
              </a:rPr>
              <a:t>Users – </a:t>
            </a:r>
            <a:r>
              <a:rPr lang="en-US" b="1" dirty="0">
                <a:solidFill>
                  <a:srgbClr val="323232"/>
                </a:solidFill>
              </a:rPr>
              <a:t>including defined groups of disabled &amp; older users</a:t>
            </a:r>
            <a:r>
              <a:rPr lang="en-US" dirty="0">
                <a:solidFill>
                  <a:srgbClr val="323232"/>
                </a:solidFill>
              </a:rPr>
              <a:t>;</a:t>
            </a:r>
          </a:p>
          <a:p>
            <a:pPr lvl="1"/>
            <a:r>
              <a:rPr lang="en-US" dirty="0">
                <a:solidFill>
                  <a:srgbClr val="323232"/>
                </a:solidFill>
              </a:rPr>
              <a:t>Using – defined </a:t>
            </a:r>
            <a:r>
              <a:rPr lang="en-US" b="1" dirty="0">
                <a:solidFill>
                  <a:srgbClr val="323232"/>
                </a:solidFill>
              </a:rPr>
              <a:t>assistive technologies</a:t>
            </a:r>
            <a:r>
              <a:rPr lang="en-US" dirty="0">
                <a:solidFill>
                  <a:srgbClr val="323232"/>
                </a:solidFill>
              </a:rPr>
              <a:t>, browsers, and operating systems;</a:t>
            </a:r>
          </a:p>
          <a:p>
            <a:pPr lvl="1"/>
            <a:r>
              <a:rPr lang="en-US" b="1" u="sng" dirty="0">
                <a:solidFill>
                  <a:srgbClr val="323232"/>
                </a:solidFill>
              </a:rPr>
              <a:t>Can – effectively and efficiently undertake necessary journeys within a product (e.g., web site or web application);</a:t>
            </a:r>
          </a:p>
          <a:p>
            <a:pPr lvl="1"/>
            <a:r>
              <a:rPr lang="en-US" b="1" u="sng" dirty="0">
                <a:solidFill>
                  <a:srgbClr val="323232"/>
                </a:solidFill>
              </a:rPr>
              <a:t>To – complete all core goals</a:t>
            </a:r>
            <a:r>
              <a:rPr lang="en-US" u="sng" dirty="0" smtClean="0">
                <a:solidFill>
                  <a:srgbClr val="323232"/>
                </a:solidFill>
              </a:rPr>
              <a:t>.</a:t>
            </a:r>
            <a:endParaRPr lang="en-US" u="sng" dirty="0">
              <a:solidFill>
                <a:srgbClr val="323232"/>
              </a:solidFill>
            </a:endParaRPr>
          </a:p>
        </p:txBody>
      </p:sp>
      <p:pic>
        <p:nvPicPr>
          <p:cNvPr id="9" name="Picture 8" descr="Discovery icon: lightbulb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674" y="1790974"/>
            <a:ext cx="2542126" cy="3776726"/>
          </a:xfrm>
          <a:prstGeom prst="rect">
            <a:avLst/>
          </a:prstGeom>
          <a:effectLst>
            <a:outerShdw blurRad="406400" dist="152400" dir="8580000" sx="94000" sy="94000" algn="ctr" rotWithShape="0">
              <a:srgbClr val="000000">
                <a:alpha val="59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algn="l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FA61290B-38D2-468C-9CAB-0F1493885425}"/>
              </a:ext>
            </a:extLst>
          </p:cNvPr>
          <p:cNvSpPr txBox="1">
            <a:spLocks/>
          </p:cNvSpPr>
          <p:nvPr/>
        </p:nvSpPr>
        <p:spPr>
          <a:xfrm>
            <a:off x="3647635" y="6356350"/>
            <a:ext cx="4896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95959"/>
                </a:solidFill>
              </a:rPr>
              <a:t>levelaccess.com   </a:t>
            </a:r>
            <a:r>
              <a:rPr lang="en-US" sz="1200" b="1" dirty="0" smtClean="0">
                <a:solidFill>
                  <a:srgbClr val="595959"/>
                </a:solidFill>
              </a:rPr>
              <a:t>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b="1" dirty="0" smtClean="0">
                <a:solidFill>
                  <a:srgbClr val="595959"/>
                </a:solidFill>
              </a:rPr>
              <a:t>    </a:t>
            </a:r>
            <a:r>
              <a:rPr lang="en-US" sz="1200" dirty="0" smtClean="0">
                <a:solidFill>
                  <a:srgbClr val="595959"/>
                </a:solidFill>
              </a:rPr>
              <a:t>(</a:t>
            </a:r>
            <a:r>
              <a:rPr lang="de-DE" sz="1200" dirty="0" smtClean="0">
                <a:solidFill>
                  <a:srgbClr val="595959"/>
                </a:solidFill>
              </a:rPr>
              <a:t>800) 899-9659    </a:t>
            </a:r>
            <a:r>
              <a:rPr lang="en-US" sz="1200" b="1" dirty="0" smtClean="0">
                <a:solidFill>
                  <a:srgbClr val="5DD345"/>
                </a:solidFill>
              </a:rPr>
              <a:t>|</a:t>
            </a:r>
            <a:r>
              <a:rPr lang="en-US" sz="1200" dirty="0" smtClean="0">
                <a:solidFill>
                  <a:srgbClr val="595959"/>
                </a:solidFill>
              </a:rPr>
              <a:t>    info@levelaccess.com</a:t>
            </a:r>
            <a:endParaRPr lang="en-US" sz="1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16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-Access-Powerpoint_Accessible" id="{11F5F0C3-D4F2-A24C-A174-DA2C2B3C4546}" vid="{09FF5728-0351-CB43-9EA2-6CF9027054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Level-Access-Powerpoint_Accessible</Template>
  <TotalTime>10013</TotalTime>
  <Words>3003</Words>
  <Application>Microsoft Macintosh PowerPoint</Application>
  <PresentationFormat>Widescreen</PresentationFormat>
  <Paragraphs>291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 Black</vt:lpstr>
      <vt:lpstr>Calibri</vt:lpstr>
      <vt:lpstr>Calibri Light</vt:lpstr>
      <vt:lpstr>Courier New</vt:lpstr>
      <vt:lpstr>ＭＳ Ｐゴシック</vt:lpstr>
      <vt:lpstr>Times</vt:lpstr>
      <vt:lpstr>Arial</vt:lpstr>
      <vt:lpstr>Office Theme</vt:lpstr>
      <vt:lpstr>Product Spotlight</vt:lpstr>
      <vt:lpstr>Webinar Features</vt:lpstr>
      <vt:lpstr>Introduction</vt:lpstr>
      <vt:lpstr>Introduction</vt:lpstr>
      <vt:lpstr>First things first…</vt:lpstr>
      <vt:lpstr>ACCESS Engine…</vt:lpstr>
      <vt:lpstr>ACCESS Engine, now in all our tools…</vt:lpstr>
      <vt:lpstr>Consistent results…</vt:lpstr>
      <vt:lpstr>However, if you understand Accessibility testing is…</vt:lpstr>
      <vt:lpstr>Then, you understand that…</vt:lpstr>
      <vt:lpstr>ACCESS Engine’s Potential</vt:lpstr>
      <vt:lpstr>FYI - Continuous Testing…</vt:lpstr>
      <vt:lpstr>FYI - Continuous Integration…</vt:lpstr>
      <vt:lpstr>For us, CT in CI looks like…</vt:lpstr>
      <vt:lpstr>ACCESS Continuum arrives…</vt:lpstr>
      <vt:lpstr>ACCESS Continuum arrives…</vt:lpstr>
      <vt:lpstr>ACCESS Continuum…</vt:lpstr>
      <vt:lpstr>ACCESS Continuum flavors…</vt:lpstr>
      <vt:lpstr>ACCESS Continuum flavors…</vt:lpstr>
      <vt:lpstr>Helper files…</vt:lpstr>
      <vt:lpstr>So, what’s it look like?…</vt:lpstr>
      <vt:lpstr>ACCESS Engine API functions…</vt:lpstr>
      <vt:lpstr>In Unit Testing with Jasmine / Karma…</vt:lpstr>
      <vt:lpstr>In Unit Testing with Jasmine / Karma…</vt:lpstr>
      <vt:lpstr>In Unit Testing with Jasmine / Karma…</vt:lpstr>
      <vt:lpstr>Jasmine / Karma project folder…</vt:lpstr>
      <vt:lpstr>Jasmine / Karma unit test…</vt:lpstr>
      <vt:lpstr>In BDD testing with Cucumber… </vt:lpstr>
      <vt:lpstr>In BDD testing with Cucumber… </vt:lpstr>
      <vt:lpstr>In BDD testing with Cucumber… </vt:lpstr>
      <vt:lpstr>In BDD testing with Cucumber… </vt:lpstr>
      <vt:lpstr>In BDD testing with Cucumber… </vt:lpstr>
      <vt:lpstr>Cucumber (Java) project folder…</vt:lpstr>
      <vt:lpstr>Cucumber (JavaScript) project folder…</vt:lpstr>
      <vt:lpstr>Final note…</vt:lpstr>
      <vt:lpstr>Of course…</vt:lpstr>
      <vt:lpstr>For existing projects…</vt:lpstr>
      <vt:lpstr>What does this look like?</vt:lpstr>
      <vt:lpstr>For new projects…</vt:lpstr>
      <vt:lpstr>What does this look like?</vt:lpstr>
      <vt:lpstr>Great benefits! So let’s make this available to our customers - ASAP…</vt:lpstr>
      <vt:lpstr>Questions?</vt:lpstr>
      <vt:lpstr>Thank You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TAP TO ADD TITLE LOREM IPSUM</dc:title>
  <dc:creator>Alistair Garrison</dc:creator>
  <cp:lastModifiedBy>Kristin Heineman</cp:lastModifiedBy>
  <cp:revision>193</cp:revision>
  <cp:lastPrinted>2016-10-05T18:53:11Z</cp:lastPrinted>
  <dcterms:created xsi:type="dcterms:W3CDTF">2017-01-10T11:55:24Z</dcterms:created>
  <dcterms:modified xsi:type="dcterms:W3CDTF">2017-10-04T14:08:18Z</dcterms:modified>
</cp:coreProperties>
</file>