
<file path=[Content_Types].xml><?xml version="1.0" encoding="utf-8"?>
<Types xmlns="http://schemas.openxmlformats.org/package/2006/content-types">
  <Default Extension="doc" ContentType="application/msword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92" r:id="rId4"/>
    <p:sldId id="291" r:id="rId5"/>
    <p:sldId id="293" r:id="rId6"/>
    <p:sldId id="294" r:id="rId7"/>
    <p:sldId id="295" r:id="rId8"/>
    <p:sldId id="296" r:id="rId9"/>
    <p:sldId id="265" r:id="rId10"/>
    <p:sldId id="258" r:id="rId11"/>
    <p:sldId id="259" r:id="rId12"/>
    <p:sldId id="269" r:id="rId13"/>
    <p:sldId id="271" r:id="rId14"/>
    <p:sldId id="272" r:id="rId15"/>
    <p:sldId id="270" r:id="rId16"/>
    <p:sldId id="267" r:id="rId17"/>
    <p:sldId id="260" r:id="rId18"/>
    <p:sldId id="273" r:id="rId19"/>
    <p:sldId id="274" r:id="rId20"/>
    <p:sldId id="275" r:id="rId21"/>
    <p:sldId id="277" r:id="rId22"/>
    <p:sldId id="278" r:id="rId23"/>
    <p:sldId id="261" r:id="rId24"/>
    <p:sldId id="279" r:id="rId25"/>
    <p:sldId id="281" r:id="rId26"/>
    <p:sldId id="280" r:id="rId27"/>
    <p:sldId id="276" r:id="rId28"/>
    <p:sldId id="282" r:id="rId29"/>
    <p:sldId id="268" r:id="rId30"/>
    <p:sldId id="283" r:id="rId31"/>
    <p:sldId id="284" r:id="rId32"/>
    <p:sldId id="297" r:id="rId33"/>
    <p:sldId id="298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45B27-55F1-B34B-A123-27B7F3D480AD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D9610-C92F-A04A-800F-36CDF09C8A5E}">
      <dgm:prSet phldrT="[Text]" custT="1"/>
      <dgm:spPr/>
      <dgm:t>
        <a:bodyPr/>
        <a:lstStyle/>
        <a:p>
          <a:r>
            <a:rPr lang="en-US" sz="1500" dirty="0"/>
            <a:t>Month 1</a:t>
          </a:r>
        </a:p>
        <a:p>
          <a:r>
            <a:rPr lang="en-US" sz="1500" dirty="0"/>
            <a:t>Project Kickoff and current state assessment</a:t>
          </a:r>
        </a:p>
      </dgm:t>
    </dgm:pt>
    <dgm:pt modelId="{649A2551-4710-BB47-BB5D-298C459B4A1D}" type="parTrans" cxnId="{8423FCB1-A4DB-B141-9F23-EE55805CB19C}">
      <dgm:prSet/>
      <dgm:spPr/>
      <dgm:t>
        <a:bodyPr/>
        <a:lstStyle/>
        <a:p>
          <a:endParaRPr lang="en-US"/>
        </a:p>
      </dgm:t>
    </dgm:pt>
    <dgm:pt modelId="{C1D28E7D-FC1F-6E49-877B-DE2E483FFA6D}" type="sibTrans" cxnId="{8423FCB1-A4DB-B141-9F23-EE55805CB19C}">
      <dgm:prSet/>
      <dgm:spPr/>
      <dgm:t>
        <a:bodyPr/>
        <a:lstStyle/>
        <a:p>
          <a:endParaRPr lang="en-US"/>
        </a:p>
      </dgm:t>
    </dgm:pt>
    <dgm:pt modelId="{B22B9135-1CD0-C74F-8DEE-9A71E7DEF547}">
      <dgm:prSet phldrT="[Text]" custT="1"/>
      <dgm:spPr/>
      <dgm:t>
        <a:bodyPr/>
        <a:lstStyle/>
        <a:p>
          <a:r>
            <a:rPr lang="en-US" sz="1100" dirty="0"/>
            <a:t>Weeks 1-2 Project Kickoff</a:t>
          </a:r>
        </a:p>
        <a:p>
          <a:endParaRPr lang="en-US" sz="1100" dirty="0"/>
        </a:p>
        <a:p>
          <a:r>
            <a:rPr lang="en-US" sz="1100" dirty="0"/>
            <a:t>Weeks 3-4</a:t>
          </a:r>
        </a:p>
        <a:p>
          <a:r>
            <a:rPr lang="en-US" sz="1100" dirty="0"/>
            <a:t>Current State Assessment</a:t>
          </a:r>
        </a:p>
        <a:p>
          <a:endParaRPr lang="en-US" sz="1200" dirty="0"/>
        </a:p>
      </dgm:t>
    </dgm:pt>
    <dgm:pt modelId="{C0EAB1E1-3D86-FC49-A066-77E7DBB3AEA4}" type="parTrans" cxnId="{9EEDBDA9-BC92-594F-91DE-41FA279025AB}">
      <dgm:prSet/>
      <dgm:spPr/>
      <dgm:t>
        <a:bodyPr/>
        <a:lstStyle/>
        <a:p>
          <a:endParaRPr lang="en-US"/>
        </a:p>
      </dgm:t>
    </dgm:pt>
    <dgm:pt modelId="{0D7FB85E-8259-3E42-B074-B9FD1102E2D3}" type="sibTrans" cxnId="{9EEDBDA9-BC92-594F-91DE-41FA279025AB}">
      <dgm:prSet/>
      <dgm:spPr/>
      <dgm:t>
        <a:bodyPr/>
        <a:lstStyle/>
        <a:p>
          <a:endParaRPr lang="en-US"/>
        </a:p>
      </dgm:t>
    </dgm:pt>
    <dgm:pt modelId="{D49A81A8-764A-BD49-B450-C437FD02B3C2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100" dirty="0"/>
            <a:t>Define project vision, objective, scope and key success metrics</a:t>
          </a:r>
        </a:p>
        <a:p>
          <a:pPr>
            <a:buFont typeface="Arial" panose="020B0604020202020204" pitchFamily="34" charset="0"/>
            <a:buNone/>
          </a:pPr>
          <a:r>
            <a:rPr lang="en-US" sz="1100" dirty="0"/>
            <a:t>Assemble team and assign roles</a:t>
          </a:r>
        </a:p>
        <a:p>
          <a:pPr>
            <a:buFont typeface="Arial" panose="020B0604020202020204" pitchFamily="34" charset="0"/>
            <a:buNone/>
          </a:pPr>
          <a:r>
            <a:rPr lang="en-US" sz="1100" dirty="0"/>
            <a:t>Schedule regular process meetings</a:t>
          </a:r>
        </a:p>
        <a:p>
          <a:pPr>
            <a:buFont typeface="Arial" panose="020B0604020202020204" pitchFamily="34" charset="0"/>
            <a:buNone/>
          </a:pPr>
          <a:r>
            <a:rPr lang="en-US" sz="1100" dirty="0"/>
            <a:t>Current State Assessment: Document existing infrastructure and data dependencies</a:t>
          </a:r>
        </a:p>
        <a:p>
          <a:pPr>
            <a:buFont typeface="Arial" panose="020B0604020202020204" pitchFamily="34" charset="0"/>
            <a:buNone/>
          </a:pPr>
          <a:r>
            <a:rPr lang="en-US" sz="1100" dirty="0"/>
            <a:t>Access Compatibility and dependencies for EC2, S3, EBS and RDS</a:t>
          </a:r>
        </a:p>
        <a:p>
          <a:pPr>
            <a:buFont typeface="Arial" panose="020B0604020202020204" pitchFamily="34" charset="0"/>
            <a:buNone/>
          </a:pPr>
          <a:r>
            <a:rPr lang="en-US" sz="1100" dirty="0"/>
            <a:t>Identify risks</a:t>
          </a:r>
        </a:p>
        <a:p>
          <a:pPr>
            <a:buFont typeface="Arial" panose="020B0604020202020204" pitchFamily="34" charset="0"/>
            <a:buNone/>
          </a:pPr>
          <a:endParaRPr lang="en-US" sz="900" dirty="0"/>
        </a:p>
      </dgm:t>
    </dgm:pt>
    <dgm:pt modelId="{CB427072-5DE9-B64F-9F85-B802F14C0852}" type="parTrans" cxnId="{3CBE3F7C-8414-8F41-A8F8-7C5EA318D16B}">
      <dgm:prSet/>
      <dgm:spPr/>
      <dgm:t>
        <a:bodyPr/>
        <a:lstStyle/>
        <a:p>
          <a:endParaRPr lang="en-US"/>
        </a:p>
      </dgm:t>
    </dgm:pt>
    <dgm:pt modelId="{6D159A2A-3ADD-A642-B747-1D752BE08518}" type="sibTrans" cxnId="{3CBE3F7C-8414-8F41-A8F8-7C5EA318D16B}">
      <dgm:prSet/>
      <dgm:spPr/>
      <dgm:t>
        <a:bodyPr/>
        <a:lstStyle/>
        <a:p>
          <a:endParaRPr lang="en-US"/>
        </a:p>
      </dgm:t>
    </dgm:pt>
    <dgm:pt modelId="{6A2DD2FA-5670-4642-A5B1-F6D038B6B156}">
      <dgm:prSet phldrT="[Text]" custT="1"/>
      <dgm:spPr/>
      <dgm:t>
        <a:bodyPr/>
        <a:lstStyle/>
        <a:p>
          <a:r>
            <a:rPr lang="en-US" sz="1500" dirty="0"/>
            <a:t>Month 2: Environment setup and networking</a:t>
          </a:r>
        </a:p>
      </dgm:t>
    </dgm:pt>
    <dgm:pt modelId="{9BCDEE04-77BF-A340-B750-8F016D827B59}" type="parTrans" cxnId="{34E12A24-BE6D-194E-AEBB-53815CF55180}">
      <dgm:prSet/>
      <dgm:spPr/>
      <dgm:t>
        <a:bodyPr/>
        <a:lstStyle/>
        <a:p>
          <a:endParaRPr lang="en-US"/>
        </a:p>
      </dgm:t>
    </dgm:pt>
    <dgm:pt modelId="{32F13282-8BF0-2F43-8D17-DE7C8ECC55BB}" type="sibTrans" cxnId="{34E12A24-BE6D-194E-AEBB-53815CF55180}">
      <dgm:prSet/>
      <dgm:spPr/>
      <dgm:t>
        <a:bodyPr/>
        <a:lstStyle/>
        <a:p>
          <a:endParaRPr lang="en-US"/>
        </a:p>
      </dgm:t>
    </dgm:pt>
    <dgm:pt modelId="{65140FE9-0BF2-C147-B86B-DE36F5F771A5}">
      <dgm:prSet phldrT="[Text]"/>
      <dgm:spPr/>
      <dgm:t>
        <a:bodyPr/>
        <a:lstStyle/>
        <a:p>
          <a:r>
            <a:rPr lang="en-US" dirty="0"/>
            <a:t>Week 5-6: AWS Environment setup</a:t>
          </a:r>
        </a:p>
        <a:p>
          <a:r>
            <a:rPr lang="en-US" dirty="0"/>
            <a:t>Week 7-8: Security and compliance</a:t>
          </a:r>
        </a:p>
      </dgm:t>
    </dgm:pt>
    <dgm:pt modelId="{BF5CDF9D-2B74-FB4F-AC54-85D53D71B401}" type="parTrans" cxnId="{469EF404-6655-B946-923B-AB79D25D9478}">
      <dgm:prSet/>
      <dgm:spPr/>
      <dgm:t>
        <a:bodyPr/>
        <a:lstStyle/>
        <a:p>
          <a:endParaRPr lang="en-US"/>
        </a:p>
      </dgm:t>
    </dgm:pt>
    <dgm:pt modelId="{B4BF8710-9040-854D-B048-D3C321098F3C}" type="sibTrans" cxnId="{469EF404-6655-B946-923B-AB79D25D9478}">
      <dgm:prSet/>
      <dgm:spPr/>
      <dgm:t>
        <a:bodyPr/>
        <a:lstStyle/>
        <a:p>
          <a:endParaRPr lang="en-US"/>
        </a:p>
      </dgm:t>
    </dgm:pt>
    <dgm:pt modelId="{948202CF-F73A-864D-8B86-FE6ABC4426E2}">
      <dgm:prSet phldrT="[Text]" custT="1"/>
      <dgm:spPr/>
      <dgm:t>
        <a:bodyPr/>
        <a:lstStyle/>
        <a:p>
          <a:r>
            <a:rPr lang="en-US" sz="1100" dirty="0"/>
            <a:t>Configure AWS accounts, set IAM roles, policy setup</a:t>
          </a:r>
        </a:p>
        <a:p>
          <a:r>
            <a:rPr lang="en-US" sz="1100" dirty="0"/>
            <a:t>Define network architecture(VPC, Subnets, security groups)</a:t>
          </a:r>
        </a:p>
        <a:p>
          <a:r>
            <a:rPr lang="en-US" sz="1100" dirty="0"/>
            <a:t>Establish monitoring and logging(</a:t>
          </a:r>
          <a:r>
            <a:rPr lang="en-US" sz="1100" dirty="0" err="1"/>
            <a:t>Cloudwatch</a:t>
          </a:r>
          <a:r>
            <a:rPr lang="en-US" sz="1100" dirty="0"/>
            <a:t>, </a:t>
          </a:r>
          <a:r>
            <a:rPr lang="en-US" sz="1100" dirty="0" err="1"/>
            <a:t>cloudtrail</a:t>
          </a:r>
          <a:r>
            <a:rPr lang="en-US" sz="1100" dirty="0"/>
            <a:t>)</a:t>
          </a:r>
        </a:p>
        <a:p>
          <a:r>
            <a:rPr lang="en-US" sz="1100" dirty="0"/>
            <a:t>Implement encryption, access control and logging</a:t>
          </a:r>
        </a:p>
        <a:p>
          <a:endParaRPr lang="en-US" sz="1300" dirty="0"/>
        </a:p>
      </dgm:t>
    </dgm:pt>
    <dgm:pt modelId="{BD71E74F-0F28-464D-8338-C1713F53083A}" type="parTrans" cxnId="{DB3F27C5-F5E7-7F45-B38E-DA71A71C1275}">
      <dgm:prSet/>
      <dgm:spPr/>
      <dgm:t>
        <a:bodyPr/>
        <a:lstStyle/>
        <a:p>
          <a:endParaRPr lang="en-US"/>
        </a:p>
      </dgm:t>
    </dgm:pt>
    <dgm:pt modelId="{9DC804EE-90CC-CA4C-9687-F8E4387ED644}" type="sibTrans" cxnId="{DB3F27C5-F5E7-7F45-B38E-DA71A71C1275}">
      <dgm:prSet/>
      <dgm:spPr/>
      <dgm:t>
        <a:bodyPr/>
        <a:lstStyle/>
        <a:p>
          <a:endParaRPr lang="en-US"/>
        </a:p>
      </dgm:t>
    </dgm:pt>
    <dgm:pt modelId="{864D47A9-8F83-AE4A-BF9D-6BCF9DCFEF59}">
      <dgm:prSet phldrT="[Text]"/>
      <dgm:spPr/>
      <dgm:t>
        <a:bodyPr/>
        <a:lstStyle/>
        <a:p>
          <a:r>
            <a:rPr lang="en-US" dirty="0"/>
            <a:t>Month 3: Data Migration and Storage configuration</a:t>
          </a:r>
        </a:p>
      </dgm:t>
    </dgm:pt>
    <dgm:pt modelId="{F6B6C40E-9BF1-E84D-AB7B-91F6D0F504A0}" type="parTrans" cxnId="{6BDA8945-99CF-0244-BDA6-D21BB34C1CFF}">
      <dgm:prSet/>
      <dgm:spPr/>
      <dgm:t>
        <a:bodyPr/>
        <a:lstStyle/>
        <a:p>
          <a:endParaRPr lang="en-US"/>
        </a:p>
      </dgm:t>
    </dgm:pt>
    <dgm:pt modelId="{B22266A4-D27B-8D45-9AA7-7F3C7DF2046C}" type="sibTrans" cxnId="{6BDA8945-99CF-0244-BDA6-D21BB34C1CFF}">
      <dgm:prSet/>
      <dgm:spPr/>
      <dgm:t>
        <a:bodyPr/>
        <a:lstStyle/>
        <a:p>
          <a:endParaRPr lang="en-US"/>
        </a:p>
      </dgm:t>
    </dgm:pt>
    <dgm:pt modelId="{0CA6ADA0-7BC1-4549-9F9A-0CD392D1141F}">
      <dgm:prSet phldrT="[Text]" custT="1"/>
      <dgm:spPr/>
      <dgm:t>
        <a:bodyPr/>
        <a:lstStyle/>
        <a:p>
          <a:r>
            <a:rPr lang="en-US" sz="1000" dirty="0"/>
            <a:t>Weeks 9-10 S3 and EBS Storage Setup</a:t>
          </a:r>
        </a:p>
        <a:p>
          <a:r>
            <a:rPr lang="en-US" sz="1000" dirty="0"/>
            <a:t>Weeks 11-12: DB migration to RDS</a:t>
          </a:r>
        </a:p>
      </dgm:t>
    </dgm:pt>
    <dgm:pt modelId="{F846FE32-7CEA-5D48-B9DA-F92462EEA413}" type="parTrans" cxnId="{9949F759-0B20-D641-BEA8-F103F530E6D4}">
      <dgm:prSet/>
      <dgm:spPr/>
      <dgm:t>
        <a:bodyPr/>
        <a:lstStyle/>
        <a:p>
          <a:endParaRPr lang="en-US"/>
        </a:p>
      </dgm:t>
    </dgm:pt>
    <dgm:pt modelId="{DB394378-BFD5-6B42-8269-89AC0F722B91}" type="sibTrans" cxnId="{9949F759-0B20-D641-BEA8-F103F530E6D4}">
      <dgm:prSet/>
      <dgm:spPr/>
      <dgm:t>
        <a:bodyPr/>
        <a:lstStyle/>
        <a:p>
          <a:endParaRPr lang="en-US"/>
        </a:p>
      </dgm:t>
    </dgm:pt>
    <dgm:pt modelId="{5D0545CD-34A9-AC4B-B032-095C7BE55133}">
      <dgm:prSet phldrT="[Text]" custT="1"/>
      <dgm:spPr/>
      <dgm:t>
        <a:bodyPr/>
        <a:lstStyle/>
        <a:p>
          <a:r>
            <a:rPr lang="en-US" sz="1000" dirty="0"/>
            <a:t>Configure S3 buckets for storage and backups</a:t>
          </a:r>
        </a:p>
        <a:p>
          <a:r>
            <a:rPr lang="en-US" sz="1000" dirty="0"/>
            <a:t>Setup EBS volumes for EC2 and define bucket policies</a:t>
          </a:r>
        </a:p>
        <a:p>
          <a:r>
            <a:rPr lang="en-US" sz="1000" dirty="0"/>
            <a:t>Create RDS instances for relational DB</a:t>
          </a:r>
        </a:p>
        <a:p>
          <a:r>
            <a:rPr lang="en-US" sz="1000" dirty="0"/>
            <a:t>Verify data integrity and security post migration</a:t>
          </a:r>
        </a:p>
        <a:p>
          <a:endParaRPr lang="en-US" sz="800" dirty="0"/>
        </a:p>
      </dgm:t>
    </dgm:pt>
    <dgm:pt modelId="{BE67374D-A67E-F14A-911F-A1BCA471F6AA}" type="parTrans" cxnId="{8B940A16-CFC2-3743-9298-6603776DD9AA}">
      <dgm:prSet/>
      <dgm:spPr/>
      <dgm:t>
        <a:bodyPr/>
        <a:lstStyle/>
        <a:p>
          <a:endParaRPr lang="en-US"/>
        </a:p>
      </dgm:t>
    </dgm:pt>
    <dgm:pt modelId="{3BCFE93D-56F3-0042-863A-CD7126C2CF7F}" type="sibTrans" cxnId="{8B940A16-CFC2-3743-9298-6603776DD9AA}">
      <dgm:prSet/>
      <dgm:spPr/>
      <dgm:t>
        <a:bodyPr/>
        <a:lstStyle/>
        <a:p>
          <a:endParaRPr lang="en-US"/>
        </a:p>
      </dgm:t>
    </dgm:pt>
    <dgm:pt modelId="{EC254D90-8E8F-3047-90A4-E95DB0081A3A}" type="pres">
      <dgm:prSet presAssocID="{08045B27-55F1-B34B-A123-27B7F3D480A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464ED95-E8D5-8340-8BEA-B1B0FC5251DC}" type="pres">
      <dgm:prSet presAssocID="{A58D9610-C92F-A04A-800F-36CDF09C8A5E}" presName="horFlow" presStyleCnt="0"/>
      <dgm:spPr/>
    </dgm:pt>
    <dgm:pt modelId="{7A2D36FE-340C-3247-BD2A-C948573CCAF0}" type="pres">
      <dgm:prSet presAssocID="{A58D9610-C92F-A04A-800F-36CDF09C8A5E}" presName="bigChev" presStyleLbl="node1" presStyleIdx="0" presStyleCnt="3" custScaleX="117775" custScaleY="169049"/>
      <dgm:spPr/>
    </dgm:pt>
    <dgm:pt modelId="{45CE782F-CDC6-864B-9F7D-159C18619E51}" type="pres">
      <dgm:prSet presAssocID="{C0EAB1E1-3D86-FC49-A066-77E7DBB3AEA4}" presName="parTrans" presStyleCnt="0"/>
      <dgm:spPr/>
    </dgm:pt>
    <dgm:pt modelId="{0977EFCC-2733-E946-88D7-81AB97AA23AB}" type="pres">
      <dgm:prSet presAssocID="{B22B9135-1CD0-C74F-8DEE-9A71E7DEF547}" presName="node" presStyleLbl="alignAccFollowNode1" presStyleIdx="0" presStyleCnt="6" custScaleX="131440" custScaleY="197260">
        <dgm:presLayoutVars>
          <dgm:bulletEnabled val="1"/>
        </dgm:presLayoutVars>
      </dgm:prSet>
      <dgm:spPr/>
    </dgm:pt>
    <dgm:pt modelId="{C945A77C-F53F-B345-AC6A-23BE706C085B}" type="pres">
      <dgm:prSet presAssocID="{0D7FB85E-8259-3E42-B074-B9FD1102E2D3}" presName="sibTrans" presStyleCnt="0"/>
      <dgm:spPr/>
    </dgm:pt>
    <dgm:pt modelId="{8A7CE9FF-034B-434D-AD39-A9214FE173E5}" type="pres">
      <dgm:prSet presAssocID="{D49A81A8-764A-BD49-B450-C437FD02B3C2}" presName="node" presStyleLbl="alignAccFollowNode1" presStyleIdx="1" presStyleCnt="6" custScaleX="324167" custScaleY="210088">
        <dgm:presLayoutVars>
          <dgm:bulletEnabled val="1"/>
        </dgm:presLayoutVars>
      </dgm:prSet>
      <dgm:spPr/>
    </dgm:pt>
    <dgm:pt modelId="{5E7FCCBE-848D-7D40-8066-FA831ED3A641}" type="pres">
      <dgm:prSet presAssocID="{A58D9610-C92F-A04A-800F-36CDF09C8A5E}" presName="vSp" presStyleCnt="0"/>
      <dgm:spPr/>
    </dgm:pt>
    <dgm:pt modelId="{6E5E82C4-B264-5D41-801D-8D1915B87F7D}" type="pres">
      <dgm:prSet presAssocID="{6A2DD2FA-5670-4642-A5B1-F6D038B6B156}" presName="horFlow" presStyleCnt="0"/>
      <dgm:spPr/>
    </dgm:pt>
    <dgm:pt modelId="{03B47119-FB51-F14D-AC63-3D4E4B51ECBC}" type="pres">
      <dgm:prSet presAssocID="{6A2DD2FA-5670-4642-A5B1-F6D038B6B156}" presName="bigChev" presStyleLbl="node1" presStyleIdx="1" presStyleCnt="3" custScaleX="117179"/>
      <dgm:spPr/>
    </dgm:pt>
    <dgm:pt modelId="{69873FCD-CB26-F540-99AC-323D23A510D3}" type="pres">
      <dgm:prSet presAssocID="{BF5CDF9D-2B74-FB4F-AC54-85D53D71B401}" presName="parTrans" presStyleCnt="0"/>
      <dgm:spPr/>
    </dgm:pt>
    <dgm:pt modelId="{83B79EA4-D7DD-434C-BF8F-09C752C6FD5E}" type="pres">
      <dgm:prSet presAssocID="{65140FE9-0BF2-C147-B86B-DE36F5F771A5}" presName="node" presStyleLbl="alignAccFollowNode1" presStyleIdx="2" presStyleCnt="6" custScaleX="140293">
        <dgm:presLayoutVars>
          <dgm:bulletEnabled val="1"/>
        </dgm:presLayoutVars>
      </dgm:prSet>
      <dgm:spPr/>
    </dgm:pt>
    <dgm:pt modelId="{ABF53943-F615-E847-873C-FF2B16E0214B}" type="pres">
      <dgm:prSet presAssocID="{B4BF8710-9040-854D-B048-D3C321098F3C}" presName="sibTrans" presStyleCnt="0"/>
      <dgm:spPr/>
    </dgm:pt>
    <dgm:pt modelId="{717176B5-5B7D-0C48-B652-3DF414C4F30F}" type="pres">
      <dgm:prSet presAssocID="{948202CF-F73A-864D-8B86-FE6ABC4426E2}" presName="node" presStyleLbl="alignAccFollowNode1" presStyleIdx="3" presStyleCnt="6" custScaleX="309416" custScaleY="151360">
        <dgm:presLayoutVars>
          <dgm:bulletEnabled val="1"/>
        </dgm:presLayoutVars>
      </dgm:prSet>
      <dgm:spPr/>
    </dgm:pt>
    <dgm:pt modelId="{71ADA510-9F96-134A-9E13-F709AC5B38E8}" type="pres">
      <dgm:prSet presAssocID="{6A2DD2FA-5670-4642-A5B1-F6D038B6B156}" presName="vSp" presStyleCnt="0"/>
      <dgm:spPr/>
    </dgm:pt>
    <dgm:pt modelId="{86A47313-A302-3D49-8F98-F24D585EF7E2}" type="pres">
      <dgm:prSet presAssocID="{864D47A9-8F83-AE4A-BF9D-6BCF9DCFEF59}" presName="horFlow" presStyleCnt="0"/>
      <dgm:spPr/>
    </dgm:pt>
    <dgm:pt modelId="{FB59FE75-3912-4D43-B6A3-73BFCD391E4D}" type="pres">
      <dgm:prSet presAssocID="{864D47A9-8F83-AE4A-BF9D-6BCF9DCFEF59}" presName="bigChev" presStyleLbl="node1" presStyleIdx="2" presStyleCnt="3"/>
      <dgm:spPr/>
    </dgm:pt>
    <dgm:pt modelId="{287AFDB9-2B52-244D-9416-766A05E3600F}" type="pres">
      <dgm:prSet presAssocID="{F846FE32-7CEA-5D48-B9DA-F92462EEA413}" presName="parTrans" presStyleCnt="0"/>
      <dgm:spPr/>
    </dgm:pt>
    <dgm:pt modelId="{9F097DC1-7574-3548-8402-87D143F73A72}" type="pres">
      <dgm:prSet presAssocID="{0CA6ADA0-7BC1-4549-9F9A-0CD392D1141F}" presName="node" presStyleLbl="alignAccFollowNode1" presStyleIdx="4" presStyleCnt="6" custScaleX="116567">
        <dgm:presLayoutVars>
          <dgm:bulletEnabled val="1"/>
        </dgm:presLayoutVars>
      </dgm:prSet>
      <dgm:spPr/>
    </dgm:pt>
    <dgm:pt modelId="{4FD6BE9C-1742-8E4B-AD70-E0C4BF55844B}" type="pres">
      <dgm:prSet presAssocID="{DB394378-BFD5-6B42-8269-89AC0F722B91}" presName="sibTrans" presStyleCnt="0"/>
      <dgm:spPr/>
    </dgm:pt>
    <dgm:pt modelId="{C59ED759-9D91-C14D-B7CB-098F7975BF1B}" type="pres">
      <dgm:prSet presAssocID="{5D0545CD-34A9-AC4B-B032-095C7BE55133}" presName="node" presStyleLbl="alignAccFollowNode1" presStyleIdx="5" presStyleCnt="6" custScaleX="361529">
        <dgm:presLayoutVars>
          <dgm:bulletEnabled val="1"/>
        </dgm:presLayoutVars>
      </dgm:prSet>
      <dgm:spPr/>
    </dgm:pt>
  </dgm:ptLst>
  <dgm:cxnLst>
    <dgm:cxn modelId="{C84AED03-0B34-AC48-A9A1-1D2093E15748}" type="presOf" srcId="{B22B9135-1CD0-C74F-8DEE-9A71E7DEF547}" destId="{0977EFCC-2733-E946-88D7-81AB97AA23AB}" srcOrd="0" destOrd="0" presId="urn:microsoft.com/office/officeart/2005/8/layout/lProcess3"/>
    <dgm:cxn modelId="{469EF404-6655-B946-923B-AB79D25D9478}" srcId="{6A2DD2FA-5670-4642-A5B1-F6D038B6B156}" destId="{65140FE9-0BF2-C147-B86B-DE36F5F771A5}" srcOrd="0" destOrd="0" parTransId="{BF5CDF9D-2B74-FB4F-AC54-85D53D71B401}" sibTransId="{B4BF8710-9040-854D-B048-D3C321098F3C}"/>
    <dgm:cxn modelId="{A3435514-1E2C-D642-A312-2008D39319D4}" type="presOf" srcId="{6A2DD2FA-5670-4642-A5B1-F6D038B6B156}" destId="{03B47119-FB51-F14D-AC63-3D4E4B51ECBC}" srcOrd="0" destOrd="0" presId="urn:microsoft.com/office/officeart/2005/8/layout/lProcess3"/>
    <dgm:cxn modelId="{8B940A16-CFC2-3743-9298-6603776DD9AA}" srcId="{864D47A9-8F83-AE4A-BF9D-6BCF9DCFEF59}" destId="{5D0545CD-34A9-AC4B-B032-095C7BE55133}" srcOrd="1" destOrd="0" parTransId="{BE67374D-A67E-F14A-911F-A1BCA471F6AA}" sibTransId="{3BCFE93D-56F3-0042-863A-CD7126C2CF7F}"/>
    <dgm:cxn modelId="{54291423-04D5-B846-B83C-BF02E672145A}" type="presOf" srcId="{864D47A9-8F83-AE4A-BF9D-6BCF9DCFEF59}" destId="{FB59FE75-3912-4D43-B6A3-73BFCD391E4D}" srcOrd="0" destOrd="0" presId="urn:microsoft.com/office/officeart/2005/8/layout/lProcess3"/>
    <dgm:cxn modelId="{34E12A24-BE6D-194E-AEBB-53815CF55180}" srcId="{08045B27-55F1-B34B-A123-27B7F3D480AD}" destId="{6A2DD2FA-5670-4642-A5B1-F6D038B6B156}" srcOrd="1" destOrd="0" parTransId="{9BCDEE04-77BF-A340-B750-8F016D827B59}" sibTransId="{32F13282-8BF0-2F43-8D17-DE7C8ECC55BB}"/>
    <dgm:cxn modelId="{6BDA8945-99CF-0244-BDA6-D21BB34C1CFF}" srcId="{08045B27-55F1-B34B-A123-27B7F3D480AD}" destId="{864D47A9-8F83-AE4A-BF9D-6BCF9DCFEF59}" srcOrd="2" destOrd="0" parTransId="{F6B6C40E-9BF1-E84D-AB7B-91F6D0F504A0}" sibTransId="{B22266A4-D27B-8D45-9AA7-7F3C7DF2046C}"/>
    <dgm:cxn modelId="{0CBD5B47-4485-4B4A-8AC1-C68A8E9A6DDC}" type="presOf" srcId="{D49A81A8-764A-BD49-B450-C437FD02B3C2}" destId="{8A7CE9FF-034B-434D-AD39-A9214FE173E5}" srcOrd="0" destOrd="0" presId="urn:microsoft.com/office/officeart/2005/8/layout/lProcess3"/>
    <dgm:cxn modelId="{9949F759-0B20-D641-BEA8-F103F530E6D4}" srcId="{864D47A9-8F83-AE4A-BF9D-6BCF9DCFEF59}" destId="{0CA6ADA0-7BC1-4549-9F9A-0CD392D1141F}" srcOrd="0" destOrd="0" parTransId="{F846FE32-7CEA-5D48-B9DA-F92462EEA413}" sibTransId="{DB394378-BFD5-6B42-8269-89AC0F722B91}"/>
    <dgm:cxn modelId="{AF064B5E-8981-0B4F-A124-77FEB7CF7E7A}" type="presOf" srcId="{5D0545CD-34A9-AC4B-B032-095C7BE55133}" destId="{C59ED759-9D91-C14D-B7CB-098F7975BF1B}" srcOrd="0" destOrd="0" presId="urn:microsoft.com/office/officeart/2005/8/layout/lProcess3"/>
    <dgm:cxn modelId="{5523925F-8027-8F4C-97E9-6C90E8C98038}" type="presOf" srcId="{08045B27-55F1-B34B-A123-27B7F3D480AD}" destId="{EC254D90-8E8F-3047-90A4-E95DB0081A3A}" srcOrd="0" destOrd="0" presId="urn:microsoft.com/office/officeart/2005/8/layout/lProcess3"/>
    <dgm:cxn modelId="{848A4F6E-F01B-A740-8FD1-176EB2925E9B}" type="presOf" srcId="{948202CF-F73A-864D-8B86-FE6ABC4426E2}" destId="{717176B5-5B7D-0C48-B652-3DF414C4F30F}" srcOrd="0" destOrd="0" presId="urn:microsoft.com/office/officeart/2005/8/layout/lProcess3"/>
    <dgm:cxn modelId="{3CBE3F7C-8414-8F41-A8F8-7C5EA318D16B}" srcId="{A58D9610-C92F-A04A-800F-36CDF09C8A5E}" destId="{D49A81A8-764A-BD49-B450-C437FD02B3C2}" srcOrd="1" destOrd="0" parTransId="{CB427072-5DE9-B64F-9F85-B802F14C0852}" sibTransId="{6D159A2A-3ADD-A642-B747-1D752BE08518}"/>
    <dgm:cxn modelId="{04B88B96-43BE-D243-B0FB-D31ECF3BAB75}" type="presOf" srcId="{0CA6ADA0-7BC1-4549-9F9A-0CD392D1141F}" destId="{9F097DC1-7574-3548-8402-87D143F73A72}" srcOrd="0" destOrd="0" presId="urn:microsoft.com/office/officeart/2005/8/layout/lProcess3"/>
    <dgm:cxn modelId="{70EF51A7-EF62-574A-B0C3-D02A6BFDB4A6}" type="presOf" srcId="{A58D9610-C92F-A04A-800F-36CDF09C8A5E}" destId="{7A2D36FE-340C-3247-BD2A-C948573CCAF0}" srcOrd="0" destOrd="0" presId="urn:microsoft.com/office/officeart/2005/8/layout/lProcess3"/>
    <dgm:cxn modelId="{9EEDBDA9-BC92-594F-91DE-41FA279025AB}" srcId="{A58D9610-C92F-A04A-800F-36CDF09C8A5E}" destId="{B22B9135-1CD0-C74F-8DEE-9A71E7DEF547}" srcOrd="0" destOrd="0" parTransId="{C0EAB1E1-3D86-FC49-A066-77E7DBB3AEA4}" sibTransId="{0D7FB85E-8259-3E42-B074-B9FD1102E2D3}"/>
    <dgm:cxn modelId="{8423FCB1-A4DB-B141-9F23-EE55805CB19C}" srcId="{08045B27-55F1-B34B-A123-27B7F3D480AD}" destId="{A58D9610-C92F-A04A-800F-36CDF09C8A5E}" srcOrd="0" destOrd="0" parTransId="{649A2551-4710-BB47-BB5D-298C459B4A1D}" sibTransId="{C1D28E7D-FC1F-6E49-877B-DE2E483FFA6D}"/>
    <dgm:cxn modelId="{DB3F27C5-F5E7-7F45-B38E-DA71A71C1275}" srcId="{6A2DD2FA-5670-4642-A5B1-F6D038B6B156}" destId="{948202CF-F73A-864D-8B86-FE6ABC4426E2}" srcOrd="1" destOrd="0" parTransId="{BD71E74F-0F28-464D-8338-C1713F53083A}" sibTransId="{9DC804EE-90CC-CA4C-9687-F8E4387ED644}"/>
    <dgm:cxn modelId="{364C9AFD-A1C9-8741-B66C-91805EE83A46}" type="presOf" srcId="{65140FE9-0BF2-C147-B86B-DE36F5F771A5}" destId="{83B79EA4-D7DD-434C-BF8F-09C752C6FD5E}" srcOrd="0" destOrd="0" presId="urn:microsoft.com/office/officeart/2005/8/layout/lProcess3"/>
    <dgm:cxn modelId="{A8017DCC-BF29-C440-BD86-81C05AC1DC26}" type="presParOf" srcId="{EC254D90-8E8F-3047-90A4-E95DB0081A3A}" destId="{6464ED95-E8D5-8340-8BEA-B1B0FC5251DC}" srcOrd="0" destOrd="0" presId="urn:microsoft.com/office/officeart/2005/8/layout/lProcess3"/>
    <dgm:cxn modelId="{2D547769-CF5D-104E-A816-1F0521E3B0AA}" type="presParOf" srcId="{6464ED95-E8D5-8340-8BEA-B1B0FC5251DC}" destId="{7A2D36FE-340C-3247-BD2A-C948573CCAF0}" srcOrd="0" destOrd="0" presId="urn:microsoft.com/office/officeart/2005/8/layout/lProcess3"/>
    <dgm:cxn modelId="{285CB5FF-61CE-0343-B686-3C52B1D20702}" type="presParOf" srcId="{6464ED95-E8D5-8340-8BEA-B1B0FC5251DC}" destId="{45CE782F-CDC6-864B-9F7D-159C18619E51}" srcOrd="1" destOrd="0" presId="urn:microsoft.com/office/officeart/2005/8/layout/lProcess3"/>
    <dgm:cxn modelId="{EF08D91E-1126-3745-86B6-E5F25E426417}" type="presParOf" srcId="{6464ED95-E8D5-8340-8BEA-B1B0FC5251DC}" destId="{0977EFCC-2733-E946-88D7-81AB97AA23AB}" srcOrd="2" destOrd="0" presId="urn:microsoft.com/office/officeart/2005/8/layout/lProcess3"/>
    <dgm:cxn modelId="{657DD7C5-A298-F448-B166-73EF2AB5D061}" type="presParOf" srcId="{6464ED95-E8D5-8340-8BEA-B1B0FC5251DC}" destId="{C945A77C-F53F-B345-AC6A-23BE706C085B}" srcOrd="3" destOrd="0" presId="urn:microsoft.com/office/officeart/2005/8/layout/lProcess3"/>
    <dgm:cxn modelId="{874115FC-EFF5-AA42-8416-8CF5FEA02B77}" type="presParOf" srcId="{6464ED95-E8D5-8340-8BEA-B1B0FC5251DC}" destId="{8A7CE9FF-034B-434D-AD39-A9214FE173E5}" srcOrd="4" destOrd="0" presId="urn:microsoft.com/office/officeart/2005/8/layout/lProcess3"/>
    <dgm:cxn modelId="{866D23F9-D76C-C947-BE74-509E63075620}" type="presParOf" srcId="{EC254D90-8E8F-3047-90A4-E95DB0081A3A}" destId="{5E7FCCBE-848D-7D40-8066-FA831ED3A641}" srcOrd="1" destOrd="0" presId="urn:microsoft.com/office/officeart/2005/8/layout/lProcess3"/>
    <dgm:cxn modelId="{E0043188-50DC-0C41-A167-A4D9D77F7A6A}" type="presParOf" srcId="{EC254D90-8E8F-3047-90A4-E95DB0081A3A}" destId="{6E5E82C4-B264-5D41-801D-8D1915B87F7D}" srcOrd="2" destOrd="0" presId="urn:microsoft.com/office/officeart/2005/8/layout/lProcess3"/>
    <dgm:cxn modelId="{E96325F9-4D91-A64F-B098-8EDDEF9DB7CC}" type="presParOf" srcId="{6E5E82C4-B264-5D41-801D-8D1915B87F7D}" destId="{03B47119-FB51-F14D-AC63-3D4E4B51ECBC}" srcOrd="0" destOrd="0" presId="urn:microsoft.com/office/officeart/2005/8/layout/lProcess3"/>
    <dgm:cxn modelId="{DDD56DA6-1A24-544A-94DB-DD82E07EEE78}" type="presParOf" srcId="{6E5E82C4-B264-5D41-801D-8D1915B87F7D}" destId="{69873FCD-CB26-F540-99AC-323D23A510D3}" srcOrd="1" destOrd="0" presId="urn:microsoft.com/office/officeart/2005/8/layout/lProcess3"/>
    <dgm:cxn modelId="{391E4D1F-A55E-4043-AC38-576A78E0E8DC}" type="presParOf" srcId="{6E5E82C4-B264-5D41-801D-8D1915B87F7D}" destId="{83B79EA4-D7DD-434C-BF8F-09C752C6FD5E}" srcOrd="2" destOrd="0" presId="urn:microsoft.com/office/officeart/2005/8/layout/lProcess3"/>
    <dgm:cxn modelId="{289951C9-6F53-574E-8164-173FAAF365C2}" type="presParOf" srcId="{6E5E82C4-B264-5D41-801D-8D1915B87F7D}" destId="{ABF53943-F615-E847-873C-FF2B16E0214B}" srcOrd="3" destOrd="0" presId="urn:microsoft.com/office/officeart/2005/8/layout/lProcess3"/>
    <dgm:cxn modelId="{3F896CF8-8FF8-574D-BDE5-703D2AFC1F25}" type="presParOf" srcId="{6E5E82C4-B264-5D41-801D-8D1915B87F7D}" destId="{717176B5-5B7D-0C48-B652-3DF414C4F30F}" srcOrd="4" destOrd="0" presId="urn:microsoft.com/office/officeart/2005/8/layout/lProcess3"/>
    <dgm:cxn modelId="{15957B0A-3354-8847-9DB3-24EBB8199099}" type="presParOf" srcId="{EC254D90-8E8F-3047-90A4-E95DB0081A3A}" destId="{71ADA510-9F96-134A-9E13-F709AC5B38E8}" srcOrd="3" destOrd="0" presId="urn:microsoft.com/office/officeart/2005/8/layout/lProcess3"/>
    <dgm:cxn modelId="{C4B6E2E1-5279-234E-B67C-FC30E4F3F209}" type="presParOf" srcId="{EC254D90-8E8F-3047-90A4-E95DB0081A3A}" destId="{86A47313-A302-3D49-8F98-F24D585EF7E2}" srcOrd="4" destOrd="0" presId="urn:microsoft.com/office/officeart/2005/8/layout/lProcess3"/>
    <dgm:cxn modelId="{49A8E6F3-E71D-884B-AED6-18E94BEF6196}" type="presParOf" srcId="{86A47313-A302-3D49-8F98-F24D585EF7E2}" destId="{FB59FE75-3912-4D43-B6A3-73BFCD391E4D}" srcOrd="0" destOrd="0" presId="urn:microsoft.com/office/officeart/2005/8/layout/lProcess3"/>
    <dgm:cxn modelId="{D138F1D2-9963-8A49-AE04-0BA7F98F7A67}" type="presParOf" srcId="{86A47313-A302-3D49-8F98-F24D585EF7E2}" destId="{287AFDB9-2B52-244D-9416-766A05E3600F}" srcOrd="1" destOrd="0" presId="urn:microsoft.com/office/officeart/2005/8/layout/lProcess3"/>
    <dgm:cxn modelId="{4809ACE2-3988-1B4B-A5F0-C3F9C0340B4B}" type="presParOf" srcId="{86A47313-A302-3D49-8F98-F24D585EF7E2}" destId="{9F097DC1-7574-3548-8402-87D143F73A72}" srcOrd="2" destOrd="0" presId="urn:microsoft.com/office/officeart/2005/8/layout/lProcess3"/>
    <dgm:cxn modelId="{A34DA1BD-8948-9D43-8663-2D099168E222}" type="presParOf" srcId="{86A47313-A302-3D49-8F98-F24D585EF7E2}" destId="{4FD6BE9C-1742-8E4B-AD70-E0C4BF55844B}" srcOrd="3" destOrd="0" presId="urn:microsoft.com/office/officeart/2005/8/layout/lProcess3"/>
    <dgm:cxn modelId="{541E42BA-60E6-2F44-A270-BAD9E681D68B}" type="presParOf" srcId="{86A47313-A302-3D49-8F98-F24D585EF7E2}" destId="{C59ED759-9D91-C14D-B7CB-098F7975BF1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045B27-55F1-B34B-A123-27B7F3D480AD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D9610-C92F-A04A-800F-36CDF09C8A5E}">
      <dgm:prSet phldrT="[Text]" custT="1"/>
      <dgm:spPr/>
      <dgm:t>
        <a:bodyPr/>
        <a:lstStyle/>
        <a:p>
          <a:r>
            <a:rPr lang="en-US" sz="1500" dirty="0"/>
            <a:t>Month 4</a:t>
          </a:r>
        </a:p>
        <a:p>
          <a:r>
            <a:rPr lang="en-US" sz="1500" dirty="0"/>
            <a:t>Application Migration to EC2</a:t>
          </a:r>
        </a:p>
      </dgm:t>
    </dgm:pt>
    <dgm:pt modelId="{649A2551-4710-BB47-BB5D-298C459B4A1D}" type="parTrans" cxnId="{8423FCB1-A4DB-B141-9F23-EE55805CB19C}">
      <dgm:prSet/>
      <dgm:spPr/>
      <dgm:t>
        <a:bodyPr/>
        <a:lstStyle/>
        <a:p>
          <a:endParaRPr lang="en-US"/>
        </a:p>
      </dgm:t>
    </dgm:pt>
    <dgm:pt modelId="{C1D28E7D-FC1F-6E49-877B-DE2E483FFA6D}" type="sibTrans" cxnId="{8423FCB1-A4DB-B141-9F23-EE55805CB19C}">
      <dgm:prSet/>
      <dgm:spPr/>
      <dgm:t>
        <a:bodyPr/>
        <a:lstStyle/>
        <a:p>
          <a:endParaRPr lang="en-US"/>
        </a:p>
      </dgm:t>
    </dgm:pt>
    <dgm:pt modelId="{B22B9135-1CD0-C74F-8DEE-9A71E7DEF547}">
      <dgm:prSet phldrT="[Text]" custT="1"/>
      <dgm:spPr/>
      <dgm:t>
        <a:bodyPr/>
        <a:lstStyle/>
        <a:p>
          <a:r>
            <a:rPr lang="en-US" sz="1100" dirty="0"/>
            <a:t>Weeks 13-14 EC2 setup</a:t>
          </a:r>
        </a:p>
        <a:p>
          <a:endParaRPr lang="en-US" sz="1100" dirty="0"/>
        </a:p>
        <a:p>
          <a:r>
            <a:rPr lang="en-US" sz="1100" dirty="0"/>
            <a:t>Weeks 15-16</a:t>
          </a:r>
        </a:p>
        <a:p>
          <a:r>
            <a:rPr lang="en-US" sz="1100" dirty="0"/>
            <a:t>Application deployment</a:t>
          </a:r>
          <a:endParaRPr lang="en-US" sz="1200" dirty="0"/>
        </a:p>
      </dgm:t>
    </dgm:pt>
    <dgm:pt modelId="{C0EAB1E1-3D86-FC49-A066-77E7DBB3AEA4}" type="parTrans" cxnId="{9EEDBDA9-BC92-594F-91DE-41FA279025AB}">
      <dgm:prSet/>
      <dgm:spPr/>
      <dgm:t>
        <a:bodyPr/>
        <a:lstStyle/>
        <a:p>
          <a:endParaRPr lang="en-US"/>
        </a:p>
      </dgm:t>
    </dgm:pt>
    <dgm:pt modelId="{0D7FB85E-8259-3E42-B074-B9FD1102E2D3}" type="sibTrans" cxnId="{9EEDBDA9-BC92-594F-91DE-41FA279025AB}">
      <dgm:prSet/>
      <dgm:spPr/>
      <dgm:t>
        <a:bodyPr/>
        <a:lstStyle/>
        <a:p>
          <a:endParaRPr lang="en-US"/>
        </a:p>
      </dgm:t>
    </dgm:pt>
    <dgm:pt modelId="{D49A81A8-764A-BD49-B450-C437FD02B3C2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100" dirty="0"/>
            <a:t>Provision EC2 setup per app requirement</a:t>
          </a:r>
        </a:p>
        <a:p>
          <a:pPr>
            <a:buFont typeface="Arial" panose="020B0604020202020204" pitchFamily="34" charset="0"/>
            <a:buNone/>
          </a:pPr>
          <a:r>
            <a:rPr lang="en-US" sz="1100" dirty="0"/>
            <a:t>Configure AMIs, instances and Auto Scaling</a:t>
          </a:r>
        </a:p>
        <a:p>
          <a:pPr>
            <a:buFont typeface="Arial" panose="020B0604020202020204" pitchFamily="34" charset="0"/>
            <a:buNone/>
          </a:pPr>
          <a:r>
            <a:rPr lang="en-US" sz="1100" dirty="0"/>
            <a:t>Establish code pipelines, Jenkins, </a:t>
          </a:r>
          <a:r>
            <a:rPr lang="en-US" sz="1100" dirty="0" err="1"/>
            <a:t>github</a:t>
          </a:r>
          <a:endParaRPr lang="en-US" sz="1100" dirty="0"/>
        </a:p>
        <a:p>
          <a:pPr>
            <a:buFont typeface="Arial" panose="020B0604020202020204" pitchFamily="34" charset="0"/>
            <a:buNone/>
          </a:pPr>
          <a:endParaRPr lang="en-US" sz="1100" dirty="0"/>
        </a:p>
        <a:p>
          <a:pPr>
            <a:buFont typeface="Arial" panose="020B0604020202020204" pitchFamily="34" charset="0"/>
            <a:buNone/>
          </a:pPr>
          <a:r>
            <a:rPr lang="en-US" sz="1100" dirty="0"/>
            <a:t>Deploy instances to EC2</a:t>
          </a:r>
        </a:p>
        <a:p>
          <a:pPr>
            <a:buFont typeface="Arial" panose="020B0604020202020204" pitchFamily="34" charset="0"/>
            <a:buNone/>
          </a:pPr>
          <a:r>
            <a:rPr lang="en-US" sz="1100" dirty="0"/>
            <a:t>Verify connectivity to S3, RDS</a:t>
          </a:r>
        </a:p>
        <a:p>
          <a:pPr>
            <a:buFont typeface="Arial" panose="020B0604020202020204" pitchFamily="34" charset="0"/>
            <a:buNone/>
          </a:pPr>
          <a:r>
            <a:rPr lang="en-US" sz="1100" dirty="0"/>
            <a:t>Monitor and troubleshoot</a:t>
          </a:r>
        </a:p>
        <a:p>
          <a:pPr>
            <a:buFont typeface="Arial" panose="020B0604020202020204" pitchFamily="34" charset="0"/>
            <a:buNone/>
          </a:pPr>
          <a:endParaRPr lang="en-US" sz="900" dirty="0"/>
        </a:p>
      </dgm:t>
    </dgm:pt>
    <dgm:pt modelId="{CB427072-5DE9-B64F-9F85-B802F14C0852}" type="parTrans" cxnId="{3CBE3F7C-8414-8F41-A8F8-7C5EA318D16B}">
      <dgm:prSet/>
      <dgm:spPr/>
      <dgm:t>
        <a:bodyPr/>
        <a:lstStyle/>
        <a:p>
          <a:endParaRPr lang="en-US"/>
        </a:p>
      </dgm:t>
    </dgm:pt>
    <dgm:pt modelId="{6D159A2A-3ADD-A642-B747-1D752BE08518}" type="sibTrans" cxnId="{3CBE3F7C-8414-8F41-A8F8-7C5EA318D16B}">
      <dgm:prSet/>
      <dgm:spPr/>
      <dgm:t>
        <a:bodyPr/>
        <a:lstStyle/>
        <a:p>
          <a:endParaRPr lang="en-US"/>
        </a:p>
      </dgm:t>
    </dgm:pt>
    <dgm:pt modelId="{6A2DD2FA-5670-4642-A5B1-F6D038B6B156}">
      <dgm:prSet phldrT="[Text]" custT="1"/>
      <dgm:spPr/>
      <dgm:t>
        <a:bodyPr/>
        <a:lstStyle/>
        <a:p>
          <a:r>
            <a:rPr lang="en-US" sz="1500" dirty="0"/>
            <a:t>Month 5: Testing and Optimization</a:t>
          </a:r>
        </a:p>
      </dgm:t>
    </dgm:pt>
    <dgm:pt modelId="{9BCDEE04-77BF-A340-B750-8F016D827B59}" type="parTrans" cxnId="{34E12A24-BE6D-194E-AEBB-53815CF55180}">
      <dgm:prSet/>
      <dgm:spPr/>
      <dgm:t>
        <a:bodyPr/>
        <a:lstStyle/>
        <a:p>
          <a:endParaRPr lang="en-US"/>
        </a:p>
      </dgm:t>
    </dgm:pt>
    <dgm:pt modelId="{32F13282-8BF0-2F43-8D17-DE7C8ECC55BB}" type="sibTrans" cxnId="{34E12A24-BE6D-194E-AEBB-53815CF55180}">
      <dgm:prSet/>
      <dgm:spPr/>
      <dgm:t>
        <a:bodyPr/>
        <a:lstStyle/>
        <a:p>
          <a:endParaRPr lang="en-US"/>
        </a:p>
      </dgm:t>
    </dgm:pt>
    <dgm:pt modelId="{65140FE9-0BF2-C147-B86B-DE36F5F771A5}">
      <dgm:prSet phldrT="[Text]"/>
      <dgm:spPr/>
      <dgm:t>
        <a:bodyPr/>
        <a:lstStyle/>
        <a:p>
          <a:r>
            <a:rPr lang="en-US" dirty="0"/>
            <a:t>Week 17-18 Functional and Performance testing</a:t>
          </a:r>
        </a:p>
        <a:p>
          <a:r>
            <a:rPr lang="en-US" dirty="0"/>
            <a:t>Week 19-20: Optimization and cost management</a:t>
          </a:r>
        </a:p>
      </dgm:t>
    </dgm:pt>
    <dgm:pt modelId="{BF5CDF9D-2B74-FB4F-AC54-85D53D71B401}" type="parTrans" cxnId="{469EF404-6655-B946-923B-AB79D25D9478}">
      <dgm:prSet/>
      <dgm:spPr/>
      <dgm:t>
        <a:bodyPr/>
        <a:lstStyle/>
        <a:p>
          <a:endParaRPr lang="en-US"/>
        </a:p>
      </dgm:t>
    </dgm:pt>
    <dgm:pt modelId="{B4BF8710-9040-854D-B048-D3C321098F3C}" type="sibTrans" cxnId="{469EF404-6655-B946-923B-AB79D25D9478}">
      <dgm:prSet/>
      <dgm:spPr/>
      <dgm:t>
        <a:bodyPr/>
        <a:lstStyle/>
        <a:p>
          <a:endParaRPr lang="en-US"/>
        </a:p>
      </dgm:t>
    </dgm:pt>
    <dgm:pt modelId="{948202CF-F73A-864D-8B86-FE6ABC4426E2}">
      <dgm:prSet phldrT="[Text]" custT="1"/>
      <dgm:spPr/>
      <dgm:t>
        <a:bodyPr/>
        <a:lstStyle/>
        <a:p>
          <a:r>
            <a:rPr lang="en-US" sz="1300" dirty="0"/>
            <a:t>Conduct functional tests to ensure all components are working</a:t>
          </a:r>
        </a:p>
        <a:p>
          <a:r>
            <a:rPr lang="en-US" sz="1300" dirty="0"/>
            <a:t>Perform load testing and monitor resource utilization</a:t>
          </a:r>
        </a:p>
        <a:p>
          <a:r>
            <a:rPr lang="en-US" sz="1300" dirty="0"/>
            <a:t>Adjust instance types, storage configurations, and network settings</a:t>
          </a:r>
        </a:p>
        <a:p>
          <a:r>
            <a:rPr lang="en-US" sz="1300" dirty="0"/>
            <a:t>Implement cost saving strategies like reserved instances, glacier </a:t>
          </a:r>
          <a:r>
            <a:rPr lang="en-US" sz="1300" dirty="0" err="1"/>
            <a:t>etc</a:t>
          </a:r>
          <a:endParaRPr lang="en-US" sz="1300" dirty="0"/>
        </a:p>
      </dgm:t>
    </dgm:pt>
    <dgm:pt modelId="{BD71E74F-0F28-464D-8338-C1713F53083A}" type="parTrans" cxnId="{DB3F27C5-F5E7-7F45-B38E-DA71A71C1275}">
      <dgm:prSet/>
      <dgm:spPr/>
      <dgm:t>
        <a:bodyPr/>
        <a:lstStyle/>
        <a:p>
          <a:endParaRPr lang="en-US"/>
        </a:p>
      </dgm:t>
    </dgm:pt>
    <dgm:pt modelId="{9DC804EE-90CC-CA4C-9687-F8E4387ED644}" type="sibTrans" cxnId="{DB3F27C5-F5E7-7F45-B38E-DA71A71C1275}">
      <dgm:prSet/>
      <dgm:spPr/>
      <dgm:t>
        <a:bodyPr/>
        <a:lstStyle/>
        <a:p>
          <a:endParaRPr lang="en-US"/>
        </a:p>
      </dgm:t>
    </dgm:pt>
    <dgm:pt modelId="{864D47A9-8F83-AE4A-BF9D-6BCF9DCFEF59}">
      <dgm:prSet phldrT="[Text]"/>
      <dgm:spPr/>
      <dgm:t>
        <a:bodyPr/>
        <a:lstStyle/>
        <a:p>
          <a:r>
            <a:rPr lang="en-US" dirty="0"/>
            <a:t>Month 6: Final testing and deployment</a:t>
          </a:r>
        </a:p>
      </dgm:t>
    </dgm:pt>
    <dgm:pt modelId="{F6B6C40E-9BF1-E84D-AB7B-91F6D0F504A0}" type="parTrans" cxnId="{6BDA8945-99CF-0244-BDA6-D21BB34C1CFF}">
      <dgm:prSet/>
      <dgm:spPr/>
      <dgm:t>
        <a:bodyPr/>
        <a:lstStyle/>
        <a:p>
          <a:endParaRPr lang="en-US"/>
        </a:p>
      </dgm:t>
    </dgm:pt>
    <dgm:pt modelId="{B22266A4-D27B-8D45-9AA7-7F3C7DF2046C}" type="sibTrans" cxnId="{6BDA8945-99CF-0244-BDA6-D21BB34C1CFF}">
      <dgm:prSet/>
      <dgm:spPr/>
      <dgm:t>
        <a:bodyPr/>
        <a:lstStyle/>
        <a:p>
          <a:endParaRPr lang="en-US"/>
        </a:p>
      </dgm:t>
    </dgm:pt>
    <dgm:pt modelId="{0CA6ADA0-7BC1-4549-9F9A-0CD392D1141F}">
      <dgm:prSet phldrT="[Text]" custT="1"/>
      <dgm:spPr/>
      <dgm:t>
        <a:bodyPr/>
        <a:lstStyle/>
        <a:p>
          <a:r>
            <a:rPr lang="en-US" sz="1000" dirty="0"/>
            <a:t>Weeks 21-22: Final testing and validation</a:t>
          </a:r>
        </a:p>
        <a:p>
          <a:r>
            <a:rPr lang="en-US" sz="1000" dirty="0"/>
            <a:t>Weeks 23-24:: Deployment</a:t>
          </a:r>
        </a:p>
      </dgm:t>
    </dgm:pt>
    <dgm:pt modelId="{F846FE32-7CEA-5D48-B9DA-F92462EEA413}" type="parTrans" cxnId="{9949F759-0B20-D641-BEA8-F103F530E6D4}">
      <dgm:prSet/>
      <dgm:spPr/>
      <dgm:t>
        <a:bodyPr/>
        <a:lstStyle/>
        <a:p>
          <a:endParaRPr lang="en-US"/>
        </a:p>
      </dgm:t>
    </dgm:pt>
    <dgm:pt modelId="{DB394378-BFD5-6B42-8269-89AC0F722B91}" type="sibTrans" cxnId="{9949F759-0B20-D641-BEA8-F103F530E6D4}">
      <dgm:prSet/>
      <dgm:spPr/>
      <dgm:t>
        <a:bodyPr/>
        <a:lstStyle/>
        <a:p>
          <a:endParaRPr lang="en-US"/>
        </a:p>
      </dgm:t>
    </dgm:pt>
    <dgm:pt modelId="{5D0545CD-34A9-AC4B-B032-095C7BE55133}">
      <dgm:prSet phldrT="[Text]" custT="1"/>
      <dgm:spPr/>
      <dgm:t>
        <a:bodyPr/>
        <a:lstStyle/>
        <a:p>
          <a:r>
            <a:rPr lang="en-US" sz="1000" dirty="0"/>
            <a:t>Conduct UAT with stakeholders</a:t>
          </a:r>
        </a:p>
        <a:p>
          <a:r>
            <a:rPr lang="en-US" sz="1000" dirty="0"/>
            <a:t>Verify security, performance and scalability</a:t>
          </a:r>
        </a:p>
        <a:p>
          <a:r>
            <a:rPr lang="en-US" sz="1000" dirty="0"/>
            <a:t>Document the architecture</a:t>
          </a:r>
        </a:p>
        <a:p>
          <a:r>
            <a:rPr lang="en-US" sz="1000" dirty="0"/>
            <a:t>Provide training</a:t>
          </a:r>
        </a:p>
        <a:p>
          <a:r>
            <a:rPr lang="en-US" sz="1000" dirty="0"/>
            <a:t>Officially handover the AWS environment</a:t>
          </a:r>
        </a:p>
        <a:p>
          <a:endParaRPr lang="en-US" sz="800" dirty="0"/>
        </a:p>
      </dgm:t>
    </dgm:pt>
    <dgm:pt modelId="{BE67374D-A67E-F14A-911F-A1BCA471F6AA}" type="parTrans" cxnId="{8B940A16-CFC2-3743-9298-6603776DD9AA}">
      <dgm:prSet/>
      <dgm:spPr/>
      <dgm:t>
        <a:bodyPr/>
        <a:lstStyle/>
        <a:p>
          <a:endParaRPr lang="en-US"/>
        </a:p>
      </dgm:t>
    </dgm:pt>
    <dgm:pt modelId="{3BCFE93D-56F3-0042-863A-CD7126C2CF7F}" type="sibTrans" cxnId="{8B940A16-CFC2-3743-9298-6603776DD9AA}">
      <dgm:prSet/>
      <dgm:spPr/>
      <dgm:t>
        <a:bodyPr/>
        <a:lstStyle/>
        <a:p>
          <a:endParaRPr lang="en-US"/>
        </a:p>
      </dgm:t>
    </dgm:pt>
    <dgm:pt modelId="{EC254D90-8E8F-3047-90A4-E95DB0081A3A}" type="pres">
      <dgm:prSet presAssocID="{08045B27-55F1-B34B-A123-27B7F3D480A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464ED95-E8D5-8340-8BEA-B1B0FC5251DC}" type="pres">
      <dgm:prSet presAssocID="{A58D9610-C92F-A04A-800F-36CDF09C8A5E}" presName="horFlow" presStyleCnt="0"/>
      <dgm:spPr/>
    </dgm:pt>
    <dgm:pt modelId="{7A2D36FE-340C-3247-BD2A-C948573CCAF0}" type="pres">
      <dgm:prSet presAssocID="{A58D9610-C92F-A04A-800F-36CDF09C8A5E}" presName="bigChev" presStyleLbl="node1" presStyleIdx="0" presStyleCnt="3" custScaleX="117775" custScaleY="169049"/>
      <dgm:spPr/>
    </dgm:pt>
    <dgm:pt modelId="{45CE782F-CDC6-864B-9F7D-159C18619E51}" type="pres">
      <dgm:prSet presAssocID="{C0EAB1E1-3D86-FC49-A066-77E7DBB3AEA4}" presName="parTrans" presStyleCnt="0"/>
      <dgm:spPr/>
    </dgm:pt>
    <dgm:pt modelId="{0977EFCC-2733-E946-88D7-81AB97AA23AB}" type="pres">
      <dgm:prSet presAssocID="{B22B9135-1CD0-C74F-8DEE-9A71E7DEF547}" presName="node" presStyleLbl="alignAccFollowNode1" presStyleIdx="0" presStyleCnt="6" custScaleX="131440" custScaleY="197260">
        <dgm:presLayoutVars>
          <dgm:bulletEnabled val="1"/>
        </dgm:presLayoutVars>
      </dgm:prSet>
      <dgm:spPr/>
    </dgm:pt>
    <dgm:pt modelId="{C945A77C-F53F-B345-AC6A-23BE706C085B}" type="pres">
      <dgm:prSet presAssocID="{0D7FB85E-8259-3E42-B074-B9FD1102E2D3}" presName="sibTrans" presStyleCnt="0"/>
      <dgm:spPr/>
    </dgm:pt>
    <dgm:pt modelId="{8A7CE9FF-034B-434D-AD39-A9214FE173E5}" type="pres">
      <dgm:prSet presAssocID="{D49A81A8-764A-BD49-B450-C437FD02B3C2}" presName="node" presStyleLbl="alignAccFollowNode1" presStyleIdx="1" presStyleCnt="6" custScaleX="324167" custScaleY="243727">
        <dgm:presLayoutVars>
          <dgm:bulletEnabled val="1"/>
        </dgm:presLayoutVars>
      </dgm:prSet>
      <dgm:spPr/>
    </dgm:pt>
    <dgm:pt modelId="{5E7FCCBE-848D-7D40-8066-FA831ED3A641}" type="pres">
      <dgm:prSet presAssocID="{A58D9610-C92F-A04A-800F-36CDF09C8A5E}" presName="vSp" presStyleCnt="0"/>
      <dgm:spPr/>
    </dgm:pt>
    <dgm:pt modelId="{6E5E82C4-B264-5D41-801D-8D1915B87F7D}" type="pres">
      <dgm:prSet presAssocID="{6A2DD2FA-5670-4642-A5B1-F6D038B6B156}" presName="horFlow" presStyleCnt="0"/>
      <dgm:spPr/>
    </dgm:pt>
    <dgm:pt modelId="{03B47119-FB51-F14D-AC63-3D4E4B51ECBC}" type="pres">
      <dgm:prSet presAssocID="{6A2DD2FA-5670-4642-A5B1-F6D038B6B156}" presName="bigChev" presStyleLbl="node1" presStyleIdx="1" presStyleCnt="3" custScaleX="117179"/>
      <dgm:spPr/>
    </dgm:pt>
    <dgm:pt modelId="{69873FCD-CB26-F540-99AC-323D23A510D3}" type="pres">
      <dgm:prSet presAssocID="{BF5CDF9D-2B74-FB4F-AC54-85D53D71B401}" presName="parTrans" presStyleCnt="0"/>
      <dgm:spPr/>
    </dgm:pt>
    <dgm:pt modelId="{83B79EA4-D7DD-434C-BF8F-09C752C6FD5E}" type="pres">
      <dgm:prSet presAssocID="{65140FE9-0BF2-C147-B86B-DE36F5F771A5}" presName="node" presStyleLbl="alignAccFollowNode1" presStyleIdx="2" presStyleCnt="6" custScaleX="140293">
        <dgm:presLayoutVars>
          <dgm:bulletEnabled val="1"/>
        </dgm:presLayoutVars>
      </dgm:prSet>
      <dgm:spPr/>
    </dgm:pt>
    <dgm:pt modelId="{ABF53943-F615-E847-873C-FF2B16E0214B}" type="pres">
      <dgm:prSet presAssocID="{B4BF8710-9040-854D-B048-D3C321098F3C}" presName="sibTrans" presStyleCnt="0"/>
      <dgm:spPr/>
    </dgm:pt>
    <dgm:pt modelId="{717176B5-5B7D-0C48-B652-3DF414C4F30F}" type="pres">
      <dgm:prSet presAssocID="{948202CF-F73A-864D-8B86-FE6ABC4426E2}" presName="node" presStyleLbl="alignAccFollowNode1" presStyleIdx="3" presStyleCnt="6" custScaleX="309416" custScaleY="151360">
        <dgm:presLayoutVars>
          <dgm:bulletEnabled val="1"/>
        </dgm:presLayoutVars>
      </dgm:prSet>
      <dgm:spPr/>
    </dgm:pt>
    <dgm:pt modelId="{71ADA510-9F96-134A-9E13-F709AC5B38E8}" type="pres">
      <dgm:prSet presAssocID="{6A2DD2FA-5670-4642-A5B1-F6D038B6B156}" presName="vSp" presStyleCnt="0"/>
      <dgm:spPr/>
    </dgm:pt>
    <dgm:pt modelId="{86A47313-A302-3D49-8F98-F24D585EF7E2}" type="pres">
      <dgm:prSet presAssocID="{864D47A9-8F83-AE4A-BF9D-6BCF9DCFEF59}" presName="horFlow" presStyleCnt="0"/>
      <dgm:spPr/>
    </dgm:pt>
    <dgm:pt modelId="{FB59FE75-3912-4D43-B6A3-73BFCD391E4D}" type="pres">
      <dgm:prSet presAssocID="{864D47A9-8F83-AE4A-BF9D-6BCF9DCFEF59}" presName="bigChev" presStyleLbl="node1" presStyleIdx="2" presStyleCnt="3"/>
      <dgm:spPr/>
    </dgm:pt>
    <dgm:pt modelId="{287AFDB9-2B52-244D-9416-766A05E3600F}" type="pres">
      <dgm:prSet presAssocID="{F846FE32-7CEA-5D48-B9DA-F92462EEA413}" presName="parTrans" presStyleCnt="0"/>
      <dgm:spPr/>
    </dgm:pt>
    <dgm:pt modelId="{9F097DC1-7574-3548-8402-87D143F73A72}" type="pres">
      <dgm:prSet presAssocID="{0CA6ADA0-7BC1-4549-9F9A-0CD392D1141F}" presName="node" presStyleLbl="alignAccFollowNode1" presStyleIdx="4" presStyleCnt="6" custScaleX="116567" custScaleY="143040">
        <dgm:presLayoutVars>
          <dgm:bulletEnabled val="1"/>
        </dgm:presLayoutVars>
      </dgm:prSet>
      <dgm:spPr/>
    </dgm:pt>
    <dgm:pt modelId="{4FD6BE9C-1742-8E4B-AD70-E0C4BF55844B}" type="pres">
      <dgm:prSet presAssocID="{DB394378-BFD5-6B42-8269-89AC0F722B91}" presName="sibTrans" presStyleCnt="0"/>
      <dgm:spPr/>
    </dgm:pt>
    <dgm:pt modelId="{C59ED759-9D91-C14D-B7CB-098F7975BF1B}" type="pres">
      <dgm:prSet presAssocID="{5D0545CD-34A9-AC4B-B032-095C7BE55133}" presName="node" presStyleLbl="alignAccFollowNode1" presStyleIdx="5" presStyleCnt="6" custScaleX="361529" custScaleY="154640">
        <dgm:presLayoutVars>
          <dgm:bulletEnabled val="1"/>
        </dgm:presLayoutVars>
      </dgm:prSet>
      <dgm:spPr/>
    </dgm:pt>
  </dgm:ptLst>
  <dgm:cxnLst>
    <dgm:cxn modelId="{C84AED03-0B34-AC48-A9A1-1D2093E15748}" type="presOf" srcId="{B22B9135-1CD0-C74F-8DEE-9A71E7DEF547}" destId="{0977EFCC-2733-E946-88D7-81AB97AA23AB}" srcOrd="0" destOrd="0" presId="urn:microsoft.com/office/officeart/2005/8/layout/lProcess3"/>
    <dgm:cxn modelId="{469EF404-6655-B946-923B-AB79D25D9478}" srcId="{6A2DD2FA-5670-4642-A5B1-F6D038B6B156}" destId="{65140FE9-0BF2-C147-B86B-DE36F5F771A5}" srcOrd="0" destOrd="0" parTransId="{BF5CDF9D-2B74-FB4F-AC54-85D53D71B401}" sibTransId="{B4BF8710-9040-854D-B048-D3C321098F3C}"/>
    <dgm:cxn modelId="{A3435514-1E2C-D642-A312-2008D39319D4}" type="presOf" srcId="{6A2DD2FA-5670-4642-A5B1-F6D038B6B156}" destId="{03B47119-FB51-F14D-AC63-3D4E4B51ECBC}" srcOrd="0" destOrd="0" presId="urn:microsoft.com/office/officeart/2005/8/layout/lProcess3"/>
    <dgm:cxn modelId="{8B940A16-CFC2-3743-9298-6603776DD9AA}" srcId="{864D47A9-8F83-AE4A-BF9D-6BCF9DCFEF59}" destId="{5D0545CD-34A9-AC4B-B032-095C7BE55133}" srcOrd="1" destOrd="0" parTransId="{BE67374D-A67E-F14A-911F-A1BCA471F6AA}" sibTransId="{3BCFE93D-56F3-0042-863A-CD7126C2CF7F}"/>
    <dgm:cxn modelId="{54291423-04D5-B846-B83C-BF02E672145A}" type="presOf" srcId="{864D47A9-8F83-AE4A-BF9D-6BCF9DCFEF59}" destId="{FB59FE75-3912-4D43-B6A3-73BFCD391E4D}" srcOrd="0" destOrd="0" presId="urn:microsoft.com/office/officeart/2005/8/layout/lProcess3"/>
    <dgm:cxn modelId="{34E12A24-BE6D-194E-AEBB-53815CF55180}" srcId="{08045B27-55F1-B34B-A123-27B7F3D480AD}" destId="{6A2DD2FA-5670-4642-A5B1-F6D038B6B156}" srcOrd="1" destOrd="0" parTransId="{9BCDEE04-77BF-A340-B750-8F016D827B59}" sibTransId="{32F13282-8BF0-2F43-8D17-DE7C8ECC55BB}"/>
    <dgm:cxn modelId="{6BDA8945-99CF-0244-BDA6-D21BB34C1CFF}" srcId="{08045B27-55F1-B34B-A123-27B7F3D480AD}" destId="{864D47A9-8F83-AE4A-BF9D-6BCF9DCFEF59}" srcOrd="2" destOrd="0" parTransId="{F6B6C40E-9BF1-E84D-AB7B-91F6D0F504A0}" sibTransId="{B22266A4-D27B-8D45-9AA7-7F3C7DF2046C}"/>
    <dgm:cxn modelId="{0CBD5B47-4485-4B4A-8AC1-C68A8E9A6DDC}" type="presOf" srcId="{D49A81A8-764A-BD49-B450-C437FD02B3C2}" destId="{8A7CE9FF-034B-434D-AD39-A9214FE173E5}" srcOrd="0" destOrd="0" presId="urn:microsoft.com/office/officeart/2005/8/layout/lProcess3"/>
    <dgm:cxn modelId="{9949F759-0B20-D641-BEA8-F103F530E6D4}" srcId="{864D47A9-8F83-AE4A-BF9D-6BCF9DCFEF59}" destId="{0CA6ADA0-7BC1-4549-9F9A-0CD392D1141F}" srcOrd="0" destOrd="0" parTransId="{F846FE32-7CEA-5D48-B9DA-F92462EEA413}" sibTransId="{DB394378-BFD5-6B42-8269-89AC0F722B91}"/>
    <dgm:cxn modelId="{AF064B5E-8981-0B4F-A124-77FEB7CF7E7A}" type="presOf" srcId="{5D0545CD-34A9-AC4B-B032-095C7BE55133}" destId="{C59ED759-9D91-C14D-B7CB-098F7975BF1B}" srcOrd="0" destOrd="0" presId="urn:microsoft.com/office/officeart/2005/8/layout/lProcess3"/>
    <dgm:cxn modelId="{5523925F-8027-8F4C-97E9-6C90E8C98038}" type="presOf" srcId="{08045B27-55F1-B34B-A123-27B7F3D480AD}" destId="{EC254D90-8E8F-3047-90A4-E95DB0081A3A}" srcOrd="0" destOrd="0" presId="urn:microsoft.com/office/officeart/2005/8/layout/lProcess3"/>
    <dgm:cxn modelId="{848A4F6E-F01B-A740-8FD1-176EB2925E9B}" type="presOf" srcId="{948202CF-F73A-864D-8B86-FE6ABC4426E2}" destId="{717176B5-5B7D-0C48-B652-3DF414C4F30F}" srcOrd="0" destOrd="0" presId="urn:microsoft.com/office/officeart/2005/8/layout/lProcess3"/>
    <dgm:cxn modelId="{3CBE3F7C-8414-8F41-A8F8-7C5EA318D16B}" srcId="{A58D9610-C92F-A04A-800F-36CDF09C8A5E}" destId="{D49A81A8-764A-BD49-B450-C437FD02B3C2}" srcOrd="1" destOrd="0" parTransId="{CB427072-5DE9-B64F-9F85-B802F14C0852}" sibTransId="{6D159A2A-3ADD-A642-B747-1D752BE08518}"/>
    <dgm:cxn modelId="{04B88B96-43BE-D243-B0FB-D31ECF3BAB75}" type="presOf" srcId="{0CA6ADA0-7BC1-4549-9F9A-0CD392D1141F}" destId="{9F097DC1-7574-3548-8402-87D143F73A72}" srcOrd="0" destOrd="0" presId="urn:microsoft.com/office/officeart/2005/8/layout/lProcess3"/>
    <dgm:cxn modelId="{70EF51A7-EF62-574A-B0C3-D02A6BFDB4A6}" type="presOf" srcId="{A58D9610-C92F-A04A-800F-36CDF09C8A5E}" destId="{7A2D36FE-340C-3247-BD2A-C948573CCAF0}" srcOrd="0" destOrd="0" presId="urn:microsoft.com/office/officeart/2005/8/layout/lProcess3"/>
    <dgm:cxn modelId="{9EEDBDA9-BC92-594F-91DE-41FA279025AB}" srcId="{A58D9610-C92F-A04A-800F-36CDF09C8A5E}" destId="{B22B9135-1CD0-C74F-8DEE-9A71E7DEF547}" srcOrd="0" destOrd="0" parTransId="{C0EAB1E1-3D86-FC49-A066-77E7DBB3AEA4}" sibTransId="{0D7FB85E-8259-3E42-B074-B9FD1102E2D3}"/>
    <dgm:cxn modelId="{8423FCB1-A4DB-B141-9F23-EE55805CB19C}" srcId="{08045B27-55F1-B34B-A123-27B7F3D480AD}" destId="{A58D9610-C92F-A04A-800F-36CDF09C8A5E}" srcOrd="0" destOrd="0" parTransId="{649A2551-4710-BB47-BB5D-298C459B4A1D}" sibTransId="{C1D28E7D-FC1F-6E49-877B-DE2E483FFA6D}"/>
    <dgm:cxn modelId="{DB3F27C5-F5E7-7F45-B38E-DA71A71C1275}" srcId="{6A2DD2FA-5670-4642-A5B1-F6D038B6B156}" destId="{948202CF-F73A-864D-8B86-FE6ABC4426E2}" srcOrd="1" destOrd="0" parTransId="{BD71E74F-0F28-464D-8338-C1713F53083A}" sibTransId="{9DC804EE-90CC-CA4C-9687-F8E4387ED644}"/>
    <dgm:cxn modelId="{364C9AFD-A1C9-8741-B66C-91805EE83A46}" type="presOf" srcId="{65140FE9-0BF2-C147-B86B-DE36F5F771A5}" destId="{83B79EA4-D7DD-434C-BF8F-09C752C6FD5E}" srcOrd="0" destOrd="0" presId="urn:microsoft.com/office/officeart/2005/8/layout/lProcess3"/>
    <dgm:cxn modelId="{A8017DCC-BF29-C440-BD86-81C05AC1DC26}" type="presParOf" srcId="{EC254D90-8E8F-3047-90A4-E95DB0081A3A}" destId="{6464ED95-E8D5-8340-8BEA-B1B0FC5251DC}" srcOrd="0" destOrd="0" presId="urn:microsoft.com/office/officeart/2005/8/layout/lProcess3"/>
    <dgm:cxn modelId="{2D547769-CF5D-104E-A816-1F0521E3B0AA}" type="presParOf" srcId="{6464ED95-E8D5-8340-8BEA-B1B0FC5251DC}" destId="{7A2D36FE-340C-3247-BD2A-C948573CCAF0}" srcOrd="0" destOrd="0" presId="urn:microsoft.com/office/officeart/2005/8/layout/lProcess3"/>
    <dgm:cxn modelId="{285CB5FF-61CE-0343-B686-3C52B1D20702}" type="presParOf" srcId="{6464ED95-E8D5-8340-8BEA-B1B0FC5251DC}" destId="{45CE782F-CDC6-864B-9F7D-159C18619E51}" srcOrd="1" destOrd="0" presId="urn:microsoft.com/office/officeart/2005/8/layout/lProcess3"/>
    <dgm:cxn modelId="{EF08D91E-1126-3745-86B6-E5F25E426417}" type="presParOf" srcId="{6464ED95-E8D5-8340-8BEA-B1B0FC5251DC}" destId="{0977EFCC-2733-E946-88D7-81AB97AA23AB}" srcOrd="2" destOrd="0" presId="urn:microsoft.com/office/officeart/2005/8/layout/lProcess3"/>
    <dgm:cxn modelId="{657DD7C5-A298-F448-B166-73EF2AB5D061}" type="presParOf" srcId="{6464ED95-E8D5-8340-8BEA-B1B0FC5251DC}" destId="{C945A77C-F53F-B345-AC6A-23BE706C085B}" srcOrd="3" destOrd="0" presId="urn:microsoft.com/office/officeart/2005/8/layout/lProcess3"/>
    <dgm:cxn modelId="{874115FC-EFF5-AA42-8416-8CF5FEA02B77}" type="presParOf" srcId="{6464ED95-E8D5-8340-8BEA-B1B0FC5251DC}" destId="{8A7CE9FF-034B-434D-AD39-A9214FE173E5}" srcOrd="4" destOrd="0" presId="urn:microsoft.com/office/officeart/2005/8/layout/lProcess3"/>
    <dgm:cxn modelId="{866D23F9-D76C-C947-BE74-509E63075620}" type="presParOf" srcId="{EC254D90-8E8F-3047-90A4-E95DB0081A3A}" destId="{5E7FCCBE-848D-7D40-8066-FA831ED3A641}" srcOrd="1" destOrd="0" presId="urn:microsoft.com/office/officeart/2005/8/layout/lProcess3"/>
    <dgm:cxn modelId="{E0043188-50DC-0C41-A167-A4D9D77F7A6A}" type="presParOf" srcId="{EC254D90-8E8F-3047-90A4-E95DB0081A3A}" destId="{6E5E82C4-B264-5D41-801D-8D1915B87F7D}" srcOrd="2" destOrd="0" presId="urn:microsoft.com/office/officeart/2005/8/layout/lProcess3"/>
    <dgm:cxn modelId="{E96325F9-4D91-A64F-B098-8EDDEF9DB7CC}" type="presParOf" srcId="{6E5E82C4-B264-5D41-801D-8D1915B87F7D}" destId="{03B47119-FB51-F14D-AC63-3D4E4B51ECBC}" srcOrd="0" destOrd="0" presId="urn:microsoft.com/office/officeart/2005/8/layout/lProcess3"/>
    <dgm:cxn modelId="{DDD56DA6-1A24-544A-94DB-DD82E07EEE78}" type="presParOf" srcId="{6E5E82C4-B264-5D41-801D-8D1915B87F7D}" destId="{69873FCD-CB26-F540-99AC-323D23A510D3}" srcOrd="1" destOrd="0" presId="urn:microsoft.com/office/officeart/2005/8/layout/lProcess3"/>
    <dgm:cxn modelId="{391E4D1F-A55E-4043-AC38-576A78E0E8DC}" type="presParOf" srcId="{6E5E82C4-B264-5D41-801D-8D1915B87F7D}" destId="{83B79EA4-D7DD-434C-BF8F-09C752C6FD5E}" srcOrd="2" destOrd="0" presId="urn:microsoft.com/office/officeart/2005/8/layout/lProcess3"/>
    <dgm:cxn modelId="{289951C9-6F53-574E-8164-173FAAF365C2}" type="presParOf" srcId="{6E5E82C4-B264-5D41-801D-8D1915B87F7D}" destId="{ABF53943-F615-E847-873C-FF2B16E0214B}" srcOrd="3" destOrd="0" presId="urn:microsoft.com/office/officeart/2005/8/layout/lProcess3"/>
    <dgm:cxn modelId="{3F896CF8-8FF8-574D-BDE5-703D2AFC1F25}" type="presParOf" srcId="{6E5E82C4-B264-5D41-801D-8D1915B87F7D}" destId="{717176B5-5B7D-0C48-B652-3DF414C4F30F}" srcOrd="4" destOrd="0" presId="urn:microsoft.com/office/officeart/2005/8/layout/lProcess3"/>
    <dgm:cxn modelId="{15957B0A-3354-8847-9DB3-24EBB8199099}" type="presParOf" srcId="{EC254D90-8E8F-3047-90A4-E95DB0081A3A}" destId="{71ADA510-9F96-134A-9E13-F709AC5B38E8}" srcOrd="3" destOrd="0" presId="urn:microsoft.com/office/officeart/2005/8/layout/lProcess3"/>
    <dgm:cxn modelId="{C4B6E2E1-5279-234E-B67C-FC30E4F3F209}" type="presParOf" srcId="{EC254D90-8E8F-3047-90A4-E95DB0081A3A}" destId="{86A47313-A302-3D49-8F98-F24D585EF7E2}" srcOrd="4" destOrd="0" presId="urn:microsoft.com/office/officeart/2005/8/layout/lProcess3"/>
    <dgm:cxn modelId="{49A8E6F3-E71D-884B-AED6-18E94BEF6196}" type="presParOf" srcId="{86A47313-A302-3D49-8F98-F24D585EF7E2}" destId="{FB59FE75-3912-4D43-B6A3-73BFCD391E4D}" srcOrd="0" destOrd="0" presId="urn:microsoft.com/office/officeart/2005/8/layout/lProcess3"/>
    <dgm:cxn modelId="{D138F1D2-9963-8A49-AE04-0BA7F98F7A67}" type="presParOf" srcId="{86A47313-A302-3D49-8F98-F24D585EF7E2}" destId="{287AFDB9-2B52-244D-9416-766A05E3600F}" srcOrd="1" destOrd="0" presId="urn:microsoft.com/office/officeart/2005/8/layout/lProcess3"/>
    <dgm:cxn modelId="{4809ACE2-3988-1B4B-A5F0-C3F9C0340B4B}" type="presParOf" srcId="{86A47313-A302-3D49-8F98-F24D585EF7E2}" destId="{9F097DC1-7574-3548-8402-87D143F73A72}" srcOrd="2" destOrd="0" presId="urn:microsoft.com/office/officeart/2005/8/layout/lProcess3"/>
    <dgm:cxn modelId="{A34DA1BD-8948-9D43-8663-2D099168E222}" type="presParOf" srcId="{86A47313-A302-3D49-8F98-F24D585EF7E2}" destId="{4FD6BE9C-1742-8E4B-AD70-E0C4BF55844B}" srcOrd="3" destOrd="0" presId="urn:microsoft.com/office/officeart/2005/8/layout/lProcess3"/>
    <dgm:cxn modelId="{541E42BA-60E6-2F44-A270-BAD9E681D68B}" type="presParOf" srcId="{86A47313-A302-3D49-8F98-F24D585EF7E2}" destId="{C59ED759-9D91-C14D-B7CB-098F7975BF1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035A54-A471-4142-BFFC-CA72CBE2F54B}" type="doc">
      <dgm:prSet loTypeId="urn:microsoft.com/office/officeart/2005/8/layout/b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008D22-9060-D64F-82A1-9DB3F024DC8F}">
      <dgm:prSet phldrT="[Text]"/>
      <dgm:spPr/>
      <dgm:t>
        <a:bodyPr/>
        <a:lstStyle/>
        <a:p>
          <a:r>
            <a:rPr lang="en-US" dirty="0"/>
            <a:t>Epic 1: Project Planning and Requirement Analysis</a:t>
          </a:r>
        </a:p>
        <a:p>
          <a:r>
            <a:rPr lang="en-US" dirty="0"/>
            <a:t>User Story 1: Define Project Goals and high level metrics</a:t>
          </a:r>
        </a:p>
        <a:p>
          <a:r>
            <a:rPr lang="en-US" dirty="0"/>
            <a:t>Identify Stakeholders</a:t>
          </a:r>
        </a:p>
        <a:p>
          <a:r>
            <a:rPr lang="en-US" dirty="0"/>
            <a:t>User story 2: Document Infrastructure, application data</a:t>
          </a:r>
        </a:p>
        <a:p>
          <a:r>
            <a:rPr lang="en-US" dirty="0"/>
            <a:t>Use case 4: Risk Assessment</a:t>
          </a:r>
        </a:p>
        <a:p>
          <a:r>
            <a:rPr lang="en-US" dirty="0"/>
            <a:t>Use case 5: Budget</a:t>
          </a:r>
        </a:p>
      </dgm:t>
    </dgm:pt>
    <dgm:pt modelId="{561172FB-3751-214C-A0F6-B05235DA0BE8}" type="parTrans" cxnId="{BB8BE9CB-296A-C14F-8E4D-3D97B9341824}">
      <dgm:prSet/>
      <dgm:spPr/>
      <dgm:t>
        <a:bodyPr/>
        <a:lstStyle/>
        <a:p>
          <a:endParaRPr lang="en-US"/>
        </a:p>
      </dgm:t>
    </dgm:pt>
    <dgm:pt modelId="{07CFEF28-DCD4-B14C-88E9-D2BD38084D9A}" type="sibTrans" cxnId="{BB8BE9CB-296A-C14F-8E4D-3D97B9341824}">
      <dgm:prSet/>
      <dgm:spPr/>
      <dgm:t>
        <a:bodyPr/>
        <a:lstStyle/>
        <a:p>
          <a:endParaRPr lang="en-US"/>
        </a:p>
      </dgm:t>
    </dgm:pt>
    <dgm:pt modelId="{DB62334C-F4C6-9041-AB84-F5EE67CA26EF}">
      <dgm:prSet phldrT="[Text]"/>
      <dgm:spPr/>
      <dgm:t>
        <a:bodyPr/>
        <a:lstStyle/>
        <a:p>
          <a:r>
            <a:rPr lang="en-US" dirty="0"/>
            <a:t>Epic 4: Application migration and testing</a:t>
          </a:r>
        </a:p>
        <a:p>
          <a:r>
            <a:rPr lang="en-US" dirty="0"/>
            <a:t>Use case 1: App testing </a:t>
          </a:r>
        </a:p>
        <a:p>
          <a:r>
            <a:rPr lang="en-US" dirty="0"/>
            <a:t>Use case 2: app migration planning</a:t>
          </a:r>
        </a:p>
        <a:p>
          <a:r>
            <a:rPr lang="en-US" dirty="0"/>
            <a:t>Use case 3: App migration execution</a:t>
          </a:r>
        </a:p>
        <a:p>
          <a:endParaRPr lang="en-US" dirty="0"/>
        </a:p>
        <a:p>
          <a:endParaRPr lang="en-US" dirty="0"/>
        </a:p>
      </dgm:t>
    </dgm:pt>
    <dgm:pt modelId="{BD3041A4-B140-BF4D-B3EE-CBFA4B160695}" type="parTrans" cxnId="{055DD537-AF53-A244-8CD1-82944F3B2075}">
      <dgm:prSet/>
      <dgm:spPr/>
      <dgm:t>
        <a:bodyPr/>
        <a:lstStyle/>
        <a:p>
          <a:endParaRPr lang="en-US"/>
        </a:p>
      </dgm:t>
    </dgm:pt>
    <dgm:pt modelId="{686300CE-90D4-6146-8495-D19C18C7A024}" type="sibTrans" cxnId="{055DD537-AF53-A244-8CD1-82944F3B2075}">
      <dgm:prSet/>
      <dgm:spPr/>
      <dgm:t>
        <a:bodyPr/>
        <a:lstStyle/>
        <a:p>
          <a:endParaRPr lang="en-US"/>
        </a:p>
      </dgm:t>
    </dgm:pt>
    <dgm:pt modelId="{7818D593-E702-A64B-BB48-F929E7C221BF}">
      <dgm:prSet phldrT="[Text]"/>
      <dgm:spPr/>
      <dgm:t>
        <a:bodyPr/>
        <a:lstStyle/>
        <a:p>
          <a:r>
            <a:rPr lang="en-US" dirty="0"/>
            <a:t>Epic 7: Knowledge transfer and documentation</a:t>
          </a:r>
        </a:p>
        <a:p>
          <a:r>
            <a:rPr lang="en-US" dirty="0"/>
            <a:t>Use case 1: documentation of new environment</a:t>
          </a:r>
        </a:p>
        <a:p>
          <a:r>
            <a:rPr lang="en-US" dirty="0"/>
            <a:t>Use case 2: training for IT</a:t>
          </a:r>
        </a:p>
      </dgm:t>
    </dgm:pt>
    <dgm:pt modelId="{6589DAC6-3794-8140-B9F0-F39E31AAC4BA}" type="parTrans" cxnId="{D833CE0A-2DC7-4644-B9E8-A825979EC375}">
      <dgm:prSet/>
      <dgm:spPr/>
      <dgm:t>
        <a:bodyPr/>
        <a:lstStyle/>
        <a:p>
          <a:endParaRPr lang="en-US"/>
        </a:p>
      </dgm:t>
    </dgm:pt>
    <dgm:pt modelId="{657BC02B-87E6-8744-A0D0-20BD05CCD7D0}" type="sibTrans" cxnId="{D833CE0A-2DC7-4644-B9E8-A825979EC375}">
      <dgm:prSet/>
      <dgm:spPr/>
      <dgm:t>
        <a:bodyPr/>
        <a:lstStyle/>
        <a:p>
          <a:endParaRPr lang="en-US"/>
        </a:p>
      </dgm:t>
    </dgm:pt>
    <dgm:pt modelId="{8C73B660-CD86-7D4A-8D6B-E6DE5C69F540}">
      <dgm:prSet phldrT="[Text]"/>
      <dgm:spPr/>
      <dgm:t>
        <a:bodyPr/>
        <a:lstStyle/>
        <a:p>
          <a:r>
            <a:rPr lang="en-US" dirty="0"/>
            <a:t>Epic 8:</a:t>
          </a:r>
        </a:p>
        <a:p>
          <a:r>
            <a:rPr lang="en-US" dirty="0"/>
            <a:t>Go Live and Post migration</a:t>
          </a:r>
        </a:p>
        <a:p>
          <a:r>
            <a:rPr lang="en-US" dirty="0"/>
            <a:t>Use case 1: Final testing and go live readiness</a:t>
          </a:r>
        </a:p>
        <a:p>
          <a:r>
            <a:rPr lang="en-US" dirty="0"/>
            <a:t>Use case 2: Go Live execution</a:t>
          </a:r>
        </a:p>
        <a:p>
          <a:endParaRPr lang="en-US" dirty="0"/>
        </a:p>
      </dgm:t>
    </dgm:pt>
    <dgm:pt modelId="{B79B8F62-A672-B34E-A9F9-A3971A1473DE}" type="parTrans" cxnId="{96370C95-6A8C-8F40-A359-2805BD2B8666}">
      <dgm:prSet/>
      <dgm:spPr/>
      <dgm:t>
        <a:bodyPr/>
        <a:lstStyle/>
        <a:p>
          <a:endParaRPr lang="en-US"/>
        </a:p>
      </dgm:t>
    </dgm:pt>
    <dgm:pt modelId="{C33B68B0-9B03-9841-A321-74E0825636EC}" type="sibTrans" cxnId="{96370C95-6A8C-8F40-A359-2805BD2B8666}">
      <dgm:prSet/>
      <dgm:spPr/>
      <dgm:t>
        <a:bodyPr/>
        <a:lstStyle/>
        <a:p>
          <a:endParaRPr lang="en-US"/>
        </a:p>
      </dgm:t>
    </dgm:pt>
    <dgm:pt modelId="{4B26CEBE-C59C-2543-8139-7BA7D3AD566E}">
      <dgm:prSet phldrT="[Text]"/>
      <dgm:spPr/>
      <dgm:t>
        <a:bodyPr/>
        <a:lstStyle/>
        <a:p>
          <a:r>
            <a:rPr lang="en-US" dirty="0"/>
            <a:t>Epic 5: Security and compliance</a:t>
          </a:r>
        </a:p>
        <a:p>
          <a:r>
            <a:rPr lang="en-US" dirty="0"/>
            <a:t>Use case 1: compliance assessment</a:t>
          </a:r>
        </a:p>
        <a:p>
          <a:r>
            <a:rPr lang="en-US" dirty="0"/>
            <a:t>Use case 2: security controls</a:t>
          </a:r>
        </a:p>
        <a:p>
          <a:r>
            <a:rPr lang="en-US" dirty="0"/>
            <a:t>Use case 3: ongoing security monitoring</a:t>
          </a:r>
        </a:p>
      </dgm:t>
    </dgm:pt>
    <dgm:pt modelId="{810A9283-D249-E349-8A7E-5E3A89BD7FC7}" type="parTrans" cxnId="{4786B3C9-CEF2-0141-91AA-33F09211F703}">
      <dgm:prSet/>
      <dgm:spPr/>
      <dgm:t>
        <a:bodyPr/>
        <a:lstStyle/>
        <a:p>
          <a:endParaRPr lang="en-US"/>
        </a:p>
      </dgm:t>
    </dgm:pt>
    <dgm:pt modelId="{855043D7-81C6-E042-825F-E94F488F63CD}" type="sibTrans" cxnId="{4786B3C9-CEF2-0141-91AA-33F09211F703}">
      <dgm:prSet/>
      <dgm:spPr/>
      <dgm:t>
        <a:bodyPr/>
        <a:lstStyle/>
        <a:p>
          <a:endParaRPr lang="en-US"/>
        </a:p>
      </dgm:t>
    </dgm:pt>
    <dgm:pt modelId="{851B701F-B35E-0C4D-AF43-D230AAF49157}">
      <dgm:prSet phldrT="[Text]"/>
      <dgm:spPr/>
      <dgm:t>
        <a:bodyPr/>
        <a:lstStyle/>
        <a:p>
          <a:r>
            <a:rPr lang="en-US" dirty="0"/>
            <a:t>Epic 2: infrastructure and Design</a:t>
          </a:r>
        </a:p>
        <a:p>
          <a:r>
            <a:rPr lang="en-US" dirty="0"/>
            <a:t>Use case 1: Define cloud architecture</a:t>
          </a:r>
        </a:p>
        <a:p>
          <a:r>
            <a:rPr lang="en-US" dirty="0"/>
            <a:t>Use case 2: Choose cloud services</a:t>
          </a:r>
        </a:p>
        <a:p>
          <a:r>
            <a:rPr lang="en-US" dirty="0"/>
            <a:t>Use case: setup security framework</a:t>
          </a:r>
        </a:p>
      </dgm:t>
    </dgm:pt>
    <dgm:pt modelId="{AD35DB1A-76C0-A64F-8FA6-66DC8A6846F4}" type="parTrans" cxnId="{AEB1B526-B6F8-3F48-9219-6DD381AA1D67}">
      <dgm:prSet/>
      <dgm:spPr/>
      <dgm:t>
        <a:bodyPr/>
        <a:lstStyle/>
        <a:p>
          <a:endParaRPr lang="en-US"/>
        </a:p>
      </dgm:t>
    </dgm:pt>
    <dgm:pt modelId="{082171CB-27AD-FA42-8B0A-C90860E30B39}" type="sibTrans" cxnId="{AEB1B526-B6F8-3F48-9219-6DD381AA1D67}">
      <dgm:prSet/>
      <dgm:spPr/>
      <dgm:t>
        <a:bodyPr/>
        <a:lstStyle/>
        <a:p>
          <a:endParaRPr lang="en-US"/>
        </a:p>
      </dgm:t>
    </dgm:pt>
    <dgm:pt modelId="{6FE93172-2DD5-094E-A4B9-40F27E0F4B07}">
      <dgm:prSet phldrT="[Text]"/>
      <dgm:spPr/>
      <dgm:t>
        <a:bodyPr/>
        <a:lstStyle/>
        <a:p>
          <a:r>
            <a:rPr lang="en-US" dirty="0"/>
            <a:t>Epic 3: Data Migration Planning</a:t>
          </a:r>
        </a:p>
        <a:p>
          <a:r>
            <a:rPr lang="en-US" dirty="0"/>
            <a:t>Use case 1: Data backup</a:t>
          </a:r>
        </a:p>
        <a:p>
          <a:r>
            <a:rPr lang="en-US" dirty="0"/>
            <a:t>Use case 2: Data transfer and storage</a:t>
          </a:r>
        </a:p>
        <a:p>
          <a:r>
            <a:rPr lang="en-US" dirty="0"/>
            <a:t>Use case 3: Data migration</a:t>
          </a:r>
        </a:p>
        <a:p>
          <a:r>
            <a:rPr lang="en-US" dirty="0"/>
            <a:t>Use case 4: Post Migration validation</a:t>
          </a:r>
        </a:p>
      </dgm:t>
    </dgm:pt>
    <dgm:pt modelId="{4D7D2DFC-6055-0144-87FB-E87F30830E6C}" type="parTrans" cxnId="{1EF70E37-E019-444F-BD0C-C83073C2ACB7}">
      <dgm:prSet/>
      <dgm:spPr/>
      <dgm:t>
        <a:bodyPr/>
        <a:lstStyle/>
        <a:p>
          <a:endParaRPr lang="en-US"/>
        </a:p>
      </dgm:t>
    </dgm:pt>
    <dgm:pt modelId="{B02D7B62-8CF5-3542-8615-264CBC52D39E}" type="sibTrans" cxnId="{1EF70E37-E019-444F-BD0C-C83073C2ACB7}">
      <dgm:prSet/>
      <dgm:spPr/>
      <dgm:t>
        <a:bodyPr/>
        <a:lstStyle/>
        <a:p>
          <a:endParaRPr lang="en-US"/>
        </a:p>
      </dgm:t>
    </dgm:pt>
    <dgm:pt modelId="{0A3E4869-3431-7C48-8BAD-15D6FD3ACE4F}">
      <dgm:prSet phldrT="[Text]"/>
      <dgm:spPr/>
      <dgm:t>
        <a:bodyPr/>
        <a:lstStyle/>
        <a:p>
          <a:r>
            <a:rPr lang="en-US" dirty="0"/>
            <a:t>Epic 6: Ops readiness</a:t>
          </a:r>
        </a:p>
        <a:p>
          <a:r>
            <a:rPr lang="en-US" dirty="0"/>
            <a:t>Use case 1: Monitoring and Alerting</a:t>
          </a:r>
        </a:p>
        <a:p>
          <a:r>
            <a:rPr lang="en-US" dirty="0"/>
            <a:t>Use case 2: Cost optimization</a:t>
          </a:r>
        </a:p>
        <a:p>
          <a:r>
            <a:rPr lang="en-US" dirty="0"/>
            <a:t>Use case 3: Performance tunning</a:t>
          </a:r>
        </a:p>
        <a:p>
          <a:endParaRPr lang="en-US" dirty="0"/>
        </a:p>
      </dgm:t>
    </dgm:pt>
    <dgm:pt modelId="{23C1ABB1-0554-FE40-912F-42CEDFC2A042}" type="parTrans" cxnId="{C44903C9-EDCD-614D-80D3-0A46BE4987D7}">
      <dgm:prSet/>
      <dgm:spPr/>
      <dgm:t>
        <a:bodyPr/>
        <a:lstStyle/>
        <a:p>
          <a:endParaRPr lang="en-US"/>
        </a:p>
      </dgm:t>
    </dgm:pt>
    <dgm:pt modelId="{A96746B0-971D-4149-AF3D-F5966DDABF42}" type="sibTrans" cxnId="{C44903C9-EDCD-614D-80D3-0A46BE4987D7}">
      <dgm:prSet/>
      <dgm:spPr/>
      <dgm:t>
        <a:bodyPr/>
        <a:lstStyle/>
        <a:p>
          <a:endParaRPr lang="en-US"/>
        </a:p>
      </dgm:t>
    </dgm:pt>
    <dgm:pt modelId="{53EEFD4F-4A11-BA43-B696-E743FE5FC4FA}">
      <dgm:prSet phldrT="[Text]"/>
      <dgm:spPr/>
      <dgm:t>
        <a:bodyPr/>
        <a:lstStyle/>
        <a:p>
          <a:r>
            <a:rPr lang="en-US" dirty="0"/>
            <a:t>Epic 9:</a:t>
          </a:r>
        </a:p>
        <a:p>
          <a:r>
            <a:rPr lang="en-US" dirty="0"/>
            <a:t>Use case 1: Post migration Performance review</a:t>
          </a:r>
        </a:p>
        <a:p>
          <a:r>
            <a:rPr lang="en-US" dirty="0"/>
            <a:t>Use case 2: Project closure and handover</a:t>
          </a:r>
        </a:p>
      </dgm:t>
    </dgm:pt>
    <dgm:pt modelId="{8CD87BBE-F276-7E45-B429-79D5F991756F}" type="parTrans" cxnId="{7AF15F72-2B7F-0348-8B38-81A99BB20499}">
      <dgm:prSet/>
      <dgm:spPr/>
      <dgm:t>
        <a:bodyPr/>
        <a:lstStyle/>
        <a:p>
          <a:endParaRPr lang="en-US"/>
        </a:p>
      </dgm:t>
    </dgm:pt>
    <dgm:pt modelId="{1CFA2218-AC6B-1E4C-AAF6-A5D53E74FBB7}" type="sibTrans" cxnId="{7AF15F72-2B7F-0348-8B38-81A99BB20499}">
      <dgm:prSet/>
      <dgm:spPr/>
      <dgm:t>
        <a:bodyPr/>
        <a:lstStyle/>
        <a:p>
          <a:endParaRPr lang="en-US"/>
        </a:p>
      </dgm:t>
    </dgm:pt>
    <dgm:pt modelId="{8B1FD123-9FAF-CE47-876B-6FEC763993E7}" type="pres">
      <dgm:prSet presAssocID="{FA035A54-A471-4142-BFFC-CA72CBE2F54B}" presName="Name0" presStyleCnt="0">
        <dgm:presLayoutVars>
          <dgm:dir/>
          <dgm:resizeHandles/>
        </dgm:presLayoutVars>
      </dgm:prSet>
      <dgm:spPr/>
    </dgm:pt>
    <dgm:pt modelId="{260B8F55-FF9E-864A-B7FE-83092B76063C}" type="pres">
      <dgm:prSet presAssocID="{73008D22-9060-D64F-82A1-9DB3F024DC8F}" presName="compNode" presStyleCnt="0"/>
      <dgm:spPr/>
    </dgm:pt>
    <dgm:pt modelId="{FC2DD4A1-4EDA-E04C-BEFF-B6340737C91C}" type="pres">
      <dgm:prSet presAssocID="{73008D22-9060-D64F-82A1-9DB3F024DC8F}" presName="dummyConnPt" presStyleCnt="0"/>
      <dgm:spPr/>
    </dgm:pt>
    <dgm:pt modelId="{5ABB8F6B-1DE9-EE48-A6C3-6DCA77483CB6}" type="pres">
      <dgm:prSet presAssocID="{73008D22-9060-D64F-82A1-9DB3F024DC8F}" presName="node" presStyleLbl="node1" presStyleIdx="0" presStyleCnt="9" custScaleX="139160" custLinFactNeighborY="-2291">
        <dgm:presLayoutVars>
          <dgm:bulletEnabled val="1"/>
        </dgm:presLayoutVars>
      </dgm:prSet>
      <dgm:spPr/>
    </dgm:pt>
    <dgm:pt modelId="{A7556FBA-13F6-F644-9463-78A9C1E427A9}" type="pres">
      <dgm:prSet presAssocID="{07CFEF28-DCD4-B14C-88E9-D2BD38084D9A}" presName="sibTrans" presStyleLbl="bgSibTrans2D1" presStyleIdx="0" presStyleCnt="8"/>
      <dgm:spPr/>
    </dgm:pt>
    <dgm:pt modelId="{DB6A359B-0D31-674B-BC76-1EF2DD821D9C}" type="pres">
      <dgm:prSet presAssocID="{DB62334C-F4C6-9041-AB84-F5EE67CA26EF}" presName="compNode" presStyleCnt="0"/>
      <dgm:spPr/>
    </dgm:pt>
    <dgm:pt modelId="{812DC72A-218B-9142-B693-7FF5FFC4FD97}" type="pres">
      <dgm:prSet presAssocID="{DB62334C-F4C6-9041-AB84-F5EE67CA26EF}" presName="dummyConnPt" presStyleCnt="0"/>
      <dgm:spPr/>
    </dgm:pt>
    <dgm:pt modelId="{39C60283-3395-DF44-93A1-12D05AAF29F7}" type="pres">
      <dgm:prSet presAssocID="{DB62334C-F4C6-9041-AB84-F5EE67CA26EF}" presName="node" presStyleLbl="node1" presStyleIdx="1" presStyleCnt="9">
        <dgm:presLayoutVars>
          <dgm:bulletEnabled val="1"/>
        </dgm:presLayoutVars>
      </dgm:prSet>
      <dgm:spPr/>
    </dgm:pt>
    <dgm:pt modelId="{EE34445C-EDA6-8646-9E4C-C97D6BCF50A6}" type="pres">
      <dgm:prSet presAssocID="{686300CE-90D4-6146-8495-D19C18C7A024}" presName="sibTrans" presStyleLbl="bgSibTrans2D1" presStyleIdx="1" presStyleCnt="8"/>
      <dgm:spPr/>
    </dgm:pt>
    <dgm:pt modelId="{4A4DBE9C-AF10-6F4A-BE1E-96D43668E843}" type="pres">
      <dgm:prSet presAssocID="{7818D593-E702-A64B-BB48-F929E7C221BF}" presName="compNode" presStyleCnt="0"/>
      <dgm:spPr/>
    </dgm:pt>
    <dgm:pt modelId="{379B90CE-34EE-9B47-8546-4C4D83B915F0}" type="pres">
      <dgm:prSet presAssocID="{7818D593-E702-A64B-BB48-F929E7C221BF}" presName="dummyConnPt" presStyleCnt="0"/>
      <dgm:spPr/>
    </dgm:pt>
    <dgm:pt modelId="{80A3C9A3-2018-FC40-826B-1DA07C27A19B}" type="pres">
      <dgm:prSet presAssocID="{7818D593-E702-A64B-BB48-F929E7C221BF}" presName="node" presStyleLbl="node1" presStyleIdx="2" presStyleCnt="9">
        <dgm:presLayoutVars>
          <dgm:bulletEnabled val="1"/>
        </dgm:presLayoutVars>
      </dgm:prSet>
      <dgm:spPr/>
    </dgm:pt>
    <dgm:pt modelId="{9D1ADDCA-31A5-2C40-8041-3E57D46BBD89}" type="pres">
      <dgm:prSet presAssocID="{657BC02B-87E6-8744-A0D0-20BD05CCD7D0}" presName="sibTrans" presStyleLbl="bgSibTrans2D1" presStyleIdx="2" presStyleCnt="8"/>
      <dgm:spPr/>
    </dgm:pt>
    <dgm:pt modelId="{9AD09DBB-E9AB-7648-83A4-7F1EA441DA5A}" type="pres">
      <dgm:prSet presAssocID="{8C73B660-CD86-7D4A-8D6B-E6DE5C69F540}" presName="compNode" presStyleCnt="0"/>
      <dgm:spPr/>
    </dgm:pt>
    <dgm:pt modelId="{376C5EB3-E6A5-8F48-8391-95B96E620B2D}" type="pres">
      <dgm:prSet presAssocID="{8C73B660-CD86-7D4A-8D6B-E6DE5C69F540}" presName="dummyConnPt" presStyleCnt="0"/>
      <dgm:spPr/>
    </dgm:pt>
    <dgm:pt modelId="{172CF5B6-91A5-5346-A744-E5763B3387B5}" type="pres">
      <dgm:prSet presAssocID="{8C73B660-CD86-7D4A-8D6B-E6DE5C69F540}" presName="node" presStyleLbl="node1" presStyleIdx="3" presStyleCnt="9">
        <dgm:presLayoutVars>
          <dgm:bulletEnabled val="1"/>
        </dgm:presLayoutVars>
      </dgm:prSet>
      <dgm:spPr/>
    </dgm:pt>
    <dgm:pt modelId="{2F1D14EA-E150-B840-B800-2688B435E080}" type="pres">
      <dgm:prSet presAssocID="{C33B68B0-9B03-9841-A321-74E0825636EC}" presName="sibTrans" presStyleLbl="bgSibTrans2D1" presStyleIdx="3" presStyleCnt="8"/>
      <dgm:spPr/>
    </dgm:pt>
    <dgm:pt modelId="{D107320B-CCDE-0841-BC1E-CC6FF9EE02AE}" type="pres">
      <dgm:prSet presAssocID="{4B26CEBE-C59C-2543-8139-7BA7D3AD566E}" presName="compNode" presStyleCnt="0"/>
      <dgm:spPr/>
    </dgm:pt>
    <dgm:pt modelId="{26EF00F6-19DB-F742-A71D-8732CC8B5E3F}" type="pres">
      <dgm:prSet presAssocID="{4B26CEBE-C59C-2543-8139-7BA7D3AD566E}" presName="dummyConnPt" presStyleCnt="0"/>
      <dgm:spPr/>
    </dgm:pt>
    <dgm:pt modelId="{8BFA65E1-01E3-094F-A6D4-C899BB3EBCAB}" type="pres">
      <dgm:prSet presAssocID="{4B26CEBE-C59C-2543-8139-7BA7D3AD566E}" presName="node" presStyleLbl="node1" presStyleIdx="4" presStyleCnt="9">
        <dgm:presLayoutVars>
          <dgm:bulletEnabled val="1"/>
        </dgm:presLayoutVars>
      </dgm:prSet>
      <dgm:spPr/>
    </dgm:pt>
    <dgm:pt modelId="{E5C076A6-8705-9741-9636-04AA4B8699EC}" type="pres">
      <dgm:prSet presAssocID="{855043D7-81C6-E042-825F-E94F488F63CD}" presName="sibTrans" presStyleLbl="bgSibTrans2D1" presStyleIdx="4" presStyleCnt="8"/>
      <dgm:spPr/>
    </dgm:pt>
    <dgm:pt modelId="{29E61C06-96FF-2745-AD09-0735BC6D0509}" type="pres">
      <dgm:prSet presAssocID="{851B701F-B35E-0C4D-AF43-D230AAF49157}" presName="compNode" presStyleCnt="0"/>
      <dgm:spPr/>
    </dgm:pt>
    <dgm:pt modelId="{516C1BD0-9588-334A-8475-468EBD871D21}" type="pres">
      <dgm:prSet presAssocID="{851B701F-B35E-0C4D-AF43-D230AAF49157}" presName="dummyConnPt" presStyleCnt="0"/>
      <dgm:spPr/>
    </dgm:pt>
    <dgm:pt modelId="{2C96D395-79DA-9344-8DB0-0EEDE8EDACD2}" type="pres">
      <dgm:prSet presAssocID="{851B701F-B35E-0C4D-AF43-D230AAF49157}" presName="node" presStyleLbl="node1" presStyleIdx="5" presStyleCnt="9">
        <dgm:presLayoutVars>
          <dgm:bulletEnabled val="1"/>
        </dgm:presLayoutVars>
      </dgm:prSet>
      <dgm:spPr/>
    </dgm:pt>
    <dgm:pt modelId="{479A6A90-7BA9-3842-A58F-80F97821710E}" type="pres">
      <dgm:prSet presAssocID="{082171CB-27AD-FA42-8B0A-C90860E30B39}" presName="sibTrans" presStyleLbl="bgSibTrans2D1" presStyleIdx="5" presStyleCnt="8"/>
      <dgm:spPr/>
    </dgm:pt>
    <dgm:pt modelId="{7D559EBD-F4E6-5D4C-90D9-F9E165A4D69B}" type="pres">
      <dgm:prSet presAssocID="{6FE93172-2DD5-094E-A4B9-40F27E0F4B07}" presName="compNode" presStyleCnt="0"/>
      <dgm:spPr/>
    </dgm:pt>
    <dgm:pt modelId="{FD56AC12-0751-B94E-B85C-5A909CB30DC4}" type="pres">
      <dgm:prSet presAssocID="{6FE93172-2DD5-094E-A4B9-40F27E0F4B07}" presName="dummyConnPt" presStyleCnt="0"/>
      <dgm:spPr/>
    </dgm:pt>
    <dgm:pt modelId="{590AD8EE-31F6-DE49-9338-AD47A88638DF}" type="pres">
      <dgm:prSet presAssocID="{6FE93172-2DD5-094E-A4B9-40F27E0F4B07}" presName="node" presStyleLbl="node1" presStyleIdx="6" presStyleCnt="9">
        <dgm:presLayoutVars>
          <dgm:bulletEnabled val="1"/>
        </dgm:presLayoutVars>
      </dgm:prSet>
      <dgm:spPr/>
    </dgm:pt>
    <dgm:pt modelId="{75EEE53F-7AEF-5740-9FA6-EA32A45BBD26}" type="pres">
      <dgm:prSet presAssocID="{B02D7B62-8CF5-3542-8615-264CBC52D39E}" presName="sibTrans" presStyleLbl="bgSibTrans2D1" presStyleIdx="6" presStyleCnt="8"/>
      <dgm:spPr/>
    </dgm:pt>
    <dgm:pt modelId="{6A8139F4-87B2-B647-A68F-EEB82F755A73}" type="pres">
      <dgm:prSet presAssocID="{0A3E4869-3431-7C48-8BAD-15D6FD3ACE4F}" presName="compNode" presStyleCnt="0"/>
      <dgm:spPr/>
    </dgm:pt>
    <dgm:pt modelId="{2A612C65-9930-0441-8F48-152521F64E6B}" type="pres">
      <dgm:prSet presAssocID="{0A3E4869-3431-7C48-8BAD-15D6FD3ACE4F}" presName="dummyConnPt" presStyleCnt="0"/>
      <dgm:spPr/>
    </dgm:pt>
    <dgm:pt modelId="{0FC7ABD5-5C9C-014E-B620-818471E8C99F}" type="pres">
      <dgm:prSet presAssocID="{0A3E4869-3431-7C48-8BAD-15D6FD3ACE4F}" presName="node" presStyleLbl="node1" presStyleIdx="7" presStyleCnt="9">
        <dgm:presLayoutVars>
          <dgm:bulletEnabled val="1"/>
        </dgm:presLayoutVars>
      </dgm:prSet>
      <dgm:spPr/>
    </dgm:pt>
    <dgm:pt modelId="{2F092416-1DE8-1249-8FAB-0999182427DE}" type="pres">
      <dgm:prSet presAssocID="{A96746B0-971D-4149-AF3D-F5966DDABF42}" presName="sibTrans" presStyleLbl="bgSibTrans2D1" presStyleIdx="7" presStyleCnt="8"/>
      <dgm:spPr/>
    </dgm:pt>
    <dgm:pt modelId="{01D46BAC-2C71-4F41-9F0B-71218A44435B}" type="pres">
      <dgm:prSet presAssocID="{53EEFD4F-4A11-BA43-B696-E743FE5FC4FA}" presName="compNode" presStyleCnt="0"/>
      <dgm:spPr/>
    </dgm:pt>
    <dgm:pt modelId="{B94582DC-118D-3440-BF1C-396B0CAFC523}" type="pres">
      <dgm:prSet presAssocID="{53EEFD4F-4A11-BA43-B696-E743FE5FC4FA}" presName="dummyConnPt" presStyleCnt="0"/>
      <dgm:spPr/>
    </dgm:pt>
    <dgm:pt modelId="{F0581576-3038-8C48-AA74-0CA6D0168D95}" type="pres">
      <dgm:prSet presAssocID="{53EEFD4F-4A11-BA43-B696-E743FE5FC4FA}" presName="node" presStyleLbl="node1" presStyleIdx="8" presStyleCnt="9">
        <dgm:presLayoutVars>
          <dgm:bulletEnabled val="1"/>
        </dgm:presLayoutVars>
      </dgm:prSet>
      <dgm:spPr/>
    </dgm:pt>
  </dgm:ptLst>
  <dgm:cxnLst>
    <dgm:cxn modelId="{D833CE0A-2DC7-4644-B9E8-A825979EC375}" srcId="{FA035A54-A471-4142-BFFC-CA72CBE2F54B}" destId="{7818D593-E702-A64B-BB48-F929E7C221BF}" srcOrd="2" destOrd="0" parTransId="{6589DAC6-3794-8140-B9F0-F39E31AAC4BA}" sibTransId="{657BC02B-87E6-8744-A0D0-20BD05CCD7D0}"/>
    <dgm:cxn modelId="{4135E50D-48F7-694D-AF32-37CE782736CA}" type="presOf" srcId="{FA035A54-A471-4142-BFFC-CA72CBE2F54B}" destId="{8B1FD123-9FAF-CE47-876B-6FEC763993E7}" srcOrd="0" destOrd="0" presId="urn:microsoft.com/office/officeart/2005/8/layout/bProcess4"/>
    <dgm:cxn modelId="{AEB1B526-B6F8-3F48-9219-6DD381AA1D67}" srcId="{FA035A54-A471-4142-BFFC-CA72CBE2F54B}" destId="{851B701F-B35E-0C4D-AF43-D230AAF49157}" srcOrd="5" destOrd="0" parTransId="{AD35DB1A-76C0-A64F-8FA6-66DC8A6846F4}" sibTransId="{082171CB-27AD-FA42-8B0A-C90860E30B39}"/>
    <dgm:cxn modelId="{FE4E062B-8366-4345-AD58-6C714FAF3136}" type="presOf" srcId="{657BC02B-87E6-8744-A0D0-20BD05CCD7D0}" destId="{9D1ADDCA-31A5-2C40-8041-3E57D46BBD89}" srcOrd="0" destOrd="0" presId="urn:microsoft.com/office/officeart/2005/8/layout/bProcess4"/>
    <dgm:cxn modelId="{D1CAD733-887F-E442-80B0-8467FF7D95F4}" type="presOf" srcId="{7818D593-E702-A64B-BB48-F929E7C221BF}" destId="{80A3C9A3-2018-FC40-826B-1DA07C27A19B}" srcOrd="0" destOrd="0" presId="urn:microsoft.com/office/officeart/2005/8/layout/bProcess4"/>
    <dgm:cxn modelId="{1EF70E37-E019-444F-BD0C-C83073C2ACB7}" srcId="{FA035A54-A471-4142-BFFC-CA72CBE2F54B}" destId="{6FE93172-2DD5-094E-A4B9-40F27E0F4B07}" srcOrd="6" destOrd="0" parTransId="{4D7D2DFC-6055-0144-87FB-E87F30830E6C}" sibTransId="{B02D7B62-8CF5-3542-8615-264CBC52D39E}"/>
    <dgm:cxn modelId="{7BA0B937-3B0F-394E-BDA1-382799CCB5AA}" type="presOf" srcId="{73008D22-9060-D64F-82A1-9DB3F024DC8F}" destId="{5ABB8F6B-1DE9-EE48-A6C3-6DCA77483CB6}" srcOrd="0" destOrd="0" presId="urn:microsoft.com/office/officeart/2005/8/layout/bProcess4"/>
    <dgm:cxn modelId="{055DD537-AF53-A244-8CD1-82944F3B2075}" srcId="{FA035A54-A471-4142-BFFC-CA72CBE2F54B}" destId="{DB62334C-F4C6-9041-AB84-F5EE67CA26EF}" srcOrd="1" destOrd="0" parTransId="{BD3041A4-B140-BF4D-B3EE-CBFA4B160695}" sibTransId="{686300CE-90D4-6146-8495-D19C18C7A024}"/>
    <dgm:cxn modelId="{BD72C13D-4441-AC49-AE0F-51271FD26C11}" type="presOf" srcId="{B02D7B62-8CF5-3542-8615-264CBC52D39E}" destId="{75EEE53F-7AEF-5740-9FA6-EA32A45BBD26}" srcOrd="0" destOrd="0" presId="urn:microsoft.com/office/officeart/2005/8/layout/bProcess4"/>
    <dgm:cxn modelId="{7ABCC845-DDDA-B84F-BC09-A6D97C1A7922}" type="presOf" srcId="{851B701F-B35E-0C4D-AF43-D230AAF49157}" destId="{2C96D395-79DA-9344-8DB0-0EEDE8EDACD2}" srcOrd="0" destOrd="0" presId="urn:microsoft.com/office/officeart/2005/8/layout/bProcess4"/>
    <dgm:cxn modelId="{FEE1834B-FE84-DE41-9108-68501E74E960}" type="presOf" srcId="{53EEFD4F-4A11-BA43-B696-E743FE5FC4FA}" destId="{F0581576-3038-8C48-AA74-0CA6D0168D95}" srcOrd="0" destOrd="0" presId="urn:microsoft.com/office/officeart/2005/8/layout/bProcess4"/>
    <dgm:cxn modelId="{C4A87E5F-B65A-4D4C-A46C-AF5BAEE5D76B}" type="presOf" srcId="{8C73B660-CD86-7D4A-8D6B-E6DE5C69F540}" destId="{172CF5B6-91A5-5346-A744-E5763B3387B5}" srcOrd="0" destOrd="0" presId="urn:microsoft.com/office/officeart/2005/8/layout/bProcess4"/>
    <dgm:cxn modelId="{1FE1EE70-BF9E-6644-86DF-447E012434CE}" type="presOf" srcId="{0A3E4869-3431-7C48-8BAD-15D6FD3ACE4F}" destId="{0FC7ABD5-5C9C-014E-B620-818471E8C99F}" srcOrd="0" destOrd="0" presId="urn:microsoft.com/office/officeart/2005/8/layout/bProcess4"/>
    <dgm:cxn modelId="{7AF15F72-2B7F-0348-8B38-81A99BB20499}" srcId="{FA035A54-A471-4142-BFFC-CA72CBE2F54B}" destId="{53EEFD4F-4A11-BA43-B696-E743FE5FC4FA}" srcOrd="8" destOrd="0" parTransId="{8CD87BBE-F276-7E45-B429-79D5F991756F}" sibTransId="{1CFA2218-AC6B-1E4C-AAF6-A5D53E74FBB7}"/>
    <dgm:cxn modelId="{8CCF7F7B-58DB-674E-B9EF-E1ABD1AFA3C0}" type="presOf" srcId="{855043D7-81C6-E042-825F-E94F488F63CD}" destId="{E5C076A6-8705-9741-9636-04AA4B8699EC}" srcOrd="0" destOrd="0" presId="urn:microsoft.com/office/officeart/2005/8/layout/bProcess4"/>
    <dgm:cxn modelId="{2671B38E-3762-7044-B495-2002E7FB672A}" type="presOf" srcId="{A96746B0-971D-4149-AF3D-F5966DDABF42}" destId="{2F092416-1DE8-1249-8FAB-0999182427DE}" srcOrd="0" destOrd="0" presId="urn:microsoft.com/office/officeart/2005/8/layout/bProcess4"/>
    <dgm:cxn modelId="{96370C95-6A8C-8F40-A359-2805BD2B8666}" srcId="{FA035A54-A471-4142-BFFC-CA72CBE2F54B}" destId="{8C73B660-CD86-7D4A-8D6B-E6DE5C69F540}" srcOrd="3" destOrd="0" parTransId="{B79B8F62-A672-B34E-A9F9-A3971A1473DE}" sibTransId="{C33B68B0-9B03-9841-A321-74E0825636EC}"/>
    <dgm:cxn modelId="{4B20F2BE-D8E2-AE48-AEB0-4BF908454570}" type="presOf" srcId="{686300CE-90D4-6146-8495-D19C18C7A024}" destId="{EE34445C-EDA6-8646-9E4C-C97D6BCF50A6}" srcOrd="0" destOrd="0" presId="urn:microsoft.com/office/officeart/2005/8/layout/bProcess4"/>
    <dgm:cxn modelId="{C44903C9-EDCD-614D-80D3-0A46BE4987D7}" srcId="{FA035A54-A471-4142-BFFC-CA72CBE2F54B}" destId="{0A3E4869-3431-7C48-8BAD-15D6FD3ACE4F}" srcOrd="7" destOrd="0" parTransId="{23C1ABB1-0554-FE40-912F-42CEDFC2A042}" sibTransId="{A96746B0-971D-4149-AF3D-F5966DDABF42}"/>
    <dgm:cxn modelId="{4786B3C9-CEF2-0141-91AA-33F09211F703}" srcId="{FA035A54-A471-4142-BFFC-CA72CBE2F54B}" destId="{4B26CEBE-C59C-2543-8139-7BA7D3AD566E}" srcOrd="4" destOrd="0" parTransId="{810A9283-D249-E349-8A7E-5E3A89BD7FC7}" sibTransId="{855043D7-81C6-E042-825F-E94F488F63CD}"/>
    <dgm:cxn modelId="{BB8BE9CB-296A-C14F-8E4D-3D97B9341824}" srcId="{FA035A54-A471-4142-BFFC-CA72CBE2F54B}" destId="{73008D22-9060-D64F-82A1-9DB3F024DC8F}" srcOrd="0" destOrd="0" parTransId="{561172FB-3751-214C-A0F6-B05235DA0BE8}" sibTransId="{07CFEF28-DCD4-B14C-88E9-D2BD38084D9A}"/>
    <dgm:cxn modelId="{52C3E7D3-94EA-6A40-8097-CB195FED1E23}" type="presOf" srcId="{082171CB-27AD-FA42-8B0A-C90860E30B39}" destId="{479A6A90-7BA9-3842-A58F-80F97821710E}" srcOrd="0" destOrd="0" presId="urn:microsoft.com/office/officeart/2005/8/layout/bProcess4"/>
    <dgm:cxn modelId="{148DBDD4-FF89-F84E-823A-80AC102023E9}" type="presOf" srcId="{DB62334C-F4C6-9041-AB84-F5EE67CA26EF}" destId="{39C60283-3395-DF44-93A1-12D05AAF29F7}" srcOrd="0" destOrd="0" presId="urn:microsoft.com/office/officeart/2005/8/layout/bProcess4"/>
    <dgm:cxn modelId="{8A9122DB-899B-C243-92A9-1F0E93EE2EA7}" type="presOf" srcId="{07CFEF28-DCD4-B14C-88E9-D2BD38084D9A}" destId="{A7556FBA-13F6-F644-9463-78A9C1E427A9}" srcOrd="0" destOrd="0" presId="urn:microsoft.com/office/officeart/2005/8/layout/bProcess4"/>
    <dgm:cxn modelId="{F5C684DE-7A18-FF4C-8AB9-674ABBA43E47}" type="presOf" srcId="{C33B68B0-9B03-9841-A321-74E0825636EC}" destId="{2F1D14EA-E150-B840-B800-2688B435E080}" srcOrd="0" destOrd="0" presId="urn:microsoft.com/office/officeart/2005/8/layout/bProcess4"/>
    <dgm:cxn modelId="{07F599DE-A5E3-C349-B9D9-94EF0CFC273D}" type="presOf" srcId="{4B26CEBE-C59C-2543-8139-7BA7D3AD566E}" destId="{8BFA65E1-01E3-094F-A6D4-C899BB3EBCAB}" srcOrd="0" destOrd="0" presId="urn:microsoft.com/office/officeart/2005/8/layout/bProcess4"/>
    <dgm:cxn modelId="{55595EED-964B-514B-929B-2046CF597D90}" type="presOf" srcId="{6FE93172-2DD5-094E-A4B9-40F27E0F4B07}" destId="{590AD8EE-31F6-DE49-9338-AD47A88638DF}" srcOrd="0" destOrd="0" presId="urn:microsoft.com/office/officeart/2005/8/layout/bProcess4"/>
    <dgm:cxn modelId="{94276EA4-56E4-1D47-8CA1-783D9FE7B93A}" type="presParOf" srcId="{8B1FD123-9FAF-CE47-876B-6FEC763993E7}" destId="{260B8F55-FF9E-864A-B7FE-83092B76063C}" srcOrd="0" destOrd="0" presId="urn:microsoft.com/office/officeart/2005/8/layout/bProcess4"/>
    <dgm:cxn modelId="{42114232-881A-464A-AB72-2CEF25E5E45C}" type="presParOf" srcId="{260B8F55-FF9E-864A-B7FE-83092B76063C}" destId="{FC2DD4A1-4EDA-E04C-BEFF-B6340737C91C}" srcOrd="0" destOrd="0" presId="urn:microsoft.com/office/officeart/2005/8/layout/bProcess4"/>
    <dgm:cxn modelId="{04D81AE5-FD1A-6042-8C6F-C9CCD9D24A2B}" type="presParOf" srcId="{260B8F55-FF9E-864A-B7FE-83092B76063C}" destId="{5ABB8F6B-1DE9-EE48-A6C3-6DCA77483CB6}" srcOrd="1" destOrd="0" presId="urn:microsoft.com/office/officeart/2005/8/layout/bProcess4"/>
    <dgm:cxn modelId="{589F5214-4856-B24D-BC77-78FBDC141B32}" type="presParOf" srcId="{8B1FD123-9FAF-CE47-876B-6FEC763993E7}" destId="{A7556FBA-13F6-F644-9463-78A9C1E427A9}" srcOrd="1" destOrd="0" presId="urn:microsoft.com/office/officeart/2005/8/layout/bProcess4"/>
    <dgm:cxn modelId="{CEE4C5D2-A729-8641-9BA9-E6FCE5E9A15D}" type="presParOf" srcId="{8B1FD123-9FAF-CE47-876B-6FEC763993E7}" destId="{DB6A359B-0D31-674B-BC76-1EF2DD821D9C}" srcOrd="2" destOrd="0" presId="urn:microsoft.com/office/officeart/2005/8/layout/bProcess4"/>
    <dgm:cxn modelId="{D9CAFE25-A056-6E4E-BD43-92FD0E69D127}" type="presParOf" srcId="{DB6A359B-0D31-674B-BC76-1EF2DD821D9C}" destId="{812DC72A-218B-9142-B693-7FF5FFC4FD97}" srcOrd="0" destOrd="0" presId="urn:microsoft.com/office/officeart/2005/8/layout/bProcess4"/>
    <dgm:cxn modelId="{A52C427A-7A0E-824E-AFC9-F749D8B50747}" type="presParOf" srcId="{DB6A359B-0D31-674B-BC76-1EF2DD821D9C}" destId="{39C60283-3395-DF44-93A1-12D05AAF29F7}" srcOrd="1" destOrd="0" presId="urn:microsoft.com/office/officeart/2005/8/layout/bProcess4"/>
    <dgm:cxn modelId="{24E9048F-3F0B-2947-8BEF-46A99AB071A9}" type="presParOf" srcId="{8B1FD123-9FAF-CE47-876B-6FEC763993E7}" destId="{EE34445C-EDA6-8646-9E4C-C97D6BCF50A6}" srcOrd="3" destOrd="0" presId="urn:microsoft.com/office/officeart/2005/8/layout/bProcess4"/>
    <dgm:cxn modelId="{2C4B4E6D-027A-F548-A8D7-4DA5FB4AD7B8}" type="presParOf" srcId="{8B1FD123-9FAF-CE47-876B-6FEC763993E7}" destId="{4A4DBE9C-AF10-6F4A-BE1E-96D43668E843}" srcOrd="4" destOrd="0" presId="urn:microsoft.com/office/officeart/2005/8/layout/bProcess4"/>
    <dgm:cxn modelId="{422E7A0E-CD6C-A241-A9D8-8509967D46B1}" type="presParOf" srcId="{4A4DBE9C-AF10-6F4A-BE1E-96D43668E843}" destId="{379B90CE-34EE-9B47-8546-4C4D83B915F0}" srcOrd="0" destOrd="0" presId="urn:microsoft.com/office/officeart/2005/8/layout/bProcess4"/>
    <dgm:cxn modelId="{76ED3CCA-602F-7E45-81F6-E3F8467812D5}" type="presParOf" srcId="{4A4DBE9C-AF10-6F4A-BE1E-96D43668E843}" destId="{80A3C9A3-2018-FC40-826B-1DA07C27A19B}" srcOrd="1" destOrd="0" presId="urn:microsoft.com/office/officeart/2005/8/layout/bProcess4"/>
    <dgm:cxn modelId="{6F22849B-1E48-F34A-8272-D8D86F948D4D}" type="presParOf" srcId="{8B1FD123-9FAF-CE47-876B-6FEC763993E7}" destId="{9D1ADDCA-31A5-2C40-8041-3E57D46BBD89}" srcOrd="5" destOrd="0" presId="urn:microsoft.com/office/officeart/2005/8/layout/bProcess4"/>
    <dgm:cxn modelId="{EDD11BB6-1EBC-5548-A633-FEA2F6C8CD29}" type="presParOf" srcId="{8B1FD123-9FAF-CE47-876B-6FEC763993E7}" destId="{9AD09DBB-E9AB-7648-83A4-7F1EA441DA5A}" srcOrd="6" destOrd="0" presId="urn:microsoft.com/office/officeart/2005/8/layout/bProcess4"/>
    <dgm:cxn modelId="{01AC69B3-86DB-064A-8786-662051937626}" type="presParOf" srcId="{9AD09DBB-E9AB-7648-83A4-7F1EA441DA5A}" destId="{376C5EB3-E6A5-8F48-8391-95B96E620B2D}" srcOrd="0" destOrd="0" presId="urn:microsoft.com/office/officeart/2005/8/layout/bProcess4"/>
    <dgm:cxn modelId="{E5C9839C-0D2E-A24C-B31A-5618F735632F}" type="presParOf" srcId="{9AD09DBB-E9AB-7648-83A4-7F1EA441DA5A}" destId="{172CF5B6-91A5-5346-A744-E5763B3387B5}" srcOrd="1" destOrd="0" presId="urn:microsoft.com/office/officeart/2005/8/layout/bProcess4"/>
    <dgm:cxn modelId="{B243F27E-2FD6-CE49-8AA1-E1CD71FCA103}" type="presParOf" srcId="{8B1FD123-9FAF-CE47-876B-6FEC763993E7}" destId="{2F1D14EA-E150-B840-B800-2688B435E080}" srcOrd="7" destOrd="0" presId="urn:microsoft.com/office/officeart/2005/8/layout/bProcess4"/>
    <dgm:cxn modelId="{44E4E0CE-DD6C-604E-9ADA-0C8D1E9F76E7}" type="presParOf" srcId="{8B1FD123-9FAF-CE47-876B-6FEC763993E7}" destId="{D107320B-CCDE-0841-BC1E-CC6FF9EE02AE}" srcOrd="8" destOrd="0" presId="urn:microsoft.com/office/officeart/2005/8/layout/bProcess4"/>
    <dgm:cxn modelId="{5CFD4CCE-E10B-3546-830E-344E72622B84}" type="presParOf" srcId="{D107320B-CCDE-0841-BC1E-CC6FF9EE02AE}" destId="{26EF00F6-19DB-F742-A71D-8732CC8B5E3F}" srcOrd="0" destOrd="0" presId="urn:microsoft.com/office/officeart/2005/8/layout/bProcess4"/>
    <dgm:cxn modelId="{D569C1D3-ED3C-B04E-B27A-2EF1F8586F54}" type="presParOf" srcId="{D107320B-CCDE-0841-BC1E-CC6FF9EE02AE}" destId="{8BFA65E1-01E3-094F-A6D4-C899BB3EBCAB}" srcOrd="1" destOrd="0" presId="urn:microsoft.com/office/officeart/2005/8/layout/bProcess4"/>
    <dgm:cxn modelId="{169F12F7-8709-A54B-A596-2F864F503930}" type="presParOf" srcId="{8B1FD123-9FAF-CE47-876B-6FEC763993E7}" destId="{E5C076A6-8705-9741-9636-04AA4B8699EC}" srcOrd="9" destOrd="0" presId="urn:microsoft.com/office/officeart/2005/8/layout/bProcess4"/>
    <dgm:cxn modelId="{FD0E9BEA-5F16-C44D-8207-0F594497FE62}" type="presParOf" srcId="{8B1FD123-9FAF-CE47-876B-6FEC763993E7}" destId="{29E61C06-96FF-2745-AD09-0735BC6D0509}" srcOrd="10" destOrd="0" presId="urn:microsoft.com/office/officeart/2005/8/layout/bProcess4"/>
    <dgm:cxn modelId="{5E07D5EA-C301-3841-83DE-02E94D171D92}" type="presParOf" srcId="{29E61C06-96FF-2745-AD09-0735BC6D0509}" destId="{516C1BD0-9588-334A-8475-468EBD871D21}" srcOrd="0" destOrd="0" presId="urn:microsoft.com/office/officeart/2005/8/layout/bProcess4"/>
    <dgm:cxn modelId="{2E12CB6D-AB5A-B24B-A4EE-DC143DBDE489}" type="presParOf" srcId="{29E61C06-96FF-2745-AD09-0735BC6D0509}" destId="{2C96D395-79DA-9344-8DB0-0EEDE8EDACD2}" srcOrd="1" destOrd="0" presId="urn:microsoft.com/office/officeart/2005/8/layout/bProcess4"/>
    <dgm:cxn modelId="{DE8E3E09-3E96-364A-8934-BA6511E7ABC0}" type="presParOf" srcId="{8B1FD123-9FAF-CE47-876B-6FEC763993E7}" destId="{479A6A90-7BA9-3842-A58F-80F97821710E}" srcOrd="11" destOrd="0" presId="urn:microsoft.com/office/officeart/2005/8/layout/bProcess4"/>
    <dgm:cxn modelId="{ABB1F5AB-ADD5-3541-8538-D00AB669ACED}" type="presParOf" srcId="{8B1FD123-9FAF-CE47-876B-6FEC763993E7}" destId="{7D559EBD-F4E6-5D4C-90D9-F9E165A4D69B}" srcOrd="12" destOrd="0" presId="urn:microsoft.com/office/officeart/2005/8/layout/bProcess4"/>
    <dgm:cxn modelId="{30B529B1-CE48-7E40-BE03-5F0D9ED9DCCA}" type="presParOf" srcId="{7D559EBD-F4E6-5D4C-90D9-F9E165A4D69B}" destId="{FD56AC12-0751-B94E-B85C-5A909CB30DC4}" srcOrd="0" destOrd="0" presId="urn:microsoft.com/office/officeart/2005/8/layout/bProcess4"/>
    <dgm:cxn modelId="{D7BFB8F6-2963-824C-AF82-9CA5E4DD6FB3}" type="presParOf" srcId="{7D559EBD-F4E6-5D4C-90D9-F9E165A4D69B}" destId="{590AD8EE-31F6-DE49-9338-AD47A88638DF}" srcOrd="1" destOrd="0" presId="urn:microsoft.com/office/officeart/2005/8/layout/bProcess4"/>
    <dgm:cxn modelId="{692DFB84-EF8F-2247-9F0D-D22CE614A55F}" type="presParOf" srcId="{8B1FD123-9FAF-CE47-876B-6FEC763993E7}" destId="{75EEE53F-7AEF-5740-9FA6-EA32A45BBD26}" srcOrd="13" destOrd="0" presId="urn:microsoft.com/office/officeart/2005/8/layout/bProcess4"/>
    <dgm:cxn modelId="{8C79CDF2-C685-9245-9ECB-6FA1FE9E6420}" type="presParOf" srcId="{8B1FD123-9FAF-CE47-876B-6FEC763993E7}" destId="{6A8139F4-87B2-B647-A68F-EEB82F755A73}" srcOrd="14" destOrd="0" presId="urn:microsoft.com/office/officeart/2005/8/layout/bProcess4"/>
    <dgm:cxn modelId="{BC758951-BEFE-6D4B-A608-4FE458370B90}" type="presParOf" srcId="{6A8139F4-87B2-B647-A68F-EEB82F755A73}" destId="{2A612C65-9930-0441-8F48-152521F64E6B}" srcOrd="0" destOrd="0" presId="urn:microsoft.com/office/officeart/2005/8/layout/bProcess4"/>
    <dgm:cxn modelId="{09E4BAEE-5C50-E541-99ED-839803D02DC4}" type="presParOf" srcId="{6A8139F4-87B2-B647-A68F-EEB82F755A73}" destId="{0FC7ABD5-5C9C-014E-B620-818471E8C99F}" srcOrd="1" destOrd="0" presId="urn:microsoft.com/office/officeart/2005/8/layout/bProcess4"/>
    <dgm:cxn modelId="{8270C898-85CD-084E-8AAD-3D034ED473AB}" type="presParOf" srcId="{8B1FD123-9FAF-CE47-876B-6FEC763993E7}" destId="{2F092416-1DE8-1249-8FAB-0999182427DE}" srcOrd="15" destOrd="0" presId="urn:microsoft.com/office/officeart/2005/8/layout/bProcess4"/>
    <dgm:cxn modelId="{16B565FB-7A21-7048-B009-D13BF255E677}" type="presParOf" srcId="{8B1FD123-9FAF-CE47-876B-6FEC763993E7}" destId="{01D46BAC-2C71-4F41-9F0B-71218A44435B}" srcOrd="16" destOrd="0" presId="urn:microsoft.com/office/officeart/2005/8/layout/bProcess4"/>
    <dgm:cxn modelId="{80CA074A-D6B9-F84D-9538-64188FCC662D}" type="presParOf" srcId="{01D46BAC-2C71-4F41-9F0B-71218A44435B}" destId="{B94582DC-118D-3440-BF1C-396B0CAFC523}" srcOrd="0" destOrd="0" presId="urn:microsoft.com/office/officeart/2005/8/layout/bProcess4"/>
    <dgm:cxn modelId="{82867B4F-C537-5F41-82C1-53BE251C99A7}" type="presParOf" srcId="{01D46BAC-2C71-4F41-9F0B-71218A44435B}" destId="{F0581576-3038-8C48-AA74-0CA6D0168D9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D36FE-340C-3247-BD2A-C948573CCAF0}">
      <dsp:nvSpPr>
        <dsp:cNvPr id="0" name=""/>
        <dsp:cNvSpPr/>
      </dsp:nvSpPr>
      <dsp:spPr>
        <a:xfrm>
          <a:off x="2761" y="660129"/>
          <a:ext cx="2779384" cy="15957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Month 1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 Kickoff and current state assessment</a:t>
          </a:r>
        </a:p>
      </dsp:txBody>
      <dsp:txXfrm>
        <a:off x="800642" y="660129"/>
        <a:ext cx="1183622" cy="1595762"/>
      </dsp:txXfrm>
    </dsp:sp>
    <dsp:sp modelId="{0977EFCC-2733-E946-88D7-81AB97AA23AB}">
      <dsp:nvSpPr>
        <dsp:cNvPr id="0" name=""/>
        <dsp:cNvSpPr/>
      </dsp:nvSpPr>
      <dsp:spPr>
        <a:xfrm>
          <a:off x="2475357" y="685254"/>
          <a:ext cx="2574549" cy="154551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Weeks 1-2 Project Kickoff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Weeks 3-4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Current State Assessment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248114" y="685254"/>
        <a:ext cx="1029036" cy="1545513"/>
      </dsp:txXfrm>
    </dsp:sp>
    <dsp:sp modelId="{8A7CE9FF-034B-434D-AD39-A9214FE173E5}">
      <dsp:nvSpPr>
        <dsp:cNvPr id="0" name=""/>
        <dsp:cNvSpPr/>
      </dsp:nvSpPr>
      <dsp:spPr>
        <a:xfrm>
          <a:off x="4775685" y="635001"/>
          <a:ext cx="6349542" cy="16460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Define project vision, objective, scope and key success metrics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Assemble team and assign roles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Schedule regular process meetings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Current State Assessment: Document existing infrastructure and data dependencies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Access Compatibility and dependencies for EC2, S3, EBS and RDS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Identify risks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900" kern="1200" dirty="0"/>
        </a:p>
      </dsp:txBody>
      <dsp:txXfrm>
        <a:off x="5598695" y="635001"/>
        <a:ext cx="4703523" cy="1646019"/>
      </dsp:txXfrm>
    </dsp:sp>
    <dsp:sp modelId="{03B47119-FB51-F14D-AC63-3D4E4B51ECBC}">
      <dsp:nvSpPr>
        <dsp:cNvPr id="0" name=""/>
        <dsp:cNvSpPr/>
      </dsp:nvSpPr>
      <dsp:spPr>
        <a:xfrm>
          <a:off x="2761" y="2534138"/>
          <a:ext cx="2765319" cy="943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Month 2: Environment setup and networking</a:t>
          </a:r>
        </a:p>
      </dsp:txBody>
      <dsp:txXfrm>
        <a:off x="474743" y="2534138"/>
        <a:ext cx="1821355" cy="943964"/>
      </dsp:txXfrm>
    </dsp:sp>
    <dsp:sp modelId="{83B79EA4-D7DD-434C-BF8F-09C752C6FD5E}">
      <dsp:nvSpPr>
        <dsp:cNvPr id="0" name=""/>
        <dsp:cNvSpPr/>
      </dsp:nvSpPr>
      <dsp:spPr>
        <a:xfrm>
          <a:off x="2461292" y="2614375"/>
          <a:ext cx="2747955" cy="783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 5-6: AWS Environment setup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 7-8: Security and compliance</a:t>
          </a:r>
        </a:p>
      </dsp:txBody>
      <dsp:txXfrm>
        <a:off x="2853037" y="2614375"/>
        <a:ext cx="1964465" cy="783490"/>
      </dsp:txXfrm>
    </dsp:sp>
    <dsp:sp modelId="{717176B5-5B7D-0C48-B652-3DF414C4F30F}">
      <dsp:nvSpPr>
        <dsp:cNvPr id="0" name=""/>
        <dsp:cNvSpPr/>
      </dsp:nvSpPr>
      <dsp:spPr>
        <a:xfrm>
          <a:off x="4935026" y="2413175"/>
          <a:ext cx="6060611" cy="1185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Configure AWS accounts, set IAM roles, policy setup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Define network architecture(VPC, Subnets, security groups)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Establish monitoring and logging(</a:t>
          </a:r>
          <a:r>
            <a:rPr lang="en-US" sz="1100" kern="1200" dirty="0" err="1"/>
            <a:t>Cloudwatch</a:t>
          </a:r>
          <a:r>
            <a:rPr lang="en-US" sz="1100" kern="1200" dirty="0"/>
            <a:t>, </a:t>
          </a:r>
          <a:r>
            <a:rPr lang="en-US" sz="1100" kern="1200" dirty="0" err="1"/>
            <a:t>cloudtrail</a:t>
          </a:r>
          <a:r>
            <a:rPr lang="en-US" sz="1100" kern="1200" dirty="0"/>
            <a:t>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Implement encryption, access control and logging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5527972" y="2413175"/>
        <a:ext cx="4874720" cy="1185891"/>
      </dsp:txXfrm>
    </dsp:sp>
    <dsp:sp modelId="{FB59FE75-3912-4D43-B6A3-73BFCD391E4D}">
      <dsp:nvSpPr>
        <dsp:cNvPr id="0" name=""/>
        <dsp:cNvSpPr/>
      </dsp:nvSpPr>
      <dsp:spPr>
        <a:xfrm>
          <a:off x="2761" y="3731221"/>
          <a:ext cx="2359910" cy="943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Month 3: Data Migration and Storage configuration</a:t>
          </a:r>
        </a:p>
      </dsp:txBody>
      <dsp:txXfrm>
        <a:off x="474743" y="3731221"/>
        <a:ext cx="1415946" cy="943964"/>
      </dsp:txXfrm>
    </dsp:sp>
    <dsp:sp modelId="{9F097DC1-7574-3548-8402-87D143F73A72}">
      <dsp:nvSpPr>
        <dsp:cNvPr id="0" name=""/>
        <dsp:cNvSpPr/>
      </dsp:nvSpPr>
      <dsp:spPr>
        <a:xfrm>
          <a:off x="2055883" y="3811458"/>
          <a:ext cx="2283228" cy="783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Weeks 9-10 S3 and EBS Storage Setup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Weeks 11-12: DB migration to RDS</a:t>
          </a:r>
        </a:p>
      </dsp:txBody>
      <dsp:txXfrm>
        <a:off x="2447628" y="3811458"/>
        <a:ext cx="1499738" cy="783490"/>
      </dsp:txXfrm>
    </dsp:sp>
    <dsp:sp modelId="{C59ED759-9D91-C14D-B7CB-098F7975BF1B}">
      <dsp:nvSpPr>
        <dsp:cNvPr id="0" name=""/>
        <dsp:cNvSpPr/>
      </dsp:nvSpPr>
      <dsp:spPr>
        <a:xfrm>
          <a:off x="4064889" y="3811458"/>
          <a:ext cx="7081362" cy="783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Configure S3 buckets for storage and backups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Setup EBS volumes for EC2 and define bucket policies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RDS instances for relational DB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Verify data integrity and security post migration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4456634" y="3811458"/>
        <a:ext cx="6297872" cy="78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D36FE-340C-3247-BD2A-C948573CCAF0}">
      <dsp:nvSpPr>
        <dsp:cNvPr id="0" name=""/>
        <dsp:cNvSpPr/>
      </dsp:nvSpPr>
      <dsp:spPr>
        <a:xfrm>
          <a:off x="2604" y="325791"/>
          <a:ext cx="2621478" cy="15051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Month 4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Application Migration to EC2</a:t>
          </a:r>
        </a:p>
      </dsp:txBody>
      <dsp:txXfrm>
        <a:off x="755155" y="325791"/>
        <a:ext cx="1116377" cy="1505101"/>
      </dsp:txXfrm>
    </dsp:sp>
    <dsp:sp modelId="{0977EFCC-2733-E946-88D7-81AB97AA23AB}">
      <dsp:nvSpPr>
        <dsp:cNvPr id="0" name=""/>
        <dsp:cNvSpPr/>
      </dsp:nvSpPr>
      <dsp:spPr>
        <a:xfrm>
          <a:off x="2334724" y="349488"/>
          <a:ext cx="2428280" cy="14577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Weeks 13-14 EC2 setup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Weeks 15-16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Application deployment</a:t>
          </a:r>
          <a:endParaRPr lang="en-US" sz="1200" kern="1200" dirty="0"/>
        </a:p>
      </dsp:txBody>
      <dsp:txXfrm>
        <a:off x="3063578" y="349488"/>
        <a:ext cx="970573" cy="1457707"/>
      </dsp:txXfrm>
    </dsp:sp>
    <dsp:sp modelId="{8A7CE9FF-034B-434D-AD39-A9214FE173E5}">
      <dsp:nvSpPr>
        <dsp:cNvPr id="0" name=""/>
        <dsp:cNvSpPr/>
      </dsp:nvSpPr>
      <dsp:spPr>
        <a:xfrm>
          <a:off x="4504362" y="177798"/>
          <a:ext cx="5988804" cy="18010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Provision EC2 setup per app requirement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Configure AMIs, instances and Auto Scaling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Establish code pipelines, Jenkins, </a:t>
          </a:r>
          <a:r>
            <a:rPr lang="en-US" sz="1100" kern="1200" dirty="0" err="1"/>
            <a:t>github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Deploy instances to EC2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Verify connectivity to S3, RDS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Monitor and troubleshoot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900" kern="1200" dirty="0"/>
        </a:p>
      </dsp:txBody>
      <dsp:txXfrm>
        <a:off x="5404906" y="177798"/>
        <a:ext cx="4187716" cy="1801088"/>
      </dsp:txXfrm>
    </dsp:sp>
    <dsp:sp modelId="{03B47119-FB51-F14D-AC63-3D4E4B51ECBC}">
      <dsp:nvSpPr>
        <dsp:cNvPr id="0" name=""/>
        <dsp:cNvSpPr/>
      </dsp:nvSpPr>
      <dsp:spPr>
        <a:xfrm>
          <a:off x="2604" y="2217624"/>
          <a:ext cx="2608212" cy="8903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Month 5: Testing and Optimization</a:t>
          </a:r>
        </a:p>
      </dsp:txBody>
      <dsp:txXfrm>
        <a:off x="447771" y="2217624"/>
        <a:ext cx="1717878" cy="890334"/>
      </dsp:txXfrm>
    </dsp:sp>
    <dsp:sp modelId="{83B79EA4-D7DD-434C-BF8F-09C752C6FD5E}">
      <dsp:nvSpPr>
        <dsp:cNvPr id="0" name=""/>
        <dsp:cNvSpPr/>
      </dsp:nvSpPr>
      <dsp:spPr>
        <a:xfrm>
          <a:off x="2321458" y="2293302"/>
          <a:ext cx="2591834" cy="73897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Week 17-18 Functional and Performance testing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Week 19-20: Optimization and cost management</a:t>
          </a:r>
        </a:p>
      </dsp:txBody>
      <dsp:txXfrm>
        <a:off x="2690947" y="2293302"/>
        <a:ext cx="1852857" cy="738977"/>
      </dsp:txXfrm>
    </dsp:sp>
    <dsp:sp modelId="{717176B5-5B7D-0C48-B652-3DF414C4F30F}">
      <dsp:nvSpPr>
        <dsp:cNvPr id="0" name=""/>
        <dsp:cNvSpPr/>
      </dsp:nvSpPr>
      <dsp:spPr>
        <a:xfrm>
          <a:off x="4654650" y="2103533"/>
          <a:ext cx="5716287" cy="111851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Conduct functional tests to ensure all components are working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Perform load testing and monitor resource utilization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Adjust instance types, storage configurations, and network settings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 cost saving strategies like reserved instances, glacier </a:t>
          </a:r>
          <a:r>
            <a:rPr lang="en-US" sz="1300" kern="1200" dirty="0" err="1"/>
            <a:t>etc</a:t>
          </a:r>
          <a:endParaRPr lang="en-US" sz="1300" kern="1200" dirty="0"/>
        </a:p>
      </dsp:txBody>
      <dsp:txXfrm>
        <a:off x="5213908" y="2103533"/>
        <a:ext cx="4597771" cy="1118516"/>
      </dsp:txXfrm>
    </dsp:sp>
    <dsp:sp modelId="{FB59FE75-3912-4D43-B6A3-73BFCD391E4D}">
      <dsp:nvSpPr>
        <dsp:cNvPr id="0" name=""/>
        <dsp:cNvSpPr/>
      </dsp:nvSpPr>
      <dsp:spPr>
        <a:xfrm>
          <a:off x="2604" y="3472906"/>
          <a:ext cx="2225836" cy="8903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Month 6: Final testing and deployment</a:t>
          </a:r>
        </a:p>
      </dsp:txBody>
      <dsp:txXfrm>
        <a:off x="447771" y="3472906"/>
        <a:ext cx="1335502" cy="890334"/>
      </dsp:txXfrm>
    </dsp:sp>
    <dsp:sp modelId="{9F097DC1-7574-3548-8402-87D143F73A72}">
      <dsp:nvSpPr>
        <dsp:cNvPr id="0" name=""/>
        <dsp:cNvSpPr/>
      </dsp:nvSpPr>
      <dsp:spPr>
        <a:xfrm>
          <a:off x="1939081" y="3389557"/>
          <a:ext cx="2153510" cy="105703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Weeks 21-22: Final testing and validation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Weeks 23-24:: Deployment</a:t>
          </a:r>
        </a:p>
      </dsp:txBody>
      <dsp:txXfrm>
        <a:off x="2467598" y="3389557"/>
        <a:ext cx="1096477" cy="1057033"/>
      </dsp:txXfrm>
    </dsp:sp>
    <dsp:sp modelId="{C59ED759-9D91-C14D-B7CB-098F7975BF1B}">
      <dsp:nvSpPr>
        <dsp:cNvPr id="0" name=""/>
        <dsp:cNvSpPr/>
      </dsp:nvSpPr>
      <dsp:spPr>
        <a:xfrm>
          <a:off x="3833949" y="3346696"/>
          <a:ext cx="6679046" cy="114275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Conduct UAT with stakeholders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Verify security, performance and scalability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Document the architecture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Provide training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Officially handover the AWS environment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4405327" y="3346696"/>
        <a:ext cx="5536291" cy="1142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56FBA-13F6-F644-9463-78A9C1E427A9}">
      <dsp:nvSpPr>
        <dsp:cNvPr id="0" name=""/>
        <dsp:cNvSpPr/>
      </dsp:nvSpPr>
      <dsp:spPr>
        <a:xfrm rot="5400000">
          <a:off x="859533" y="858298"/>
          <a:ext cx="1342500" cy="1618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8F6B-1DE9-EE48-A6C3-6DCA77483CB6}">
      <dsp:nvSpPr>
        <dsp:cNvPr id="0" name=""/>
        <dsp:cNvSpPr/>
      </dsp:nvSpPr>
      <dsp:spPr>
        <a:xfrm>
          <a:off x="815552" y="0"/>
          <a:ext cx="2501931" cy="1078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Epic 1: Project Planning and Requirement Analysis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User Story 1: Define Project Goals and high level metrics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Identify Stakeholders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User story 2: Document Infrastructure, application data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4: Risk Assessment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5: Budget</a:t>
          </a:r>
        </a:p>
      </dsp:txBody>
      <dsp:txXfrm>
        <a:off x="847147" y="31595"/>
        <a:ext cx="2438741" cy="1015538"/>
      </dsp:txXfrm>
    </dsp:sp>
    <dsp:sp modelId="{EE34445C-EDA6-8646-9E4C-C97D6BCF50A6}">
      <dsp:nvSpPr>
        <dsp:cNvPr id="0" name=""/>
        <dsp:cNvSpPr/>
      </dsp:nvSpPr>
      <dsp:spPr>
        <a:xfrm rot="5400000">
          <a:off x="860208" y="2207384"/>
          <a:ext cx="1341150" cy="1618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60283-3395-DF44-93A1-12D05AAF29F7}">
      <dsp:nvSpPr>
        <dsp:cNvPr id="0" name=""/>
        <dsp:cNvSpPr/>
      </dsp:nvSpPr>
      <dsp:spPr>
        <a:xfrm>
          <a:off x="1167577" y="1349760"/>
          <a:ext cx="1797880" cy="1078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Epic 4: Application migration and testing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1: App testing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2: app migration planning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3: App migration execution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1199172" y="1381355"/>
        <a:ext cx="1734690" cy="1015538"/>
      </dsp:txXfrm>
    </dsp:sp>
    <dsp:sp modelId="{9D1ADDCA-31A5-2C40-8041-3E57D46BBD89}">
      <dsp:nvSpPr>
        <dsp:cNvPr id="0" name=""/>
        <dsp:cNvSpPr/>
      </dsp:nvSpPr>
      <dsp:spPr>
        <a:xfrm>
          <a:off x="1534413" y="2881589"/>
          <a:ext cx="2735946" cy="1618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3C9A3-2018-FC40-826B-1DA07C27A19B}">
      <dsp:nvSpPr>
        <dsp:cNvPr id="0" name=""/>
        <dsp:cNvSpPr/>
      </dsp:nvSpPr>
      <dsp:spPr>
        <a:xfrm>
          <a:off x="1167577" y="2698171"/>
          <a:ext cx="1797880" cy="1078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Epic 7: Knowledge transfer and documentation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1: documentation of new environment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2: training for IT</a:t>
          </a:r>
        </a:p>
      </dsp:txBody>
      <dsp:txXfrm>
        <a:off x="1199172" y="2729766"/>
        <a:ext cx="1734690" cy="1015538"/>
      </dsp:txXfrm>
    </dsp:sp>
    <dsp:sp modelId="{2F1D14EA-E150-B840-B800-2688B435E080}">
      <dsp:nvSpPr>
        <dsp:cNvPr id="0" name=""/>
        <dsp:cNvSpPr/>
      </dsp:nvSpPr>
      <dsp:spPr>
        <a:xfrm rot="16200000">
          <a:off x="3603415" y="2207384"/>
          <a:ext cx="1341150" cy="1618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CF5B6-91A5-5346-A744-E5763B3387B5}">
      <dsp:nvSpPr>
        <dsp:cNvPr id="0" name=""/>
        <dsp:cNvSpPr/>
      </dsp:nvSpPr>
      <dsp:spPr>
        <a:xfrm>
          <a:off x="3910784" y="2698171"/>
          <a:ext cx="1797880" cy="1078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Epic 8: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Go Live and Post migration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1: Final testing and go live readiness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2: Go Live execution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3942379" y="2729766"/>
        <a:ext cx="1734690" cy="1015538"/>
      </dsp:txXfrm>
    </dsp:sp>
    <dsp:sp modelId="{E5C076A6-8705-9741-9636-04AA4B8699EC}">
      <dsp:nvSpPr>
        <dsp:cNvPr id="0" name=""/>
        <dsp:cNvSpPr/>
      </dsp:nvSpPr>
      <dsp:spPr>
        <a:xfrm rot="16200000">
          <a:off x="3603415" y="858973"/>
          <a:ext cx="1341150" cy="1618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A65E1-01E3-094F-A6D4-C899BB3EBCAB}">
      <dsp:nvSpPr>
        <dsp:cNvPr id="0" name=""/>
        <dsp:cNvSpPr/>
      </dsp:nvSpPr>
      <dsp:spPr>
        <a:xfrm>
          <a:off x="3910784" y="1349760"/>
          <a:ext cx="1797880" cy="1078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Epic 5: Security and compliance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1: compliance assessment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2: security controls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3: ongoing security monitoring</a:t>
          </a:r>
        </a:p>
      </dsp:txBody>
      <dsp:txXfrm>
        <a:off x="3942379" y="1381355"/>
        <a:ext cx="1734690" cy="1015538"/>
      </dsp:txXfrm>
    </dsp:sp>
    <dsp:sp modelId="{479A6A90-7BA9-3842-A58F-80F97821710E}">
      <dsp:nvSpPr>
        <dsp:cNvPr id="0" name=""/>
        <dsp:cNvSpPr/>
      </dsp:nvSpPr>
      <dsp:spPr>
        <a:xfrm>
          <a:off x="4277620" y="184767"/>
          <a:ext cx="2383921" cy="1618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6D395-79DA-9344-8DB0-0EEDE8EDACD2}">
      <dsp:nvSpPr>
        <dsp:cNvPr id="0" name=""/>
        <dsp:cNvSpPr/>
      </dsp:nvSpPr>
      <dsp:spPr>
        <a:xfrm>
          <a:off x="3910784" y="1349"/>
          <a:ext cx="1797880" cy="1078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Epic 2: infrastructure and Design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1: Define cloud architecture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2: Choose cloud 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case: setup security framework</a:t>
          </a:r>
        </a:p>
      </dsp:txBody>
      <dsp:txXfrm>
        <a:off x="3942379" y="32944"/>
        <a:ext cx="1734690" cy="1015538"/>
      </dsp:txXfrm>
    </dsp:sp>
    <dsp:sp modelId="{75EEE53F-7AEF-5740-9FA6-EA32A45BBD26}">
      <dsp:nvSpPr>
        <dsp:cNvPr id="0" name=""/>
        <dsp:cNvSpPr/>
      </dsp:nvSpPr>
      <dsp:spPr>
        <a:xfrm rot="5400000">
          <a:off x="5994596" y="858973"/>
          <a:ext cx="1341150" cy="1618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AD8EE-31F6-DE49-9338-AD47A88638DF}">
      <dsp:nvSpPr>
        <dsp:cNvPr id="0" name=""/>
        <dsp:cNvSpPr/>
      </dsp:nvSpPr>
      <dsp:spPr>
        <a:xfrm>
          <a:off x="6301966" y="1349"/>
          <a:ext cx="1797880" cy="1078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Epic 3: Data Migration Planning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1: Data backup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2: Data transfer and storage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3: Data migration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4: Post Migration validation</a:t>
          </a:r>
        </a:p>
      </dsp:txBody>
      <dsp:txXfrm>
        <a:off x="6333561" y="32944"/>
        <a:ext cx="1734690" cy="1015538"/>
      </dsp:txXfrm>
    </dsp:sp>
    <dsp:sp modelId="{2F092416-1DE8-1249-8FAB-0999182427DE}">
      <dsp:nvSpPr>
        <dsp:cNvPr id="0" name=""/>
        <dsp:cNvSpPr/>
      </dsp:nvSpPr>
      <dsp:spPr>
        <a:xfrm rot="5400000">
          <a:off x="5994596" y="2207384"/>
          <a:ext cx="1341150" cy="1618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7ABD5-5C9C-014E-B620-818471E8C99F}">
      <dsp:nvSpPr>
        <dsp:cNvPr id="0" name=""/>
        <dsp:cNvSpPr/>
      </dsp:nvSpPr>
      <dsp:spPr>
        <a:xfrm>
          <a:off x="6301966" y="1349760"/>
          <a:ext cx="1797880" cy="1078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Epic 6: Ops readiness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1: Monitoring and Alerting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2: Cost optimization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3: Performance tunning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6333561" y="1381355"/>
        <a:ext cx="1734690" cy="1015538"/>
      </dsp:txXfrm>
    </dsp:sp>
    <dsp:sp modelId="{F0581576-3038-8C48-AA74-0CA6D0168D95}">
      <dsp:nvSpPr>
        <dsp:cNvPr id="0" name=""/>
        <dsp:cNvSpPr/>
      </dsp:nvSpPr>
      <dsp:spPr>
        <a:xfrm>
          <a:off x="6301966" y="2698171"/>
          <a:ext cx="1797880" cy="1078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Epic 9: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1: Post migration Performance review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case 2: Project closure and handover</a:t>
          </a:r>
        </a:p>
      </dsp:txBody>
      <dsp:txXfrm>
        <a:off x="6333561" y="2729766"/>
        <a:ext cx="1734690" cy="1015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30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75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6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77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0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37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7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3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7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7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8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1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1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5AE55F-3589-5A42-9448-050E5F7BAAD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5EBC48-268B-BD4E-939C-0E0C7494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hyperlink" Target="Market%20Research%20Template.docx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hyperlink" Target="Market%20Research%20Template.docx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Risk%20Management.xlsx" TargetMode="Externa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Risk%20Management.xlsx" TargetMode="Externa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8.x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4_Document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10.xlsx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11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diagramLayout" Target="../diagrams/layout3.xml"/><Relationship Id="rId7" Type="http://schemas.openxmlformats.org/officeDocument/2006/relationships/package" Target="../embeddings/Microsoft_Word_Document12.docx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13.xlsx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Budget.xlsx" TargetMode="Externa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launch%20.xlsx" TargetMode="Externa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Post%20Launch.docx" TargetMode="Externa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Post%20Launch.docx" TargetMode="Externa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Post%20Launch.docx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8103-6A62-9D10-A652-ED57D3930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A3138-A833-2AA3-F1D4-B844F6CE2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 Strategy</a:t>
            </a:r>
          </a:p>
        </p:txBody>
      </p:sp>
    </p:spTree>
    <p:extLst>
      <p:ext uri="{BB962C8B-B14F-4D97-AF65-F5344CB8AC3E}">
        <p14:creationId xmlns:p14="http://schemas.microsoft.com/office/powerpoint/2010/main" val="334815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F208-5695-816C-25B2-F9128E17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A4B-C547-2AA6-7FDC-63AE0936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  <a:p>
            <a:r>
              <a:rPr lang="en-US" dirty="0"/>
              <a:t>Public cloud</a:t>
            </a:r>
          </a:p>
          <a:p>
            <a:r>
              <a:rPr lang="en-US" dirty="0"/>
              <a:t>Aws, Azure, Google</a:t>
            </a:r>
          </a:p>
        </p:txBody>
      </p:sp>
    </p:spTree>
    <p:extLst>
      <p:ext uri="{BB962C8B-B14F-4D97-AF65-F5344CB8AC3E}">
        <p14:creationId xmlns:p14="http://schemas.microsoft.com/office/powerpoint/2010/main" val="171752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0BA5-3308-F42A-0AB5-C353CA2D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14"/>
            <a:ext cx="10515600" cy="1325563"/>
          </a:xfrm>
        </p:spPr>
        <p:txBody>
          <a:bodyPr/>
          <a:lstStyle/>
          <a:p>
            <a:r>
              <a:rPr lang="en-US" dirty="0"/>
              <a:t>Competitor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D87B-B083-CF84-9541-99D6B5AF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Compute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376B62-2675-6C05-0F5C-2B1F27C62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15751"/>
              </p:ext>
            </p:extLst>
          </p:nvPr>
        </p:nvGraphicFramePr>
        <p:xfrm>
          <a:off x="838199" y="1819483"/>
          <a:ext cx="10060459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30">
                  <a:extLst>
                    <a:ext uri="{9D8B030D-6E8A-4147-A177-3AD203B41FA5}">
                      <a16:colId xmlns:a16="http://schemas.microsoft.com/office/drawing/2014/main" val="1503327591"/>
                    </a:ext>
                  </a:extLst>
                </a:gridCol>
                <a:gridCol w="2010437">
                  <a:extLst>
                    <a:ext uri="{9D8B030D-6E8A-4147-A177-3AD203B41FA5}">
                      <a16:colId xmlns:a16="http://schemas.microsoft.com/office/drawing/2014/main" val="626672983"/>
                    </a:ext>
                  </a:extLst>
                </a:gridCol>
                <a:gridCol w="2174252">
                  <a:extLst>
                    <a:ext uri="{9D8B030D-6E8A-4147-A177-3AD203B41FA5}">
                      <a16:colId xmlns:a16="http://schemas.microsoft.com/office/drawing/2014/main" val="2044465598"/>
                    </a:ext>
                  </a:extLst>
                </a:gridCol>
                <a:gridCol w="3019792">
                  <a:extLst>
                    <a:ext uri="{9D8B030D-6E8A-4147-A177-3AD203B41FA5}">
                      <a16:colId xmlns:a16="http://schemas.microsoft.com/office/drawing/2014/main" val="1659852112"/>
                    </a:ext>
                  </a:extLst>
                </a:gridCol>
                <a:gridCol w="1272448">
                  <a:extLst>
                    <a:ext uri="{9D8B030D-6E8A-4147-A177-3AD203B41FA5}">
                      <a16:colId xmlns:a16="http://schemas.microsoft.com/office/drawing/2014/main" val="405788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AWS 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33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 for memory intensive, compute heavy workloads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Flexible and 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Sizes for scaling. Robust integration with MS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EC2-1</a:t>
                      </a:r>
                    </a:p>
                    <a:p>
                      <a:r>
                        <a:rPr lang="en-US" sz="1400" dirty="0"/>
                        <a:t>GCP-1</a:t>
                      </a:r>
                    </a:p>
                    <a:p>
                      <a:r>
                        <a:rPr lang="en-US" sz="1400" dirty="0"/>
                        <a:t>Azure-1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2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 as you go, reserved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Sustained user discounts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 as you go, reserved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EC2-1</a:t>
                      </a:r>
                    </a:p>
                    <a:p>
                      <a:r>
                        <a:rPr lang="en-US" sz="1400" dirty="0"/>
                        <a:t>GCP-2</a:t>
                      </a:r>
                    </a:p>
                    <a:p>
                      <a:r>
                        <a:rPr lang="en-US" sz="1400" dirty="0"/>
                        <a:t>Azure-3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5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Auto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Advanced options and flexibility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Advanced options and flexibility</a:t>
                      </a:r>
                    </a:p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EC2-2</a:t>
                      </a:r>
                    </a:p>
                    <a:p>
                      <a:r>
                        <a:rPr lang="en-US" sz="1400" dirty="0"/>
                        <a:t>GCP-3</a:t>
                      </a:r>
                    </a:p>
                    <a:p>
                      <a:r>
                        <a:rPr lang="en-US" sz="1400" dirty="0"/>
                        <a:t>Azure-1</a:t>
                      </a:r>
                    </a:p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29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Regions/AZ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EC2-1</a:t>
                      </a:r>
                    </a:p>
                    <a:p>
                      <a:r>
                        <a:rPr lang="en-US" sz="1400" dirty="0"/>
                        <a:t>GCP-2</a:t>
                      </a:r>
                    </a:p>
                    <a:p>
                      <a:r>
                        <a:rPr lang="en-US" sz="1400" dirty="0"/>
                        <a:t>Azure-3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149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D294343-9C54-A4F6-8187-9D28C0A6DF9D}"/>
              </a:ext>
            </a:extLst>
          </p:cNvPr>
          <p:cNvSpPr txBox="1"/>
          <p:nvPr/>
        </p:nvSpPr>
        <p:spPr>
          <a:xfrm>
            <a:off x="838200" y="5694909"/>
            <a:ext cx="6813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EC2 was a good choice for IOT memory intensive</a:t>
            </a:r>
            <a:r>
              <a:rPr lang="en-US" dirty="0"/>
              <a:t> and </a:t>
            </a:r>
            <a:r>
              <a:rPr lang="en-US" sz="1800" dirty="0"/>
              <a:t>compute heavy workloads</a:t>
            </a:r>
          </a:p>
        </p:txBody>
      </p:sp>
    </p:spTree>
    <p:extLst>
      <p:ext uri="{BB962C8B-B14F-4D97-AF65-F5344CB8AC3E}">
        <p14:creationId xmlns:p14="http://schemas.microsoft.com/office/powerpoint/2010/main" val="139851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F647-D75D-8699-5AD0-530310A4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17CE-42DA-1578-CDD6-9B0084D10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Database</a:t>
            </a:r>
          </a:p>
          <a:p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ACE12C-0E57-9F75-44F2-CC3480FCD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41155"/>
              </p:ext>
            </p:extLst>
          </p:nvPr>
        </p:nvGraphicFramePr>
        <p:xfrm>
          <a:off x="838200" y="2038865"/>
          <a:ext cx="10245810" cy="3372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62">
                  <a:extLst>
                    <a:ext uri="{9D8B030D-6E8A-4147-A177-3AD203B41FA5}">
                      <a16:colId xmlns:a16="http://schemas.microsoft.com/office/drawing/2014/main" val="3124664152"/>
                    </a:ext>
                  </a:extLst>
                </a:gridCol>
                <a:gridCol w="2049162">
                  <a:extLst>
                    <a:ext uri="{9D8B030D-6E8A-4147-A177-3AD203B41FA5}">
                      <a16:colId xmlns:a16="http://schemas.microsoft.com/office/drawing/2014/main" val="3153393918"/>
                    </a:ext>
                  </a:extLst>
                </a:gridCol>
                <a:gridCol w="2049162">
                  <a:extLst>
                    <a:ext uri="{9D8B030D-6E8A-4147-A177-3AD203B41FA5}">
                      <a16:colId xmlns:a16="http://schemas.microsoft.com/office/drawing/2014/main" val="507495932"/>
                    </a:ext>
                  </a:extLst>
                </a:gridCol>
                <a:gridCol w="2049162">
                  <a:extLst>
                    <a:ext uri="{9D8B030D-6E8A-4147-A177-3AD203B41FA5}">
                      <a16:colId xmlns:a16="http://schemas.microsoft.com/office/drawing/2014/main" val="660422095"/>
                    </a:ext>
                  </a:extLst>
                </a:gridCol>
                <a:gridCol w="2049162">
                  <a:extLst>
                    <a:ext uri="{9D8B030D-6E8A-4147-A177-3AD203B41FA5}">
                      <a16:colId xmlns:a16="http://schemas.microsoft.com/office/drawing/2014/main" val="3727961226"/>
                    </a:ext>
                  </a:extLst>
                </a:gridCol>
              </a:tblGrid>
              <a:tr h="265356">
                <a:tc>
                  <a:txBody>
                    <a:bodyPr/>
                    <a:lstStyle/>
                    <a:p>
                      <a:r>
                        <a:rPr lang="en-US" sz="12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AWS RDS/Aurora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Ranking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03961"/>
                  </a:ext>
                </a:extLst>
              </a:tr>
              <a:tr h="901231">
                <a:tc>
                  <a:txBody>
                    <a:bodyPr/>
                    <a:lstStyle/>
                    <a:p>
                      <a:r>
                        <a:rPr lang="en-US" sz="1200" dirty="0"/>
                        <a:t>Replication and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Automated scaling, multi-AZ, cross-region 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Multi-region replication (Spanner)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Multi-region replication, elastic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RDS/Aurora-1</a:t>
                      </a:r>
                    </a:p>
                    <a:p>
                      <a:r>
                        <a:rPr lang="en-US" sz="1200" dirty="0"/>
                        <a:t>Azure-2</a:t>
                      </a:r>
                    </a:p>
                    <a:p>
                      <a:r>
                        <a:rPr lang="en-US" sz="1200" dirty="0"/>
                        <a:t>GCP-2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87243"/>
                  </a:ext>
                </a:extLst>
              </a:tr>
              <a:tr h="563270">
                <a:tc>
                  <a:txBody>
                    <a:bodyPr/>
                    <a:lstStyle/>
                    <a:p>
                      <a:r>
                        <a:rPr lang="en-US" sz="1200" dirty="0"/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Pay-as-you-go, Reserved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 second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RDS/Aurora-1</a:t>
                      </a:r>
                    </a:p>
                    <a:p>
                      <a:r>
                        <a:rPr lang="en-US" sz="1200" dirty="0"/>
                        <a:t>Azure and GCP similar-2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89656"/>
                  </a:ext>
                </a:extLst>
              </a:tr>
              <a:tr h="1070212">
                <a:tc>
                  <a:txBody>
                    <a:bodyPr/>
                    <a:lstStyle/>
                    <a:p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Aurora offers MySQL and PostgreSQL compatibility with higher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Spanner for globally distributed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Cosmos DB for multi-model, globally distributed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RDS/Aurora for IOT -1</a:t>
                      </a:r>
                    </a:p>
                    <a:p>
                      <a:r>
                        <a:rPr lang="en-US" sz="1200" dirty="0"/>
                        <a:t>Azure and GCP-2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157499"/>
                  </a:ext>
                </a:extLst>
              </a:tr>
              <a:tr h="563270">
                <a:tc>
                  <a:txBody>
                    <a:bodyPr/>
                    <a:lstStyle/>
                    <a:p>
                      <a:r>
                        <a:rPr lang="en-US" sz="1200" dirty="0"/>
                        <a:t>Managed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MySQL, PostgreSQL, MariaDB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MySQL, PostgreSQL, Spanner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MySQL, PostgreSQL, Cosmos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similar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141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73ED9F-47A2-0AC7-FFD8-18A8A0D9CFAB}"/>
              </a:ext>
            </a:extLst>
          </p:cNvPr>
          <p:cNvSpPr txBox="1"/>
          <p:nvPr/>
        </p:nvSpPr>
        <p:spPr>
          <a:xfrm>
            <a:off x="838199" y="5496809"/>
            <a:ext cx="8221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AWS RDS offers versatility across different DB engines AND supports multiple data models and APIs, making it attractive for globally distributed IOT workloads.</a:t>
            </a:r>
          </a:p>
        </p:txBody>
      </p:sp>
    </p:spTree>
    <p:extLst>
      <p:ext uri="{BB962C8B-B14F-4D97-AF65-F5344CB8AC3E}">
        <p14:creationId xmlns:p14="http://schemas.microsoft.com/office/powerpoint/2010/main" val="389099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CCA8-BBCA-69E0-4DEE-8672B536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B6D3-778E-D37F-6ED5-8EA09BBB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9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Storage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D4AB25-02EA-2440-627E-E7046E06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91173"/>
              </p:ext>
            </p:extLst>
          </p:nvPr>
        </p:nvGraphicFramePr>
        <p:xfrm>
          <a:off x="949157" y="2115330"/>
          <a:ext cx="9843170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634">
                  <a:extLst>
                    <a:ext uri="{9D8B030D-6E8A-4147-A177-3AD203B41FA5}">
                      <a16:colId xmlns:a16="http://schemas.microsoft.com/office/drawing/2014/main" val="1040822241"/>
                    </a:ext>
                  </a:extLst>
                </a:gridCol>
                <a:gridCol w="1968634">
                  <a:extLst>
                    <a:ext uri="{9D8B030D-6E8A-4147-A177-3AD203B41FA5}">
                      <a16:colId xmlns:a16="http://schemas.microsoft.com/office/drawing/2014/main" val="2166481322"/>
                    </a:ext>
                  </a:extLst>
                </a:gridCol>
                <a:gridCol w="1968634">
                  <a:extLst>
                    <a:ext uri="{9D8B030D-6E8A-4147-A177-3AD203B41FA5}">
                      <a16:colId xmlns:a16="http://schemas.microsoft.com/office/drawing/2014/main" val="2938151728"/>
                    </a:ext>
                  </a:extLst>
                </a:gridCol>
                <a:gridCol w="1968634">
                  <a:extLst>
                    <a:ext uri="{9D8B030D-6E8A-4147-A177-3AD203B41FA5}">
                      <a16:colId xmlns:a16="http://schemas.microsoft.com/office/drawing/2014/main" val="1229430748"/>
                    </a:ext>
                  </a:extLst>
                </a:gridCol>
                <a:gridCol w="1968634">
                  <a:extLst>
                    <a:ext uri="{9D8B030D-6E8A-4147-A177-3AD203B41FA5}">
                      <a16:colId xmlns:a16="http://schemas.microsoft.com/office/drawing/2014/main" val="1476347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AWS S3/EBS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6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Data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Lifecycle policies, intelligent tiering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Lifecycle policies, intelligent tiering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Lifecycle policies, intelligent tiering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AWS-1</a:t>
                      </a:r>
                    </a:p>
                    <a:p>
                      <a:r>
                        <a:rPr lang="en-US" sz="1400" dirty="0"/>
                        <a:t>Similar for all GCP and Azure but AWS has an edge because its scalable and durable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7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 as you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Pay as you go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AWS-1</a:t>
                      </a:r>
                    </a:p>
                    <a:p>
                      <a:r>
                        <a:rPr lang="en-US" sz="1400" dirty="0"/>
                        <a:t>Google-2</a:t>
                      </a:r>
                    </a:p>
                    <a:p>
                      <a:r>
                        <a:rPr lang="en-US" sz="1400" dirty="0"/>
                        <a:t>Azure-2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5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Encryption, Backup, data lakes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Encryption, big data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Encryption, long term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 for all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169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F4B9E6-CEBA-3644-0DE1-6495011E8037}"/>
              </a:ext>
            </a:extLst>
          </p:cNvPr>
          <p:cNvSpPr txBox="1"/>
          <p:nvPr/>
        </p:nvSpPr>
        <p:spPr>
          <a:xfrm>
            <a:off x="949157" y="5054410"/>
            <a:ext cx="6100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Conclusion: AWS has flexible discount models and it will be the best model for our specific IOT application for long-running workloads.</a:t>
            </a:r>
          </a:p>
        </p:txBody>
      </p:sp>
    </p:spTree>
    <p:extLst>
      <p:ext uri="{BB962C8B-B14F-4D97-AF65-F5344CB8AC3E}">
        <p14:creationId xmlns:p14="http://schemas.microsoft.com/office/powerpoint/2010/main" val="214046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BFD-7C98-1F2E-F07D-8B1047A4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7745-3FEF-A697-7317-9FB4D641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Pricing and Networking(VPC)</a:t>
            </a:r>
          </a:p>
          <a:p>
            <a:pPr marL="0" indent="0">
              <a:buNone/>
            </a:pPr>
            <a:r>
              <a:rPr lang="en-US" sz="2000" dirty="0"/>
              <a:t>VPC , Routing and load Balancer details have not been included in this presentation to safe guard Intellectual property information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1C365D-AC29-A164-CB4C-80ACDCC00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79960"/>
              </p:ext>
            </p:extLst>
          </p:nvPr>
        </p:nvGraphicFramePr>
        <p:xfrm>
          <a:off x="1629032" y="3651422"/>
          <a:ext cx="812800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33">
                  <a:extLst>
                    <a:ext uri="{9D8B030D-6E8A-4147-A177-3AD203B41FA5}">
                      <a16:colId xmlns:a16="http://schemas.microsoft.com/office/drawing/2014/main" val="1032445129"/>
                    </a:ext>
                  </a:extLst>
                </a:gridCol>
                <a:gridCol w="3536934">
                  <a:extLst>
                    <a:ext uri="{9D8B030D-6E8A-4147-A177-3AD203B41FA5}">
                      <a16:colId xmlns:a16="http://schemas.microsoft.com/office/drawing/2014/main" val="3896955776"/>
                    </a:ext>
                  </a:extLst>
                </a:gridCol>
                <a:gridCol w="3536934">
                  <a:extLst>
                    <a:ext uri="{9D8B030D-6E8A-4147-A177-3AD203B41FA5}">
                      <a16:colId xmlns:a16="http://schemas.microsoft.com/office/drawing/2014/main" val="1210530562"/>
                    </a:ext>
                  </a:extLst>
                </a:gridCol>
              </a:tblGrid>
              <a:tr h="234901">
                <a:tc>
                  <a:txBody>
                    <a:bodyPr/>
                    <a:lstStyle/>
                    <a:p>
                      <a:r>
                        <a:rPr lang="en-US" sz="1500" dirty="0"/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8515"/>
                  </a:ext>
                </a:extLst>
              </a:tr>
              <a:tr h="272186">
                <a:tc>
                  <a:txBody>
                    <a:bodyPr/>
                    <a:lstStyle/>
                    <a:p>
                      <a:r>
                        <a:rPr lang="en-US" sz="1500" dirty="0"/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Pay-as-you-go, Reserved Instances, Savings Plans, Free tier for new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AWS-1-gave the best discounts for longer contracts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54003"/>
                  </a:ext>
                </a:extLst>
              </a:tr>
              <a:tr h="272186">
                <a:tc>
                  <a:txBody>
                    <a:bodyPr/>
                    <a:lstStyle/>
                    <a:p>
                      <a:r>
                        <a:rPr lang="en-US" sz="1500" dirty="0"/>
                        <a:t>GCP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per-second billing,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GCP and Azure similar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72562"/>
                  </a:ext>
                </a:extLst>
              </a:tr>
              <a:tr h="272186">
                <a:tc>
                  <a:txBody>
                    <a:bodyPr/>
                    <a:lstStyle/>
                    <a:p>
                      <a:r>
                        <a:rPr lang="en-US" sz="1500" dirty="0"/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Hybrid use benefits, reserved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GCP and Azure similar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08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26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8F7C-97F0-8C20-244C-1BB97FC0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EA563D-35A5-9AD1-A976-7E4ACF63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876986"/>
              </p:ext>
            </p:extLst>
          </p:nvPr>
        </p:nvGraphicFramePr>
        <p:xfrm>
          <a:off x="2589213" y="2133600"/>
          <a:ext cx="89154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15793360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91851763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42057936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36359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13210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 Share as of 2022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32%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22%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01758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Strengths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Scalability, wide range of services, cost, fits the IOT use case, Serverless, Lambda, Containers, History and reputation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Hybrid, enterprise, Containers, History and reputation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AI/ML, data analytics, </a:t>
                      </a:r>
                      <a:r>
                        <a:rPr lang="en-US" dirty="0" err="1"/>
                        <a:t>Tensorflow</a:t>
                      </a:r>
                      <a:r>
                        <a:rPr lang="en-US" dirty="0"/>
                        <a:t>, History and reputation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40067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Weakness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  <a:p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open source tools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Fewer enterprise partnerships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19310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Compute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GPU/TPU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performance VM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TPU for AI/ML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675154747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hlinkClick r:id="rId2"/>
            <a:extLst>
              <a:ext uri="{FF2B5EF4-FFF2-40B4-BE49-F238E27FC236}">
                <a16:creationId xmlns:a16="http://schemas.microsoft.com/office/drawing/2014/main" id="{274363C8-E47B-3E79-5580-F56CE4725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289480"/>
              </p:ext>
            </p:extLst>
          </p:nvPr>
        </p:nvGraphicFramePr>
        <p:xfrm>
          <a:off x="7368575" y="5816150"/>
          <a:ext cx="965200" cy="63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8575" y="5816150"/>
                        <a:ext cx="965200" cy="63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7F5F73-8D84-0159-731D-818F24BB526C}"/>
              </a:ext>
            </a:extLst>
          </p:cNvPr>
          <p:cNvSpPr txBox="1"/>
          <p:nvPr/>
        </p:nvSpPr>
        <p:spPr>
          <a:xfrm>
            <a:off x="976184" y="5948192"/>
            <a:ext cx="639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refer to the market analysis template for more information </a:t>
            </a:r>
          </a:p>
        </p:txBody>
      </p:sp>
    </p:spTree>
    <p:extLst>
      <p:ext uri="{BB962C8B-B14F-4D97-AF65-F5344CB8AC3E}">
        <p14:creationId xmlns:p14="http://schemas.microsoft.com/office/powerpoint/2010/main" val="273980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9DA7-7DD4-8E8C-8BF9-AB2DEC03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228" y="202286"/>
            <a:ext cx="8911687" cy="1280890"/>
          </a:xfrm>
        </p:spPr>
        <p:txBody>
          <a:bodyPr/>
          <a:lstStyle/>
          <a:p>
            <a:r>
              <a:rPr lang="en-US" dirty="0"/>
              <a:t>SWOT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6BB0C4-5273-32FD-1D4B-C28B15083C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69571"/>
          <a:ext cx="10777152" cy="474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8576">
                  <a:extLst>
                    <a:ext uri="{9D8B030D-6E8A-4147-A177-3AD203B41FA5}">
                      <a16:colId xmlns:a16="http://schemas.microsoft.com/office/drawing/2014/main" val="2570589130"/>
                    </a:ext>
                  </a:extLst>
                </a:gridCol>
                <a:gridCol w="5388576">
                  <a:extLst>
                    <a:ext uri="{9D8B030D-6E8A-4147-A177-3AD203B41FA5}">
                      <a16:colId xmlns:a16="http://schemas.microsoft.com/office/drawing/2014/main" val="4074804066"/>
                    </a:ext>
                  </a:extLst>
                </a:gridCol>
              </a:tblGrid>
              <a:tr h="4480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7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Strengths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Enhanced Data Accessibility and Scalability: Migrating to the cloud will improve access to real-time data and allow the company to scale storage and compute resources as needed, accommodating massive volumes of IoT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Data-Driven Decision-Making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Improved Analytics Capabilities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Cost-Effective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Weakness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Data Quality and Complexity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Dependence on Cloud Providers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Skill Gaps in Data Science and IoT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Potential Data Integration 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5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Opportunities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New Revenue Streams and Business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Product and Service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Competitive Differentiation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Threat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Privacy and Compliance Risks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Cybersecurity Risks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Reliability of Cloud Providers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 Management and Overruns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08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B84D43-648E-0789-433A-5A3037C0F580}"/>
              </a:ext>
            </a:extLst>
          </p:cNvPr>
          <p:cNvSpPr txBox="1"/>
          <p:nvPr/>
        </p:nvSpPr>
        <p:spPr>
          <a:xfrm>
            <a:off x="750673" y="6123543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refer to the market analysis template for more information </a:t>
            </a:r>
          </a:p>
        </p:txBody>
      </p:sp>
      <p:graphicFrame>
        <p:nvGraphicFramePr>
          <p:cNvPr id="6" name="Object 5">
            <a:hlinkClick r:id="rId2"/>
            <a:extLst>
              <a:ext uri="{FF2B5EF4-FFF2-40B4-BE49-F238E27FC236}">
                <a16:creationId xmlns:a16="http://schemas.microsoft.com/office/drawing/2014/main" id="{4B41E935-8C8B-D59F-4F75-B652BA557E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497533"/>
              </p:ext>
            </p:extLst>
          </p:nvPr>
        </p:nvGraphicFramePr>
        <p:xfrm>
          <a:off x="6226776" y="6176167"/>
          <a:ext cx="965200" cy="63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3" name="Object 2">
                        <a:hlinkClick r:id=""/>
                        <a:extLst>
                          <a:ext uri="{FF2B5EF4-FFF2-40B4-BE49-F238E27FC236}">
                            <a16:creationId xmlns:a16="http://schemas.microsoft.com/office/drawing/2014/main" id="{274363C8-E47B-3E79-5580-F56CE4725E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6776" y="6176167"/>
                        <a:ext cx="965200" cy="63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10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5FF6-AE27-11BF-65DD-6F6496BC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E994-3F12-5F96-F4C7-420DDCF3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>
            <a:normAutofit/>
          </a:bodyPr>
          <a:lstStyle/>
          <a:p>
            <a:r>
              <a:rPr lang="en-US" sz="2000" dirty="0"/>
              <a:t>Data Security and Privacy Risks: Sensitive data might be exposed to vulnerabilities during and after migration.</a:t>
            </a:r>
          </a:p>
          <a:p>
            <a:r>
              <a:rPr lang="en-US" sz="2000" dirty="0"/>
              <a:t>Downtime and Service Interruptions: Services may be disrupted, affecting user experience and business operations.</a:t>
            </a:r>
          </a:p>
          <a:p>
            <a:r>
              <a:rPr lang="en-US" sz="2000" dirty="0"/>
              <a:t>Cost Overruns: Unexpected costs due to additional resources, bandwidth, or underestimating storage needs.</a:t>
            </a:r>
          </a:p>
          <a:p>
            <a:r>
              <a:rPr lang="en-US" sz="2000" dirty="0"/>
              <a:t>Data Loss or Corruption: Data may be lost, corrupted, or inaccessible during migration.</a:t>
            </a:r>
          </a:p>
          <a:p>
            <a:r>
              <a:rPr lang="en-US" sz="2000" dirty="0"/>
              <a:t>Integration Issues: Compatibility issues with IOT legacy systems or third-party applications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77D69-26D0-A651-36CC-F700044D780A}"/>
              </a:ext>
            </a:extLst>
          </p:cNvPr>
          <p:cNvSpPr txBox="1"/>
          <p:nvPr/>
        </p:nvSpPr>
        <p:spPr>
          <a:xfrm>
            <a:off x="838200" y="5807631"/>
            <a:ext cx="871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refer to the risk management template for more information. </a:t>
            </a:r>
            <a:r>
              <a:rPr lang="en-US" dirty="0">
                <a:hlinkClick r:id="rId2"/>
              </a:rPr>
              <a:t>Risk Management.xlsx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5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AF32-ADB8-EEC7-7EDA-36D7C466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47BA-E14C-1BC8-68F2-F6FC9B4DB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731" y="1775254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2500" dirty="0"/>
              <a:t>Performance Degradation: Applications may not perform as efficiently in the cloud as they did on-premises.</a:t>
            </a:r>
          </a:p>
          <a:p>
            <a:r>
              <a:rPr lang="en-US" sz="2500" dirty="0"/>
              <a:t>Skills Gap in Cloud Technology: Lack of in-house cloud expertise could lead to delays and errors.</a:t>
            </a:r>
          </a:p>
          <a:p>
            <a:r>
              <a:rPr lang="en-US" sz="2500" dirty="0"/>
              <a:t>Project Scope Creep: The migration project may expand beyond the initial scope, increasing complexity and timelines.</a:t>
            </a:r>
          </a:p>
          <a:p>
            <a:r>
              <a:rPr lang="en-US" sz="2500" dirty="0"/>
              <a:t>Phase 2: Preparation for Machine learning: Steep learning curve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16053-75A4-4624-13CB-3FD0FC82BB76}"/>
              </a:ext>
            </a:extLst>
          </p:cNvPr>
          <p:cNvSpPr txBox="1"/>
          <p:nvPr/>
        </p:nvSpPr>
        <p:spPr>
          <a:xfrm>
            <a:off x="1134762" y="5835023"/>
            <a:ext cx="871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refer to the risk management template for more information. </a:t>
            </a:r>
            <a:r>
              <a:rPr lang="en-US" dirty="0">
                <a:hlinkClick r:id="rId2"/>
              </a:rPr>
              <a:t>Risk Management.xlsx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3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B2D4-DAA7-086B-C267-75290E04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000" y="353863"/>
            <a:ext cx="8911687" cy="1280890"/>
          </a:xfrm>
        </p:spPr>
        <p:txBody>
          <a:bodyPr/>
          <a:lstStyle/>
          <a:p>
            <a:r>
              <a:rPr lang="en-US" dirty="0"/>
              <a:t>KPI and 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8801-DCBE-2BD3-5DF5-390BDF84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30" y="1340301"/>
            <a:ext cx="10515600" cy="4644725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Cost Performance Metrics: Actual vs. Budgeted Costs, Cost Savings Over Time</a:t>
            </a:r>
          </a:p>
          <a:p>
            <a:r>
              <a:rPr lang="en-US" sz="2200" dirty="0"/>
              <a:t>Uptime and Availability: Service Uptime Percentage, Mean Time to Recovery (MTTR)</a:t>
            </a:r>
          </a:p>
          <a:p>
            <a:r>
              <a:rPr lang="en-US" sz="2200" dirty="0"/>
              <a:t>Performance Metrics: Application Response Time, Page Load Times</a:t>
            </a:r>
          </a:p>
          <a:p>
            <a:r>
              <a:rPr lang="en-US" sz="2200" dirty="0"/>
              <a:t>Resource Utilization Metrics: CPU, Memory, and Storage Utilization, Elasticity and Scalability</a:t>
            </a:r>
          </a:p>
          <a:p>
            <a:r>
              <a:rPr lang="en-US" sz="2200" dirty="0"/>
              <a:t>Security and Compliance Metrics: Incident Response Time, Compliance Audit Success Rate</a:t>
            </a:r>
          </a:p>
          <a:p>
            <a:r>
              <a:rPr lang="en-US" sz="2200" dirty="0"/>
              <a:t>User Experience Metrics: End-User Satisfaction</a:t>
            </a:r>
          </a:p>
          <a:p>
            <a:r>
              <a:rPr lang="en-US" sz="2200" dirty="0"/>
              <a:t>Project Execution Metrics: Project timelines, Number of Rollbacks or Reversions</a:t>
            </a:r>
          </a:p>
          <a:p>
            <a:r>
              <a:rPr lang="en-US" sz="2200" dirty="0"/>
              <a:t>Business Outcome Metrics: Time to market new features, customer retention rates</a:t>
            </a:r>
          </a:p>
          <a:p>
            <a:pPr lvl="4"/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4EEE2F7-3855-5FE3-E7D1-6DFFB86D1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596761"/>
              </p:ext>
            </p:extLst>
          </p:nvPr>
        </p:nvGraphicFramePr>
        <p:xfrm>
          <a:off x="1313249" y="595824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65200" imgH="609600" progId="Excel.Sheet.12">
                  <p:embed/>
                </p:oleObj>
              </mc:Choice>
              <mc:Fallback>
                <p:oleObj name="Worksheet" showAsIcon="1" r:id="rId2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3249" y="595824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23367BB-418C-1312-F2BB-F41221BB3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043704"/>
              </p:ext>
            </p:extLst>
          </p:nvPr>
        </p:nvGraphicFramePr>
        <p:xfrm>
          <a:off x="1882346" y="5634638"/>
          <a:ext cx="9144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9144000" imgH="190500" progId="Word.Document.8">
                  <p:embed/>
                </p:oleObj>
              </mc:Choice>
              <mc:Fallback>
                <p:oleObj name="Document" r:id="rId4" imgW="9144000" imgH="19050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2346" y="5634638"/>
                        <a:ext cx="9144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E26E7A-6538-2808-D135-BFC25668E5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729210"/>
              </p:ext>
            </p:extLst>
          </p:nvPr>
        </p:nvGraphicFramePr>
        <p:xfrm>
          <a:off x="2993768" y="5894537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6" imgW="965200" imgH="609600" progId="Word.Document.12">
                  <p:embed/>
                </p:oleObj>
              </mc:Choice>
              <mc:Fallback>
                <p:oleObj name="Document" showAsIcon="1" r:id="rId6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93768" y="5894537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04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4001-3948-8562-C830-A7A9786D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23" y="376237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Product PRD/ Product Vision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04B9-FF73-14F2-B22C-BCAB9FD7A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665"/>
            <a:ext cx="10515600" cy="47162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Problem description/ </a:t>
            </a:r>
            <a:r>
              <a:rPr lang="en-US" sz="2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Vision Statement</a:t>
            </a:r>
            <a:endParaRPr lang="en-US" sz="2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buNone/>
            </a:pPr>
            <a:r>
              <a:rPr lang="en-US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Goals and Requirements/Business Goals</a:t>
            </a:r>
          </a:p>
          <a:p>
            <a:pPr marL="0" indent="0">
              <a:buNone/>
            </a:pPr>
            <a:br>
              <a:rPr lang="en-US" sz="2700" dirty="0"/>
            </a:br>
            <a:r>
              <a:rPr lang="en-US" sz="2700" dirty="0"/>
              <a:t>Enable a secure, scalable, and cost-effective cloud environment that enhances business agility, supports rapid innovation, and improves operational efficiency across the organization.</a:t>
            </a:r>
          </a:p>
          <a:p>
            <a:pPr marL="0" indent="0">
              <a:buNone/>
            </a:pPr>
            <a:r>
              <a:rPr lang="en-US" sz="2700" b="1" dirty="0"/>
              <a:t>Objectives</a:t>
            </a:r>
            <a:r>
              <a:rPr lang="en-US" sz="2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700" dirty="0"/>
              <a:t>Improve scalability and flexibility to support business growth.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700" dirty="0"/>
              <a:t>Reduce infrastructure costs and improve cost predictability.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700" dirty="0"/>
              <a:t>Enhance security, data protection, and compliance with industry regulations.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700" dirty="0"/>
              <a:t>Provide a high-performing, reliable infrastructure that ensures minimal downtime.</a:t>
            </a:r>
          </a:p>
          <a:p>
            <a:pPr marL="457200" lvl="1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1400" i="1" dirty="0"/>
              <a:t>Please refer to the project PRD for more details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CA11280-3273-F598-068B-1AC1471F8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23960"/>
              </p:ext>
            </p:extLst>
          </p:nvPr>
        </p:nvGraphicFramePr>
        <p:xfrm>
          <a:off x="4080476" y="58721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0476" y="587216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76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73ED-022D-70AA-0853-6E65E87B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CFFE-8BA5-1273-8946-3CBEB269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93789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Dashboards</a:t>
            </a:r>
            <a:r>
              <a:rPr lang="en-US" dirty="0"/>
              <a:t>: Set up custom dashboards in AWS CloudWatch to provide real-time visibility into performance, availability, and cost metrics.</a:t>
            </a:r>
          </a:p>
          <a:p>
            <a:r>
              <a:rPr lang="en-US" b="1" dirty="0"/>
              <a:t>Automated Alerts</a:t>
            </a:r>
            <a:r>
              <a:rPr lang="en-US" dirty="0"/>
              <a:t>: Configure alerts for any metric that goes beyond acceptable thresholds, particularly for cost, downtime, and security incidents.</a:t>
            </a:r>
          </a:p>
          <a:p>
            <a:r>
              <a:rPr lang="en-US" b="1" dirty="0"/>
              <a:t>Regular Reviews</a:t>
            </a:r>
            <a:r>
              <a:rPr lang="en-US" dirty="0"/>
              <a:t>: Conduct weekly or monthly KPI reviews with stakeholders to assess progress, address issues, and adjust resources if necessary.</a:t>
            </a:r>
          </a:p>
          <a:p>
            <a:r>
              <a:rPr lang="en-US" b="1" dirty="0"/>
              <a:t>Project Management Tool Integration</a:t>
            </a:r>
            <a:r>
              <a:rPr lang="en-US" dirty="0"/>
              <a:t>: Ensure all metrics are tracked alongside project tasks in Jira and confluence for a unified view of progress against KPIs.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8E344E9-DEA5-F901-F42A-01DAE60B0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920660"/>
              </p:ext>
            </p:extLst>
          </p:nvPr>
        </p:nvGraphicFramePr>
        <p:xfrm>
          <a:off x="1313249" y="5729888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65200" imgH="609600" progId="Excel.Sheet.12">
                  <p:embed/>
                </p:oleObj>
              </mc:Choice>
              <mc:Fallback>
                <p:oleObj name="Worksheet" showAsIcon="1" r:id="rId2" imgW="965200" imgH="6096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4EEE2F7-3855-5FE3-E7D1-6DFFB86D14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3249" y="5729888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16F326C-485D-39FE-FA57-E87C4560B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053859"/>
              </p:ext>
            </p:extLst>
          </p:nvPr>
        </p:nvGraphicFramePr>
        <p:xfrm>
          <a:off x="2839995" y="569625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65200" imgH="609600" progId="Word.Document.12">
                  <p:embed/>
                </p:oleObj>
              </mc:Choice>
              <mc:Fallback>
                <p:oleObj name="Document" showAsIcon="1" r:id="rId4" imgW="965200" imgH="609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E26E7A-6538-2808-D135-BFC25668E5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9995" y="569625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51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9512-FDD7-AB52-00E6-B91B966C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227" y="409798"/>
            <a:ext cx="8911687" cy="1280890"/>
          </a:xfrm>
        </p:spPr>
        <p:txBody>
          <a:bodyPr/>
          <a:lstStyle/>
          <a:p>
            <a:r>
              <a:rPr lang="en-US" dirty="0"/>
              <a:t>Roadmap- 6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35C9-E60F-817F-B86A-EFE7D6DE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Cloud migration project to AWS with 2-week iterations.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920B6A8-57B0-6C7E-A173-0C52B7AD7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639461"/>
              </p:ext>
            </p:extLst>
          </p:nvPr>
        </p:nvGraphicFramePr>
        <p:xfrm>
          <a:off x="838199" y="1690688"/>
          <a:ext cx="11149013" cy="531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463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E935-4E84-1807-05CB-FF788083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55" y="544735"/>
            <a:ext cx="8911687" cy="1280890"/>
          </a:xfrm>
        </p:spPr>
        <p:txBody>
          <a:bodyPr/>
          <a:lstStyle/>
          <a:p>
            <a:r>
              <a:rPr lang="en-US" dirty="0"/>
              <a:t>Roadmap CONTINUED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5A91F5-821D-C2C8-609C-41602D2A2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732842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B402D4-7D07-0699-C34A-108D76139886}"/>
              </a:ext>
            </a:extLst>
          </p:cNvPr>
          <p:cNvSpPr txBox="1"/>
          <p:nvPr/>
        </p:nvSpPr>
        <p:spPr>
          <a:xfrm>
            <a:off x="1791730" y="6363730"/>
            <a:ext cx="64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2- Using the IOT data to build a ML/AI model</a:t>
            </a:r>
          </a:p>
        </p:txBody>
      </p:sp>
    </p:spTree>
    <p:extLst>
      <p:ext uri="{BB962C8B-B14F-4D97-AF65-F5344CB8AC3E}">
        <p14:creationId xmlns:p14="http://schemas.microsoft.com/office/powerpoint/2010/main" val="322445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2727-E222-684E-53B7-21D84087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Use cases and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777B-00AF-4EB9-D300-38B4E92F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793331"/>
          </a:xfrm>
        </p:spPr>
        <p:txBody>
          <a:bodyPr>
            <a:normAutofit fontScale="85000" lnSpcReduction="10000"/>
          </a:bodyPr>
          <a:lstStyle/>
          <a:p>
            <a:pPr marL="0" marR="0"/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1: Epic- Needs to be broken down into smaller use cases and tasks 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 Resources: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Provision virtual machines or serverless functions as required to support current application workloads.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Storage: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Migrate existing databases to cloud-native storage solutions Amazon RDS and ensure data consistency.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Networking: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secure network configurations to control access (e.g., VPC setup, firewalls).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Disaster Recovery &amp; Backup: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Establish automated backups and disaster recovery plans, with a recovery time objective, RTO of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hours.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 and security: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IAM policies, encryption of data at rest and in transit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/>
              <a:t>Acceptance criteria: </a:t>
            </a:r>
            <a:r>
              <a:rPr lang="en-US" sz="1800" dirty="0"/>
              <a:t>For each use it has to be separately mentioned along with test cases. </a:t>
            </a:r>
          </a:p>
          <a:p>
            <a:r>
              <a:rPr lang="en-US" sz="1800" dirty="0"/>
              <a:t>E.g. For RDS- Data post migration should be encrypted. Backup/DR recovery RDS for read intensive operations, blue/green deployments, automated failovers, caching of data in CDS, backup times and rollovers, migration on weekends and off peak hours</a:t>
            </a:r>
          </a:p>
        </p:txBody>
      </p:sp>
    </p:spTree>
    <p:extLst>
      <p:ext uri="{BB962C8B-B14F-4D97-AF65-F5344CB8AC3E}">
        <p14:creationId xmlns:p14="http://schemas.microsoft.com/office/powerpoint/2010/main" val="4244144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B8FE-9C5E-2D62-3857-F15A375C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Mockup/Flow Diagram/Prototype</a:t>
            </a:r>
          </a:p>
        </p:txBody>
      </p:sp>
      <p:pic>
        <p:nvPicPr>
          <p:cNvPr id="2050" name="Picture 2" descr="Uploaded image">
            <a:extLst>
              <a:ext uri="{FF2B5EF4-FFF2-40B4-BE49-F238E27FC236}">
                <a16:creationId xmlns:a16="http://schemas.microsoft.com/office/drawing/2014/main" id="{8DF8B5B8-183C-54F3-EBBF-3EBA7B6D56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41" y="1690687"/>
            <a:ext cx="6969210" cy="38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D83B4D-2EA1-185F-D1E2-BC5C69CDA15B}"/>
              </a:ext>
            </a:extLst>
          </p:cNvPr>
          <p:cNvSpPr txBox="1"/>
          <p:nvPr/>
        </p:nvSpPr>
        <p:spPr>
          <a:xfrm>
            <a:off x="1804086" y="5931243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exact architecture diagram has not been used for proprietary reasons </a:t>
            </a:r>
          </a:p>
        </p:txBody>
      </p:sp>
    </p:spTree>
    <p:extLst>
      <p:ext uri="{BB962C8B-B14F-4D97-AF65-F5344CB8AC3E}">
        <p14:creationId xmlns:p14="http://schemas.microsoft.com/office/powerpoint/2010/main" val="3093199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30EF-A63F-0E07-C3D6-B1696E2C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818" y="401688"/>
            <a:ext cx="8911687" cy="1280890"/>
          </a:xfrm>
        </p:spPr>
        <p:txBody>
          <a:bodyPr/>
          <a:lstStyle/>
          <a:p>
            <a:r>
              <a:rPr lang="en-US" dirty="0"/>
              <a:t>High Level 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C6B1AC-5395-DBE1-8CFE-E806AFF0A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313" y="1356069"/>
            <a:ext cx="872386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5093C0-7D89-CBB8-2999-9E0B7CC7A21E}"/>
              </a:ext>
            </a:extLst>
          </p:cNvPr>
          <p:cNvSpPr txBox="1"/>
          <p:nvPr/>
        </p:nvSpPr>
        <p:spPr>
          <a:xfrm>
            <a:off x="1804086" y="5931243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exact architecture diagram has not been used for proprietary reasons </a:t>
            </a:r>
          </a:p>
        </p:txBody>
      </p:sp>
    </p:spTree>
    <p:extLst>
      <p:ext uri="{BB962C8B-B14F-4D97-AF65-F5344CB8AC3E}">
        <p14:creationId xmlns:p14="http://schemas.microsoft.com/office/powerpoint/2010/main" val="3297468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B2AB-3132-57D1-C6C1-91245C1B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283FD3-4BAA-ECAC-4676-8C19B6437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192773"/>
              </p:ext>
            </p:extLst>
          </p:nvPr>
        </p:nvGraphicFramePr>
        <p:xfrm>
          <a:off x="1638300" y="2151856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7B054A5-4003-A9F0-119D-C4AE6FC415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40772"/>
              </p:ext>
            </p:extLst>
          </p:nvPr>
        </p:nvGraphicFramePr>
        <p:xfrm>
          <a:off x="10543746" y="61769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7" imgW="965200" imgH="609600" progId="Word.Document.12">
                  <p:embed/>
                </p:oleObj>
              </mc:Choice>
              <mc:Fallback>
                <p:oleObj name="Document" showAsIcon="1" r:id="rId7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43746" y="617696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506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D7BC-B6A8-267A-5E34-C2A26EDD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7"/>
            <a:ext cx="10515600" cy="1325563"/>
          </a:xfrm>
        </p:spPr>
        <p:txBody>
          <a:bodyPr/>
          <a:lstStyle/>
          <a:p>
            <a:r>
              <a:rPr lang="en-US" dirty="0"/>
              <a:t>RACI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E6ABFF-1307-A302-C3CB-A7F336737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726353"/>
              </p:ext>
            </p:extLst>
          </p:nvPr>
        </p:nvGraphicFramePr>
        <p:xfrm>
          <a:off x="681037" y="1400063"/>
          <a:ext cx="10515601" cy="4183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3638">
                  <a:extLst>
                    <a:ext uri="{9D8B030D-6E8A-4147-A177-3AD203B41FA5}">
                      <a16:colId xmlns:a16="http://schemas.microsoft.com/office/drawing/2014/main" val="4100302035"/>
                    </a:ext>
                  </a:extLst>
                </a:gridCol>
                <a:gridCol w="1352706">
                  <a:extLst>
                    <a:ext uri="{9D8B030D-6E8A-4147-A177-3AD203B41FA5}">
                      <a16:colId xmlns:a16="http://schemas.microsoft.com/office/drawing/2014/main" val="913423321"/>
                    </a:ext>
                  </a:extLst>
                </a:gridCol>
                <a:gridCol w="906133">
                  <a:extLst>
                    <a:ext uri="{9D8B030D-6E8A-4147-A177-3AD203B41FA5}">
                      <a16:colId xmlns:a16="http://schemas.microsoft.com/office/drawing/2014/main" val="2039075141"/>
                    </a:ext>
                  </a:extLst>
                </a:gridCol>
                <a:gridCol w="655329">
                  <a:extLst>
                    <a:ext uri="{9D8B030D-6E8A-4147-A177-3AD203B41FA5}">
                      <a16:colId xmlns:a16="http://schemas.microsoft.com/office/drawing/2014/main" val="3483078965"/>
                    </a:ext>
                  </a:extLst>
                </a:gridCol>
                <a:gridCol w="825229">
                  <a:extLst>
                    <a:ext uri="{9D8B030D-6E8A-4147-A177-3AD203B41FA5}">
                      <a16:colId xmlns:a16="http://schemas.microsoft.com/office/drawing/2014/main" val="3780541319"/>
                    </a:ext>
                  </a:extLst>
                </a:gridCol>
                <a:gridCol w="857591">
                  <a:extLst>
                    <a:ext uri="{9D8B030D-6E8A-4147-A177-3AD203B41FA5}">
                      <a16:colId xmlns:a16="http://schemas.microsoft.com/office/drawing/2014/main" val="145268983"/>
                    </a:ext>
                  </a:extLst>
                </a:gridCol>
                <a:gridCol w="809048">
                  <a:extLst>
                    <a:ext uri="{9D8B030D-6E8A-4147-A177-3AD203B41FA5}">
                      <a16:colId xmlns:a16="http://schemas.microsoft.com/office/drawing/2014/main" val="3049958376"/>
                    </a:ext>
                  </a:extLst>
                </a:gridCol>
                <a:gridCol w="1092215">
                  <a:extLst>
                    <a:ext uri="{9D8B030D-6E8A-4147-A177-3AD203B41FA5}">
                      <a16:colId xmlns:a16="http://schemas.microsoft.com/office/drawing/2014/main" val="1271138009"/>
                    </a:ext>
                  </a:extLst>
                </a:gridCol>
                <a:gridCol w="527904">
                  <a:extLst>
                    <a:ext uri="{9D8B030D-6E8A-4147-A177-3AD203B41FA5}">
                      <a16:colId xmlns:a16="http://schemas.microsoft.com/office/drawing/2014/main" val="404071412"/>
                    </a:ext>
                  </a:extLst>
                </a:gridCol>
                <a:gridCol w="527904">
                  <a:extLst>
                    <a:ext uri="{9D8B030D-6E8A-4147-A177-3AD203B41FA5}">
                      <a16:colId xmlns:a16="http://schemas.microsoft.com/office/drawing/2014/main" val="3066469938"/>
                    </a:ext>
                  </a:extLst>
                </a:gridCol>
                <a:gridCol w="527904">
                  <a:extLst>
                    <a:ext uri="{9D8B030D-6E8A-4147-A177-3AD203B41FA5}">
                      <a16:colId xmlns:a16="http://schemas.microsoft.com/office/drawing/2014/main" val="3293115295"/>
                    </a:ext>
                  </a:extLst>
                </a:gridCol>
              </a:tblGrid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Project Activity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Product Manager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Project Manager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Cloud Architect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IT Security Team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Developers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Operations Team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Business Stakeholders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External Vendor/Cloud Provider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38124"/>
                  </a:ext>
                </a:extLst>
              </a:tr>
              <a:tr h="357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1. Project Planning &amp; Requirements Gathering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129066778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2. Cost and Budget Analysis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2562815918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3. Risk Assessment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1921416683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4. Security and Compliance Planning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2431998119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5. Data Backup and Storage Strategy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3276517724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6. Infrastructure Design &amp; Architecture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2918153671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7. Application Compatibility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2473862474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8. Migration Planning (Phased/Rolling)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3113655019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9. Setting Up Cloud Environment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2230874401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10. Data Migration Execution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4105533468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11. Application Migration Execution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3086268429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12. Monitoring &amp; Performance Tuning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653190300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13. Uptime and Availability Management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4026504486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14. Security &amp; Access Control Management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1443219767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15. Post-Migration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681802996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16. Documentation &amp; Knowledge Transfer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3161850369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17. Final Cost and Performance Review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627189789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18. User Training and Support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1050895945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19. Project Closure and Handover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2812646346"/>
                  </a:ext>
                </a:extLst>
              </a:tr>
              <a:tr h="18503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1" marR="6071" marT="6071" marB="0" anchor="b"/>
                </a:tc>
                <a:extLst>
                  <a:ext uri="{0D108BD9-81ED-4DB2-BD59-A6C34878D82A}">
                    <a16:rowId xmlns:a16="http://schemas.microsoft.com/office/drawing/2014/main" val="2180221826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8817A1D-C888-A303-5002-56DD0E83DE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033471"/>
              </p:ext>
            </p:extLst>
          </p:nvPr>
        </p:nvGraphicFramePr>
        <p:xfrm>
          <a:off x="2327275" y="579437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65200" imgH="609600" progId="Excel.Sheet.12">
                  <p:embed/>
                </p:oleObj>
              </mc:Choice>
              <mc:Fallback>
                <p:oleObj name="Worksheet" showAsIcon="1" r:id="rId2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27275" y="579437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919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97BC-A6B5-8B19-3141-542D7360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Planning and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A7C5-B91C-FE4A-4200-0DC437E0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Budget.xlsx</a:t>
            </a:r>
            <a:endParaRPr lang="en-US" dirty="0"/>
          </a:p>
          <a:p>
            <a:pPr marL="0" indent="0">
              <a:buNone/>
            </a:pPr>
            <a:r>
              <a:rPr lang="en-US" sz="2000" i="1" dirty="0"/>
              <a:t>Please refer to the budget excel sheet for detailed explanation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B653AE-2A0A-3225-6660-B84CEBE29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06563"/>
              </p:ext>
            </p:extLst>
          </p:nvPr>
        </p:nvGraphicFramePr>
        <p:xfrm>
          <a:off x="1277723" y="3086893"/>
          <a:ext cx="8076342" cy="280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8351">
                  <a:extLst>
                    <a:ext uri="{9D8B030D-6E8A-4147-A177-3AD203B41FA5}">
                      <a16:colId xmlns:a16="http://schemas.microsoft.com/office/drawing/2014/main" val="293475112"/>
                    </a:ext>
                  </a:extLst>
                </a:gridCol>
                <a:gridCol w="4687991">
                  <a:extLst>
                    <a:ext uri="{9D8B030D-6E8A-4147-A177-3AD203B41FA5}">
                      <a16:colId xmlns:a16="http://schemas.microsoft.com/office/drawing/2014/main" val="4188053812"/>
                    </a:ext>
                  </a:extLst>
                </a:gridCol>
              </a:tblGrid>
              <a:tr h="311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Estimated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5676375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Planning and Assessment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$20,000 - $30,000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949677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Infrastructure and Design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$35,000 - $45,000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430982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Cloud Service Costs (1st Month)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$35,000 - $50,000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3264349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Application Migration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$65,000 - $85,000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3194217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Security and Compliance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$25,000 - $30,000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23376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Operational (Monthly)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$10,000 - $13,000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8070554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Contingency (10-20%)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$40,000 - $50,000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1228353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Initial Budget Estimate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$200,000 - $350,000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755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572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71A9-4A4F-38F8-498A-037702CC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2E1D-F2F6-9C0F-9662-7784F2D4E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63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 business objectives and Requirements: Scalability, cost savings, operational efficiency has been defined and aligned with the stakeholders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 source environment: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 codebase is compatible with the target cloud environment. The existing on prem and legacy environment is stable and fully documented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smooth migration process.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 of skilled resources and or training has been provided to bridge the gap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/>
              <a:t>Support from Cloud Provider: The cloud provider will provide sufficient support, network capacity, resources, and guidance to address technical challenges during migration.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Budget and Time allocation: Project has sufficient budget and timeline to complete all phases including refactoring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/>
              <a:t>Minimal Application Downtime Tolerance: Assumes that applications and services can handle minimal downtime during migration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/>
              <a:t>User readiness and Change management: Users are prepared for changes to workflows and tools, and that there is a change management plan in place to handle training and support. Changelog will be maintained for all changes including scope creep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/>
              <a:t>Availability of Backup and Rollback Options: Data can be restored in cased of migration issues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D56D-F2E8-09DF-54C1-B2B1B165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514" y="444937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Target Group (Key Stakeholders)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5F34-4314-45CF-FA8A-F54B4CA5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001" y="1725827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Primary Stakeholders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IT/Infrastructure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Analytics and Data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Development/Engineering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Risk and Compliance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Success and Support Team</a:t>
            </a:r>
          </a:p>
          <a:p>
            <a:pPr marL="457200" lvl="1" indent="0">
              <a:buNone/>
            </a:pPr>
            <a:r>
              <a:rPr lang="en-US" b="1" dirty="0"/>
              <a:t>Secondary Stakeholders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Business Leadership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Finance and Procurement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457200" lvl="1" indent="0">
              <a:buNone/>
            </a:pPr>
            <a:r>
              <a:rPr lang="en-US" sz="1200" i="1" dirty="0"/>
              <a:t>Please refer to the project PRD for more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ABFC35E-B221-93CA-DAB6-012CD0BBE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637259"/>
              </p:ext>
            </p:extLst>
          </p:nvPr>
        </p:nvGraphicFramePr>
        <p:xfrm>
          <a:off x="4080476" y="58721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CA11280-3273-F598-068B-1AC1471F8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0476" y="587216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959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C7AD-DDCF-8D95-9871-98CF21AA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929B-2E26-91C2-BF80-8328BEC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91" y="1272746"/>
            <a:ext cx="10515600" cy="4768293"/>
          </a:xfrm>
        </p:spPr>
        <p:txBody>
          <a:bodyPr>
            <a:normAutofit fontScale="77500" lnSpcReduction="20000"/>
          </a:bodyPr>
          <a:lstStyle/>
          <a:p>
            <a:pPr marL="0" marR="0" lvl="0" indent="0">
              <a:buSzPts val="1000"/>
              <a:buNone/>
              <a:tabLst>
                <a:tab pos="457200" algn="l"/>
              </a:tabLs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 Readiness: Required cloud infrastructure (e.g., VPCs, IAM) will be provisioned by the cloud provider’s setup team.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Compliance and Security policies: Collaboration with [IT team, DevOps, security team] is necessary to meet compliance and security requirements.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Transfer: </a:t>
            </a:r>
            <a:r>
              <a:rPr lang="en-US" sz="1600" dirty="0"/>
              <a:t>Dependence on networking infrastructure, such as high-speed internet or dedicated VPN connections, to support large-scale data transfer without interruption or bottlenecks.</a:t>
            </a:r>
            <a:endParaRPr lang="en-US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Application Compatibility: Dependency on applications being compatible with the target cloud environment or having alternative solutions if they require modification or refactoring.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UAT: Sign off from stakeholders after end to end testing to validate feedback and functionality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Management: E</a:t>
            </a:r>
            <a:r>
              <a:rPr lang="en-US" sz="1600" dirty="0"/>
              <a:t>nsure users and staff are informed, trained, and supported through the transition to cloud-based workflows.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Service Level Agreements (SLAs) with Cloud Provider: Dependence on cloud provider SLAs to ensure uptime, support, and response times meet organizational requirements, especially for critical applications.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Access to Technical Support from Cloud Provider: Dependency on timely and effective support from the cloud provider to address any technical issues that arise during migration.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Stakeholder Engagement and Communication: Dependency on active engagement and feedback from stakeholders, including regular updates to ensure alignment and address concerns promptly.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Setting up testing environment to validate applications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Data and Application interdependencies: Migrated in tandem and closely coordinated to avoid functional disruptions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600" dirty="0"/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94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0FB0-6691-59D3-DC00-8FE317C7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Analysis for scope creep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F0B72F-AC64-F243-86A2-7177A8517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318726"/>
              </p:ext>
            </p:extLst>
          </p:nvPr>
        </p:nvGraphicFramePr>
        <p:xfrm>
          <a:off x="407772" y="2037584"/>
          <a:ext cx="10799808" cy="4351339"/>
        </p:xfrm>
        <a:graphic>
          <a:graphicData uri="http://schemas.openxmlformats.org/drawingml/2006/table">
            <a:tbl>
              <a:tblPr/>
              <a:tblGrid>
                <a:gridCol w="2699952">
                  <a:extLst>
                    <a:ext uri="{9D8B030D-6E8A-4147-A177-3AD203B41FA5}">
                      <a16:colId xmlns:a16="http://schemas.microsoft.com/office/drawing/2014/main" val="3038906254"/>
                    </a:ext>
                  </a:extLst>
                </a:gridCol>
                <a:gridCol w="2699952">
                  <a:extLst>
                    <a:ext uri="{9D8B030D-6E8A-4147-A177-3AD203B41FA5}">
                      <a16:colId xmlns:a16="http://schemas.microsoft.com/office/drawing/2014/main" val="2287363728"/>
                    </a:ext>
                  </a:extLst>
                </a:gridCol>
                <a:gridCol w="2699952">
                  <a:extLst>
                    <a:ext uri="{9D8B030D-6E8A-4147-A177-3AD203B41FA5}">
                      <a16:colId xmlns:a16="http://schemas.microsoft.com/office/drawing/2014/main" val="2886525430"/>
                    </a:ext>
                  </a:extLst>
                </a:gridCol>
                <a:gridCol w="2699952">
                  <a:extLst>
                    <a:ext uri="{9D8B030D-6E8A-4147-A177-3AD203B41FA5}">
                      <a16:colId xmlns:a16="http://schemas.microsoft.com/office/drawing/2014/main" val="2521818270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r>
                        <a:rPr lang="en-US" sz="1200" b="1" dirty="0"/>
                        <a:t>Area</a:t>
                      </a:r>
                      <a:endParaRPr lang="en-US" sz="1200" dirty="0"/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Original Scope</a:t>
                      </a:r>
                      <a:endParaRPr lang="en-US" sz="1200" dirty="0"/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Current Scope Creep Risk</a:t>
                      </a:r>
                      <a:endParaRPr lang="en-US" sz="1200"/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Impact</a:t>
                      </a:r>
                      <a:endParaRPr lang="en-US" sz="1200" dirty="0"/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156079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r>
                        <a:rPr lang="en-US" sz="1200" b="1" dirty="0"/>
                        <a:t>Refactoring Depth</a:t>
                      </a:r>
                      <a:endParaRPr lang="en-US" sz="1200" dirty="0"/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Minimal refactoring for compatibility only.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Requests for full refactoring or re-engineering to use cloud-native models.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Increased project timeline and cost.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437666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r>
                        <a:rPr lang="en-US" sz="1200" b="1" dirty="0"/>
                        <a:t>Feature Enhancements</a:t>
                      </a:r>
                      <a:endParaRPr lang="en-US" sz="1200" dirty="0"/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feature enhancements; migration only.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Stakeholders push to add new features or improvements.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Potential delays and additional development.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524133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r>
                        <a:rPr lang="en-US" sz="1200" b="1"/>
                        <a:t>Performance Optimizations</a:t>
                      </a:r>
                      <a:endParaRPr lang="en-US" sz="1200"/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Basic compatibility testing, no major optimizations.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Developers may be encouraged to optimize application performance specifically for the cloud.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Increased time for testing and development.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899558"/>
                  </a:ext>
                </a:extLst>
              </a:tr>
              <a:tr h="1054870">
                <a:tc>
                  <a:txBody>
                    <a:bodyPr/>
                    <a:lstStyle/>
                    <a:p>
                      <a:r>
                        <a:rPr lang="en-US" sz="1200" b="1"/>
                        <a:t>Security Enhancements</a:t>
                      </a:r>
                      <a:endParaRPr lang="en-US" sz="1200"/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Basic cloud security configurations applied.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security requirements, such as enhanced encryption or advanced compliance logging.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Additional time, cost, and resource needs.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661525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r>
                        <a:rPr lang="en-US" sz="1200" b="1" dirty="0"/>
                        <a:t>Modernization Goals</a:t>
                      </a:r>
                      <a:endParaRPr lang="en-US" sz="1200" dirty="0"/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Limited refactoring to maintain functionality.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Push for extensive modernization of legacy applications.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Major increase in migration complexity.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0973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02223F-CEE9-7520-C45F-8CF8EA0A9A32}"/>
              </a:ext>
            </a:extLst>
          </p:cNvPr>
          <p:cNvSpPr txBox="1"/>
          <p:nvPr/>
        </p:nvSpPr>
        <p:spPr>
          <a:xfrm>
            <a:off x="284205" y="1306812"/>
            <a:ext cx="112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Original scope: Migrate applications to the cloud with only the essential refactoring required for compatibility and not for optimization. </a:t>
            </a:r>
          </a:p>
          <a:p>
            <a:r>
              <a:rPr lang="en-US" sz="1200" dirty="0"/>
              <a:t>Scope Creep: Stakeholders requested additional refactoring, feature enhancements and move to AWS Lambda serverless</a:t>
            </a:r>
          </a:p>
        </p:txBody>
      </p:sp>
    </p:spTree>
    <p:extLst>
      <p:ext uri="{BB962C8B-B14F-4D97-AF65-F5344CB8AC3E}">
        <p14:creationId xmlns:p14="http://schemas.microsoft.com/office/powerpoint/2010/main" val="408374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E5E7-0E44-0C64-0FED-D25CD8B8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 to Control Scope Creep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8CDB-46A8-7E13-880C-DD77BBD2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314"/>
            <a:ext cx="10515600" cy="5213136"/>
          </a:xfrm>
        </p:spPr>
        <p:txBody>
          <a:bodyPr>
            <a:normAutofit/>
          </a:bodyPr>
          <a:lstStyle/>
          <a:p>
            <a:r>
              <a:rPr lang="en-US" dirty="0"/>
              <a:t>Define and Document Clear Boundaries</a:t>
            </a:r>
          </a:p>
          <a:p>
            <a:r>
              <a:rPr lang="en-US" dirty="0"/>
              <a:t>Implement a Formal Change Request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Stakeholder Alignment and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Establish Success Criteria for Minimal Refactoring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Prioritize Post-Migration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 Refactoring to Cloud Compatibility Needs Only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5BC1B42-BD12-1D1F-225D-C334200000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243742"/>
              </p:ext>
            </p:extLst>
          </p:nvPr>
        </p:nvGraphicFramePr>
        <p:xfrm>
          <a:off x="4699000" y="449421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99000" y="449421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346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B35E-6892-AAFF-9CFE-D834A7F8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Metrics for Tracking Scope Creep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2323-35AF-A7D4-1BDC-142137C5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Change Requests Approved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 and Cost Variance from Original Estimates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Refactoring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Post-Migration Enhancement 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9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D499-1FDD-5DCF-BDE3-853BA82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Launch: Key Milestones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258DBE-3AE5-CF69-327A-604B9ED24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82762"/>
              </p:ext>
            </p:extLst>
          </p:nvPr>
        </p:nvGraphicFramePr>
        <p:xfrm>
          <a:off x="838200" y="2706129"/>
          <a:ext cx="10515600" cy="2666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603121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69235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06017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7920300"/>
                    </a:ext>
                  </a:extLst>
                </a:gridCol>
              </a:tblGrid>
              <a:tr h="419685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TARGET DATE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MILESTONE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EXIT CRITERIA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90525792"/>
                  </a:ext>
                </a:extLst>
              </a:tr>
              <a:tr h="419685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YYYY-MM-DD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Pilot/soft launch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Internal testing with employees only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No P0 or P1 bugs on a rolling 7-day basis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84914666"/>
                  </a:ext>
                </a:extLst>
              </a:tr>
              <a:tr h="667368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YYYY-MM-DD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Beta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Early cohort of 20 customers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At least 10 customers would be disappointed if we took it away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78095534"/>
                  </a:ext>
                </a:extLst>
              </a:tr>
              <a:tr h="667368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YYYY-MM-DD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Early Access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Invite-only customers from sales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At least 1 win from every major competitor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55468510"/>
                  </a:ext>
                </a:extLst>
              </a:tr>
              <a:tr h="419685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YYYY-MM-DD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Launch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All customers in current markets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Measure and monitor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91996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31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CCE3-7CE6-DEB3-2A2C-25C8D78B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checklist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7CCDF-5DB1-D512-422D-2F149328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to the excel sheet attached for launch and final go checklist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launch 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10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74C0-42EA-43EB-9F4F-147E733D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Launch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E306-9BCB-EB4F-F9E3-812E83B02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027" y="1606378"/>
            <a:ext cx="10083585" cy="50909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dirty="0"/>
              <a:t>Stabilization (Initial 2-3 Months)</a:t>
            </a:r>
          </a:p>
          <a:p>
            <a:r>
              <a:rPr lang="en-US" sz="2500" dirty="0"/>
              <a:t>Monitor system performance and availability</a:t>
            </a:r>
          </a:p>
          <a:p>
            <a:r>
              <a:rPr lang="en-US" sz="2500" dirty="0"/>
              <a:t>Run Performance Benchmarks and Load Tests</a:t>
            </a:r>
          </a:p>
          <a:p>
            <a:r>
              <a:rPr lang="en-US" sz="2500" dirty="0"/>
              <a:t>Validate Data Integrity and Consistency</a:t>
            </a:r>
          </a:p>
          <a:p>
            <a:r>
              <a:rPr lang="en-US" sz="2500" dirty="0"/>
              <a:t>Implement Change Management and Monitor for Errors</a:t>
            </a:r>
          </a:p>
          <a:p>
            <a:r>
              <a:rPr lang="en-US" sz="2500" dirty="0"/>
              <a:t>User Training and Support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2500" dirty="0"/>
              <a:t>Continuous Monitoring and Maintenance (Ongoing)</a:t>
            </a:r>
          </a:p>
          <a:p>
            <a:r>
              <a:rPr lang="en-US" sz="2500" dirty="0"/>
              <a:t>Set Up Alerts for Key Performance Indicators (KPIs)</a:t>
            </a:r>
          </a:p>
          <a:p>
            <a:r>
              <a:rPr lang="en-US" sz="2500" dirty="0"/>
              <a:t>Proactive Security and Compliance Audits</a:t>
            </a:r>
          </a:p>
          <a:p>
            <a:r>
              <a:rPr lang="en-US" sz="2500" dirty="0"/>
              <a:t>Manage and Optimize Resource Utilization</a:t>
            </a:r>
          </a:p>
          <a:p>
            <a:r>
              <a:rPr lang="en-US" sz="2500" dirty="0"/>
              <a:t>Cost Optimization and Reporting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700" dirty="0">
                <a:hlinkClick r:id="rId2"/>
              </a:rPr>
              <a:t>For more details please refer to the word template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Post Launch.docx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94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BAD0-2A49-A273-992A-7689BAB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Launch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4454-1463-6032-5C32-66E179C84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Performance Optimization and Continuous Improvement</a:t>
            </a:r>
          </a:p>
          <a:p>
            <a:r>
              <a:rPr lang="en-US" dirty="0"/>
              <a:t>Optimize Application Performance</a:t>
            </a:r>
          </a:p>
          <a:p>
            <a:r>
              <a:rPr lang="en-US" dirty="0"/>
              <a:t>Refine Data Pipelines and Analytics Workflows</a:t>
            </a:r>
          </a:p>
          <a:p>
            <a:r>
              <a:rPr lang="en-US" dirty="0"/>
              <a:t>Implement DevOps and Automation</a:t>
            </a:r>
          </a:p>
          <a:p>
            <a:r>
              <a:rPr lang="en-US" dirty="0"/>
              <a:t>Gather User Feedback for Continuous Improvement</a:t>
            </a:r>
          </a:p>
          <a:p>
            <a:r>
              <a:rPr lang="en-US" dirty="0"/>
              <a:t>Maintain Documentation and Knowledge Transfer</a:t>
            </a:r>
          </a:p>
          <a:p>
            <a:r>
              <a:rPr lang="en-US" dirty="0"/>
              <a:t>Continuous Training and Support</a:t>
            </a:r>
          </a:p>
          <a:p>
            <a:r>
              <a:rPr lang="en-US" dirty="0"/>
              <a:t>Stakeholder Communication and Reporting</a:t>
            </a:r>
          </a:p>
          <a:p>
            <a:r>
              <a:rPr lang="en-US" dirty="0"/>
              <a:t>Establish a Support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B0677-D087-1175-9A7A-33577EDFE3EE}"/>
              </a:ext>
            </a:extLst>
          </p:cNvPr>
          <p:cNvSpPr txBox="1"/>
          <p:nvPr/>
        </p:nvSpPr>
        <p:spPr>
          <a:xfrm>
            <a:off x="1220230" y="5988734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For more details please refer to the word template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Post Launch.docx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72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5035-C788-4B7E-809E-0401ECAC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Launch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16577-D466-BC7A-464A-7D10B7BC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 for Future Enhancements and Optimization</a:t>
            </a:r>
          </a:p>
          <a:p>
            <a:r>
              <a:rPr lang="en-US" dirty="0"/>
              <a:t>Identify Future Cloud Initiatives: AI/ML initiatives</a:t>
            </a:r>
          </a:p>
          <a:p>
            <a:r>
              <a:rPr lang="en-US" dirty="0"/>
              <a:t>Plan for Advanced Cloud Capabilities</a:t>
            </a:r>
          </a:p>
          <a:p>
            <a:r>
              <a:rPr lang="en-US" dirty="0"/>
              <a:t>Schedule Regular Post-Migration Reviews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A0048-0F24-D78F-B2FC-EFB8AF931376}"/>
              </a:ext>
            </a:extLst>
          </p:cNvPr>
          <p:cNvSpPr txBox="1"/>
          <p:nvPr/>
        </p:nvSpPr>
        <p:spPr>
          <a:xfrm>
            <a:off x="1232587" y="4823425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For more details please refer to the word template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Post Launch.docx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8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05B2-8E81-054D-9846-607E4981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018" y="574683"/>
            <a:ext cx="8911687" cy="1280890"/>
          </a:xfrm>
        </p:spPr>
        <p:txBody>
          <a:bodyPr/>
          <a:lstStyle/>
          <a:p>
            <a:r>
              <a:rPr lang="en-US" dirty="0"/>
              <a:t>Needs (Problems to Solve)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0AB1-AB44-E4F9-668E-2AD5859FC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018" y="154018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Scalability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Operational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 and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Agility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Inconsistent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Accessibility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5FC0B20-2E1D-FAF6-3B53-ABA6ABFC6F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637259"/>
              </p:ext>
            </p:extLst>
          </p:nvPr>
        </p:nvGraphicFramePr>
        <p:xfrm>
          <a:off x="4080476" y="58721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CA11280-3273-F598-068B-1AC1471F8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0476" y="587216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DC85FC-7C7D-6F8D-DE55-77CCE7EE8B53}"/>
              </a:ext>
            </a:extLst>
          </p:cNvPr>
          <p:cNvSpPr txBox="1"/>
          <p:nvPr/>
        </p:nvSpPr>
        <p:spPr>
          <a:xfrm>
            <a:off x="701246" y="5502831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/>
              <a:t>Please refer to the project PRD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4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252F-14D7-9DB9-447E-726FCD88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936" y="597526"/>
            <a:ext cx="8911687" cy="1280890"/>
          </a:xfrm>
        </p:spPr>
        <p:txBody>
          <a:bodyPr/>
          <a:lstStyle/>
          <a:p>
            <a:r>
              <a:rPr lang="en-US" dirty="0"/>
              <a:t>Product (Solution/Features)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7E33-94E7-2958-9F2C-FC9FD99FC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088" y="1842407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Scalable Cloud Infrastructure:</a:t>
            </a:r>
          </a:p>
          <a:p>
            <a:r>
              <a:rPr lang="en-US" dirty="0"/>
              <a:t>Cost Management and Optimization Tools:</a:t>
            </a:r>
          </a:p>
          <a:p>
            <a:r>
              <a:rPr lang="en-US" dirty="0"/>
              <a:t>Enhanced Security and Compliance:</a:t>
            </a:r>
          </a:p>
          <a:p>
            <a:r>
              <a:rPr lang="en-US" dirty="0"/>
              <a:t>Automated Deployment and DevOps Integration:</a:t>
            </a:r>
          </a:p>
          <a:p>
            <a:r>
              <a:rPr lang="en-US" dirty="0"/>
              <a:t>Real-Time Analytics and Data Integration:</a:t>
            </a:r>
          </a:p>
          <a:p>
            <a:r>
              <a:rPr lang="en-US" dirty="0"/>
              <a:t>Backup, Recovery, and Disaster Recovery:</a:t>
            </a:r>
          </a:p>
          <a:p>
            <a:r>
              <a:rPr lang="en-US" dirty="0"/>
              <a:t>Monitoring and Alerting Systems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2787D9-22BD-F688-0785-E427D5EB89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637259"/>
              </p:ext>
            </p:extLst>
          </p:nvPr>
        </p:nvGraphicFramePr>
        <p:xfrm>
          <a:off x="4080476" y="58721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CA11280-3273-F598-068B-1AC1471F8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0476" y="587216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E1EC83-08C7-9C66-8F0A-942FA0C79446}"/>
              </a:ext>
            </a:extLst>
          </p:cNvPr>
          <p:cNvSpPr txBox="1"/>
          <p:nvPr/>
        </p:nvSpPr>
        <p:spPr>
          <a:xfrm>
            <a:off x="902730" y="543536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/>
              <a:t>Please refer to the project PRD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347413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5513-C5CA-1139-E3C5-17DF4EF3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946" y="650192"/>
            <a:ext cx="8911687" cy="1280890"/>
          </a:xfrm>
        </p:spPr>
        <p:txBody>
          <a:bodyPr/>
          <a:lstStyle/>
          <a:p>
            <a:r>
              <a:rPr lang="en-US" dirty="0"/>
              <a:t>Business Goals (Key Results)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34C6-F322-FCC5-648F-D82203CC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 1: Improve Operational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 2: Achieve Cost Savings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 3: Enhance Security and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 4: Increase Scalability and Resilience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 5: Drive Business Agility and Innovation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843A33D-FEC7-A8FB-9D36-9492EE0FC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637259"/>
              </p:ext>
            </p:extLst>
          </p:nvPr>
        </p:nvGraphicFramePr>
        <p:xfrm>
          <a:off x="4080476" y="58721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CA11280-3273-F598-068B-1AC1471F8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0476" y="587216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3AC51F-8E8E-7801-D2F4-859EEBDA0365}"/>
              </a:ext>
            </a:extLst>
          </p:cNvPr>
          <p:cNvSpPr txBox="1"/>
          <p:nvPr/>
        </p:nvSpPr>
        <p:spPr>
          <a:xfrm>
            <a:off x="1514047" y="5198031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/>
              <a:t>Please refer to the project PRD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128980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5F14-CD47-8AEC-E41D-DD31E576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303" y="594613"/>
            <a:ext cx="8911687" cy="1280890"/>
          </a:xfrm>
        </p:spPr>
        <p:txBody>
          <a:bodyPr/>
          <a:lstStyle/>
          <a:p>
            <a:r>
              <a:rPr lang="en-US" dirty="0"/>
              <a:t>Metrics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CFDC-82CA-FC1E-2C29-86E79CBE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Cost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Uptime and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 and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Satisfaction and Adoption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Operational Efficiency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95634FB-C060-60A6-E603-FFEC349E0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637259"/>
              </p:ext>
            </p:extLst>
          </p:nvPr>
        </p:nvGraphicFramePr>
        <p:xfrm>
          <a:off x="4080476" y="58721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CA11280-3273-F598-068B-1AC1471F8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0476" y="587216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8E4A89-BF9B-5AEF-81E4-535328BFD8F7}"/>
              </a:ext>
            </a:extLst>
          </p:cNvPr>
          <p:cNvSpPr txBox="1"/>
          <p:nvPr/>
        </p:nvSpPr>
        <p:spPr>
          <a:xfrm>
            <a:off x="1146089" y="4986637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/>
              <a:t>Please refer to the project PRD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55781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7BFF-879B-1C25-CF2D-C23F4F43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06" y="535553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Potential Risks and Mitigation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89F8-7961-A563-CF41-A051BF8D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43"/>
            <a:ext cx="8915400" cy="4190657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Risk: Data Loss or Corruption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/>
              <a:t>Mitigation</a:t>
            </a:r>
            <a:r>
              <a:rPr lang="en-US" sz="2500" dirty="0"/>
              <a:t>: Perform regular backups before, during, and after migration; validate data integrity post-migration.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Risk: Downtime During Migration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/>
              <a:t>Mitigation</a:t>
            </a:r>
            <a:r>
              <a:rPr lang="en-US" sz="2500" dirty="0"/>
              <a:t>: Conduct phased migration and plan during low-traffic times; implement a rollback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Risk: Cost Overruns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/>
              <a:t>Mitigation</a:t>
            </a:r>
            <a:r>
              <a:rPr lang="en-US" sz="2500" dirty="0"/>
              <a:t>: Implement real-time cost monitoring and budget alerts; use reserved instances where applicable.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Risk: Compliance and Security Breaches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/>
              <a:t>Mitigation</a:t>
            </a:r>
            <a:r>
              <a:rPr lang="en-US" sz="2500" dirty="0"/>
              <a:t>: Ensure all configurations meet compliance standards; conduct security audits and maintain IAM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Risk: Change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/>
              <a:t>Mitigation</a:t>
            </a:r>
            <a:r>
              <a:rPr lang="en-US" sz="2500" dirty="0"/>
              <a:t>: Provide training, clear communication, and support resources to ease the transition for users.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674C569-BB8E-52DD-B7C7-589C56C5C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879788"/>
              </p:ext>
            </p:extLst>
          </p:nvPr>
        </p:nvGraphicFramePr>
        <p:xfrm>
          <a:off x="4834238" y="600710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CA11280-3273-F598-068B-1AC1471F8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34238" y="600710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2CEB57-9091-4CD9-2176-BA77ABEC156E}"/>
              </a:ext>
            </a:extLst>
          </p:cNvPr>
          <p:cNvSpPr txBox="1"/>
          <p:nvPr/>
        </p:nvSpPr>
        <p:spPr>
          <a:xfrm>
            <a:off x="552966" y="621216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/>
              <a:t>Please refer to the project PRD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22344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1DA3-5BC9-401D-D4DF-4B3D4B76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43533"/>
            <a:ext cx="8911687" cy="1280890"/>
          </a:xfrm>
        </p:spPr>
        <p:txBody>
          <a:bodyPr/>
          <a:lstStyle/>
          <a:p>
            <a:r>
              <a:rPr lang="en-US" dirty="0"/>
              <a:t>Product PRD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733C-7C70-129F-4870-F5F39FD1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0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Success Metrics/Goals</a:t>
            </a:r>
          </a:p>
          <a:p>
            <a:pPr marL="34290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926341-F7D5-759E-6869-3714F13D7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17138"/>
              </p:ext>
            </p:extLst>
          </p:nvPr>
        </p:nvGraphicFramePr>
        <p:xfrm>
          <a:off x="702274" y="1892778"/>
          <a:ext cx="10962504" cy="431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335">
                  <a:extLst>
                    <a:ext uri="{9D8B030D-6E8A-4147-A177-3AD203B41FA5}">
                      <a16:colId xmlns:a16="http://schemas.microsoft.com/office/drawing/2014/main" val="820326022"/>
                    </a:ext>
                  </a:extLst>
                </a:gridCol>
                <a:gridCol w="1708667">
                  <a:extLst>
                    <a:ext uri="{9D8B030D-6E8A-4147-A177-3AD203B41FA5}">
                      <a16:colId xmlns:a16="http://schemas.microsoft.com/office/drawing/2014/main" val="3967148460"/>
                    </a:ext>
                  </a:extLst>
                </a:gridCol>
                <a:gridCol w="1691190">
                  <a:extLst>
                    <a:ext uri="{9D8B030D-6E8A-4147-A177-3AD203B41FA5}">
                      <a16:colId xmlns:a16="http://schemas.microsoft.com/office/drawing/2014/main" val="2705308988"/>
                    </a:ext>
                  </a:extLst>
                </a:gridCol>
                <a:gridCol w="1683262">
                  <a:extLst>
                    <a:ext uri="{9D8B030D-6E8A-4147-A177-3AD203B41FA5}">
                      <a16:colId xmlns:a16="http://schemas.microsoft.com/office/drawing/2014/main" val="2893792085"/>
                    </a:ext>
                  </a:extLst>
                </a:gridCol>
                <a:gridCol w="3203050">
                  <a:extLst>
                    <a:ext uri="{9D8B030D-6E8A-4147-A177-3AD203B41FA5}">
                      <a16:colId xmlns:a16="http://schemas.microsoft.com/office/drawing/2014/main" val="876929472"/>
                    </a:ext>
                  </a:extLst>
                </a:gridCol>
              </a:tblGrid>
              <a:tr h="484662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48748"/>
                  </a:ext>
                </a:extLst>
              </a:tr>
              <a:tr h="906889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Establish automated backups and disaster recovery plans, with a recovery time objective, RTO of </a:t>
                      </a:r>
                      <a:r>
                        <a:rPr lang="en-US" sz="1200" kern="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hours.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Backup and disaster recovery with a strict RTO is critical for data protection and business continuity, especially during and immediately after migration when risks are highest.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1763"/>
                  </a:ext>
                </a:extLst>
              </a:tr>
              <a:tr h="48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Improve application performance by: e.g., response time by 20%.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Enhanced performance impacts user experience and system efficiency, but it can be optimized continuously after the initial migration.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643853"/>
                  </a:ext>
                </a:extLst>
              </a:tr>
              <a:tr h="48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Achieve availability target 99.9% uptime post-migration.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Availability directly affects customer satisfaction and service reliability, making it an essential post-migration metric.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85403"/>
                  </a:ext>
                </a:extLst>
              </a:tr>
              <a:tr h="48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Decrease deployment times by 50% or more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Faster deployments improve agility, but they become most beneficial once systems are stable and available. This can be optimized after achieving core stability and backup goals.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7957"/>
                  </a:ext>
                </a:extLst>
              </a:tr>
              <a:tr h="48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Reduce operational costs by 90%.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 to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reduction is valuable, but immediate stability, availability, and performance take precedence. Operational cost optimization can be approached incrementally post-migration.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2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4520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{2B0F68AE-3D1F-274C-A851-4D0AFA919930}tf10001073</Template>
  <TotalTime>2663</TotalTime>
  <Words>3727</Words>
  <Application>Microsoft Macintosh PowerPoint</Application>
  <PresentationFormat>Widescreen</PresentationFormat>
  <Paragraphs>728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Symbol</vt:lpstr>
      <vt:lpstr>Tw Cen MT</vt:lpstr>
      <vt:lpstr>Droplet</vt:lpstr>
      <vt:lpstr>Microsoft Word Document</vt:lpstr>
      <vt:lpstr>Microsoft Excel Worksheet</vt:lpstr>
      <vt:lpstr>Microsoft Word 97 - 2004 Document</vt:lpstr>
      <vt:lpstr>Cloud Migration</vt:lpstr>
      <vt:lpstr>Product PRD/ Product Vision Board</vt:lpstr>
      <vt:lpstr>Target Group (Key Stakeholders) </vt:lpstr>
      <vt:lpstr>Needs (Problems to Solve)</vt:lpstr>
      <vt:lpstr>Product (Solution/Features)</vt:lpstr>
      <vt:lpstr>Business Goals (Key Results)</vt:lpstr>
      <vt:lpstr>Metrics (KPIs)</vt:lpstr>
      <vt:lpstr>Potential Risks and Mitigation Strategies</vt:lpstr>
      <vt:lpstr>Product PRD</vt:lpstr>
      <vt:lpstr>Competitors</vt:lpstr>
      <vt:lpstr>Competitor Analysis</vt:lpstr>
      <vt:lpstr>Competitor Analysis</vt:lpstr>
      <vt:lpstr>Competitor Analysis</vt:lpstr>
      <vt:lpstr>Competitor Analysis</vt:lpstr>
      <vt:lpstr>Market Analysis</vt:lpstr>
      <vt:lpstr>SWOT Analysis</vt:lpstr>
      <vt:lpstr>Risks Management</vt:lpstr>
      <vt:lpstr>Risk Management</vt:lpstr>
      <vt:lpstr>KPI and Success Metrics</vt:lpstr>
      <vt:lpstr>KPI continued</vt:lpstr>
      <vt:lpstr>Roadmap- 6 months</vt:lpstr>
      <vt:lpstr>Roadmap CONTINUED</vt:lpstr>
      <vt:lpstr>Example of Use cases and acceptance criteria</vt:lpstr>
      <vt:lpstr>Mockup/Flow Diagram/Prototype</vt:lpstr>
      <vt:lpstr>High Level Use case diagram</vt:lpstr>
      <vt:lpstr>Work Breakdown Structure</vt:lpstr>
      <vt:lpstr>RACI</vt:lpstr>
      <vt:lpstr>Financial Planning and Budget</vt:lpstr>
      <vt:lpstr>Assumptions</vt:lpstr>
      <vt:lpstr>Dependencies</vt:lpstr>
      <vt:lpstr>Gap Analysis for scope creep</vt:lpstr>
      <vt:lpstr>Recommendations to Control Scope Creep </vt:lpstr>
      <vt:lpstr>Key Metrics for Tracking Scope Creep </vt:lpstr>
      <vt:lpstr>Launch: Key Milestones</vt:lpstr>
      <vt:lpstr>Launch checklist</vt:lpstr>
      <vt:lpstr>Post Launch</vt:lpstr>
      <vt:lpstr>Post Launch</vt:lpstr>
      <vt:lpstr>Post Launch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haribabu kallori</dc:creator>
  <cp:lastModifiedBy>Kal</cp:lastModifiedBy>
  <cp:revision>69</cp:revision>
  <dcterms:created xsi:type="dcterms:W3CDTF">2024-10-28T20:11:00Z</dcterms:created>
  <dcterms:modified xsi:type="dcterms:W3CDTF">2024-10-31T17:02:35Z</dcterms:modified>
</cp:coreProperties>
</file>