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Kaushan Script" panose="020B0604020202020204" charset="0"/>
      <p:regular r:id="rId14"/>
    </p:embeddedFont>
    <p:embeddedFont>
      <p:font typeface="Libre Baskerville" panose="02000000000000000000" pitchFamily="2" charset="0"/>
      <p:regular r:id="rId15"/>
      <p:bold r:id="rId16"/>
      <p:italic r:id="rId17"/>
    </p:embeddedFont>
    <p:embeddedFont>
      <p:font typeface="Overlock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KPNKEdmev27W5n5YNa6OpeoCd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3"/>
          <p:cNvSpPr txBox="1">
            <a:spLocks noGrp="1"/>
          </p:cNvSpPr>
          <p:nvPr>
            <p:ph type="ctrTitle"/>
          </p:nvPr>
        </p:nvSpPr>
        <p:spPr>
          <a:xfrm>
            <a:off x="731520" y="1645920"/>
            <a:ext cx="77724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bre Baskerville"/>
              <a:buNone/>
              <a:defRPr sz="4800" b="0" i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subTitle" idx="1"/>
          </p:nvPr>
        </p:nvSpPr>
        <p:spPr>
          <a:xfrm>
            <a:off x="731520" y="731520"/>
            <a:ext cx="6858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9" name="Google Shape;19;p13"/>
          <p:cNvGrpSpPr/>
          <p:nvPr/>
        </p:nvGrpSpPr>
        <p:grpSpPr>
          <a:xfrm>
            <a:off x="8037909" y="434493"/>
            <a:ext cx="3759518" cy="3606160"/>
            <a:chOff x="8320339" y="256517"/>
            <a:chExt cx="3759518" cy="3606160"/>
          </a:xfrm>
        </p:grpSpPr>
        <p:pic>
          <p:nvPicPr>
            <p:cNvPr id="20" name="Google Shape;20;p1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3258089">
              <a:off x="9344585" y="677068"/>
              <a:ext cx="2057606" cy="27241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9832430">
              <a:off x="10241214" y="491479"/>
              <a:ext cx="529789" cy="5501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22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0965259" y="450169"/>
              <a:ext cx="782641" cy="812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347883" flipH="1">
              <a:off x="8490839" y="413500"/>
              <a:ext cx="782641" cy="8127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8033421">
              <a:off x="11156191" y="3188887"/>
              <a:ext cx="543582" cy="56448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3">
  <p:cSld name="Title and content 03">
    <p:bg>
      <p:bgPr>
        <a:solidFill>
          <a:srgbClr val="B3C1B5">
            <a:alpha val="40000"/>
          </a:srgbClr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2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rgbClr val="B3C1B5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731520" y="731520"/>
            <a:ext cx="106984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body" idx="1"/>
          </p:nvPr>
        </p:nvSpPr>
        <p:spPr>
          <a:xfrm>
            <a:off x="841248" y="2377440"/>
            <a:ext cx="105156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dt" idx="10"/>
          </p:nvPr>
        </p:nvSpPr>
        <p:spPr>
          <a:xfrm>
            <a:off x="838200" y="6254339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2"/>
          <p:cNvSpPr txBox="1">
            <a:spLocks noGrp="1"/>
          </p:cNvSpPr>
          <p:nvPr>
            <p:ph type="ftr" idx="11"/>
          </p:nvPr>
        </p:nvSpPr>
        <p:spPr>
          <a:xfrm>
            <a:off x="4038600" y="6254339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10936940" y="6254339"/>
            <a:ext cx="41685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picture">
  <p:cSld name="Title + pictur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3"/>
          <p:cNvSpPr txBox="1">
            <a:spLocks noGrp="1"/>
          </p:cNvSpPr>
          <p:nvPr>
            <p:ph type="ctrTitle"/>
          </p:nvPr>
        </p:nvSpPr>
        <p:spPr>
          <a:xfrm>
            <a:off x="731520" y="2560320"/>
            <a:ext cx="6400800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bre Baskervil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>
            <a:spLocks noGrp="1"/>
          </p:cNvSpPr>
          <p:nvPr>
            <p:ph type="pic" idx="2"/>
          </p:nvPr>
        </p:nvSpPr>
        <p:spPr>
          <a:xfrm>
            <a:off x="7415784" y="685800"/>
            <a:ext cx="3840480" cy="5486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02" name="Google Shape;102;p23"/>
          <p:cNvGrpSpPr/>
          <p:nvPr/>
        </p:nvGrpSpPr>
        <p:grpSpPr>
          <a:xfrm rot="-5783562">
            <a:off x="564158" y="491301"/>
            <a:ext cx="1636742" cy="1683387"/>
            <a:chOff x="5380957" y="565957"/>
            <a:chExt cx="1636742" cy="1683387"/>
          </a:xfrm>
        </p:grpSpPr>
        <p:pic>
          <p:nvPicPr>
            <p:cNvPr id="103" name="Google Shape;103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6660996">
              <a:off x="5444492" y="657537"/>
              <a:ext cx="387385" cy="4022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-2405454">
              <a:off x="6479159" y="654465"/>
              <a:ext cx="442552" cy="45957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23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715989">
              <a:off x="5893647" y="1267000"/>
              <a:ext cx="808878" cy="83998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04">
  <p:cSld name="Two content 04">
    <p:bg>
      <p:bgPr>
        <a:solidFill>
          <a:srgbClr val="B3C1B5">
            <a:alpha val="40000"/>
          </a:srgbClr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rgbClr val="B3C1B5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731520" y="731520"/>
            <a:ext cx="106984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 txBox="1">
            <a:spLocks noGrp="1"/>
          </p:cNvSpPr>
          <p:nvPr>
            <p:ph type="body" idx="1"/>
          </p:nvPr>
        </p:nvSpPr>
        <p:spPr>
          <a:xfrm>
            <a:off x="731520" y="2340864"/>
            <a:ext cx="5486400" cy="3749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Baskerville"/>
              <a:buAutoNum type="arabicPeriod"/>
              <a:defRPr sz="1800"/>
            </a:lvl1pPr>
            <a:lvl2pPr marL="914400" lvl="1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lphaLcPeriod"/>
              <a:defRPr sz="1600"/>
            </a:lvl2pPr>
            <a:lvl3pPr marL="1371600" lvl="2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romanLcPeriod"/>
              <a:defRPr sz="1600"/>
            </a:lvl3pPr>
            <a:lvl4pPr marL="1828800" lvl="3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rabicParenR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ibre Baskerville"/>
              <a:buAutoNum type="alphaLcParenR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body" idx="2"/>
          </p:nvPr>
        </p:nvSpPr>
        <p:spPr>
          <a:xfrm>
            <a:off x="6885432" y="2340864"/>
            <a:ext cx="2834640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None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24"/>
          <p:cNvSpPr txBox="1">
            <a:spLocks noGrp="1"/>
          </p:cNvSpPr>
          <p:nvPr>
            <p:ph type="dt" idx="10"/>
          </p:nvPr>
        </p:nvSpPr>
        <p:spPr>
          <a:xfrm>
            <a:off x="838200" y="6254339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4"/>
          <p:cNvSpPr txBox="1">
            <a:spLocks noGrp="1"/>
          </p:cNvSpPr>
          <p:nvPr>
            <p:ph type="ftr" idx="11"/>
          </p:nvPr>
        </p:nvSpPr>
        <p:spPr>
          <a:xfrm>
            <a:off x="4038600" y="6254339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4"/>
          <p:cNvSpPr txBox="1">
            <a:spLocks noGrp="1"/>
          </p:cNvSpPr>
          <p:nvPr>
            <p:ph type="sldNum" idx="12"/>
          </p:nvPr>
        </p:nvSpPr>
        <p:spPr>
          <a:xfrm>
            <a:off x="10936940" y="6254339"/>
            <a:ext cx="41685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114" name="Google Shape;114;p24"/>
          <p:cNvCxnSpPr/>
          <p:nvPr/>
        </p:nvCxnSpPr>
        <p:spPr>
          <a:xfrm>
            <a:off x="6478854" y="2342232"/>
            <a:ext cx="0" cy="3843128"/>
          </a:xfrm>
          <a:prstGeom prst="straightConnector1">
            <a:avLst/>
          </a:prstGeom>
          <a:noFill/>
          <a:ln w="38100" cap="rnd" cmpd="sng">
            <a:solidFill>
              <a:srgbClr val="E5EAE6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p24"/>
          <p:cNvPicPr preferRelativeResize="0"/>
          <p:nvPr/>
        </p:nvPicPr>
        <p:blipFill rotWithShape="1">
          <a:blip r:embed="rId2">
            <a:alphaModFix/>
          </a:blip>
          <a:srcRect l="69293"/>
          <a:stretch/>
        </p:blipFill>
        <p:spPr>
          <a:xfrm rot="-5400000">
            <a:off x="9209319" y="2954216"/>
            <a:ext cx="3351115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6066301" flipH="1">
            <a:off x="10582146" y="593463"/>
            <a:ext cx="831783" cy="86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4733699">
            <a:off x="10582146" y="5416335"/>
            <a:ext cx="831783" cy="8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4">
  <p:cSld name="Title and content 04"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5"/>
          <p:cNvSpPr txBox="1">
            <a:spLocks noGrp="1"/>
          </p:cNvSpPr>
          <p:nvPr>
            <p:ph type="title"/>
          </p:nvPr>
        </p:nvSpPr>
        <p:spPr>
          <a:xfrm>
            <a:off x="731520" y="731520"/>
            <a:ext cx="53035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00"/>
              <a:buFont typeface="Libre Baskerville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5"/>
          <p:cNvSpPr txBox="1">
            <a:spLocks noGrp="1"/>
          </p:cNvSpPr>
          <p:nvPr>
            <p:ph type="body" idx="1"/>
          </p:nvPr>
        </p:nvSpPr>
        <p:spPr>
          <a:xfrm>
            <a:off x="6099048" y="731520"/>
            <a:ext cx="53035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14325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/>
            </a:lvl2pPr>
            <a:lvl3pPr marL="1371600" lvl="2" indent="-30861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3pPr>
            <a:lvl4pPr marL="1828800" lvl="3" indent="-30861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4pPr>
            <a:lvl5pPr marL="2286000" lvl="4" indent="-30861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22" name="Google Shape;122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9420" y="4920978"/>
            <a:ext cx="1091316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1" type="obj">
  <p:cSld name="OBJECT">
    <p:bg>
      <p:bgPr>
        <a:solidFill>
          <a:srgbClr val="B3C1B5">
            <a:alpha val="40000"/>
          </a:srgbClr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rgbClr val="B3C1B5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4"/>
          <p:cNvSpPr txBox="1">
            <a:spLocks noGrp="1"/>
          </p:cNvSpPr>
          <p:nvPr>
            <p:ph type="title"/>
          </p:nvPr>
        </p:nvSpPr>
        <p:spPr>
          <a:xfrm>
            <a:off x="731520" y="731520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body" idx="1"/>
          </p:nvPr>
        </p:nvSpPr>
        <p:spPr>
          <a:xfrm>
            <a:off x="6099048" y="731520"/>
            <a:ext cx="53035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dt" idx="10"/>
          </p:nvPr>
        </p:nvSpPr>
        <p:spPr>
          <a:xfrm>
            <a:off x="838200" y="6254339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ftr" idx="11"/>
          </p:nvPr>
        </p:nvSpPr>
        <p:spPr>
          <a:xfrm>
            <a:off x="4038600" y="6254339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10936940" y="6254339"/>
            <a:ext cx="41685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9420" y="4920978"/>
            <a:ext cx="1091316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">
  <p:cSld name="Title + sub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5"/>
          <p:cNvSpPr txBox="1">
            <a:spLocks noGrp="1"/>
          </p:cNvSpPr>
          <p:nvPr>
            <p:ph type="ctrTitle"/>
          </p:nvPr>
        </p:nvSpPr>
        <p:spPr>
          <a:xfrm>
            <a:off x="5029200" y="1737360"/>
            <a:ext cx="640080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bre Baskervil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subTitle" idx="1"/>
          </p:nvPr>
        </p:nvSpPr>
        <p:spPr>
          <a:xfrm>
            <a:off x="5029200" y="539496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37" name="Google Shape;37;p15"/>
          <p:cNvGrpSpPr/>
          <p:nvPr/>
        </p:nvGrpSpPr>
        <p:grpSpPr>
          <a:xfrm>
            <a:off x="392678" y="507265"/>
            <a:ext cx="4029197" cy="4138218"/>
            <a:chOff x="618338" y="638844"/>
            <a:chExt cx="3908528" cy="4014283"/>
          </a:xfrm>
        </p:grpSpPr>
        <p:sp>
          <p:nvSpPr>
            <p:cNvPr id="38" name="Google Shape;38;p15"/>
            <p:cNvSpPr/>
            <p:nvPr/>
          </p:nvSpPr>
          <p:spPr>
            <a:xfrm>
              <a:off x="1285729" y="1158795"/>
              <a:ext cx="2771335" cy="2771335"/>
            </a:xfrm>
            <a:prstGeom prst="ellipse">
              <a:avLst/>
            </a:prstGeom>
            <a:solidFill>
              <a:srgbClr val="E1809A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39;p15"/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 rot="1396138">
              <a:off x="797347" y="2793821"/>
              <a:ext cx="2505773" cy="14221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1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15926" y="638844"/>
              <a:ext cx="3710940" cy="381123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02">
  <p:cSld name="Title and content 02">
    <p:bg>
      <p:bgPr>
        <a:solidFill>
          <a:srgbClr val="B3C1B5">
            <a:alpha val="40000"/>
          </a:srgbClr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rgbClr val="B3C1B5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639420" y="731520"/>
            <a:ext cx="10913161" cy="13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6"/>
          <p:cNvSpPr txBox="1">
            <a:spLocks noGrp="1"/>
          </p:cNvSpPr>
          <p:nvPr>
            <p:ph type="title"/>
          </p:nvPr>
        </p:nvSpPr>
        <p:spPr>
          <a:xfrm>
            <a:off x="731520" y="220370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6"/>
          <p:cNvSpPr txBox="1">
            <a:spLocks noGrp="1"/>
          </p:cNvSpPr>
          <p:nvPr>
            <p:ph type="body" idx="1"/>
          </p:nvPr>
        </p:nvSpPr>
        <p:spPr>
          <a:xfrm>
            <a:off x="6099048" y="2203704"/>
            <a:ext cx="53035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ubtitle + picture">
  <p:cSld name="Title + subtitle + pictur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7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chemeClr val="accent4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7"/>
          <p:cNvSpPr txBox="1">
            <a:spLocks noGrp="1"/>
          </p:cNvSpPr>
          <p:nvPr>
            <p:ph type="ctrTitle"/>
          </p:nvPr>
        </p:nvSpPr>
        <p:spPr>
          <a:xfrm>
            <a:off x="5029200" y="1737360"/>
            <a:ext cx="6400800" cy="3383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ibre Baskervill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ubTitle" idx="1"/>
          </p:nvPr>
        </p:nvSpPr>
        <p:spPr>
          <a:xfrm>
            <a:off x="5029200" y="5394960"/>
            <a:ext cx="64008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50" name="Google Shape;50;p17"/>
          <p:cNvSpPr>
            <a:spLocks noGrp="1"/>
          </p:cNvSpPr>
          <p:nvPr>
            <p:ph type="pic" idx="2"/>
          </p:nvPr>
        </p:nvSpPr>
        <p:spPr>
          <a:xfrm>
            <a:off x="731520" y="685800"/>
            <a:ext cx="3840480" cy="54864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1" name="Google Shape;51;p17"/>
          <p:cNvGrpSpPr/>
          <p:nvPr/>
        </p:nvGrpSpPr>
        <p:grpSpPr>
          <a:xfrm>
            <a:off x="5151782" y="662431"/>
            <a:ext cx="6448714" cy="1166369"/>
            <a:chOff x="5151782" y="662431"/>
            <a:chExt cx="6448714" cy="1166369"/>
          </a:xfrm>
        </p:grpSpPr>
        <p:pic>
          <p:nvPicPr>
            <p:cNvPr id="52" name="Google Shape;52;p17"/>
            <p:cNvPicPr preferRelativeResize="0"/>
            <p:nvPr/>
          </p:nvPicPr>
          <p:blipFill rotWithShape="1">
            <a:blip r:embed="rId2">
              <a:alphaModFix/>
            </a:blip>
            <a:srcRect l="33966" r="30980"/>
            <a:stretch/>
          </p:blipFill>
          <p:spPr>
            <a:xfrm rot="10800000" flipH="1">
              <a:off x="5151782" y="731520"/>
              <a:ext cx="3060401" cy="1097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3" name="Google Shape;53;p17"/>
            <p:cNvPicPr preferRelativeResize="0"/>
            <p:nvPr/>
          </p:nvPicPr>
          <p:blipFill rotWithShape="1">
            <a:blip r:embed="rId2">
              <a:alphaModFix/>
            </a:blip>
            <a:srcRect l="67374"/>
            <a:stretch/>
          </p:blipFill>
          <p:spPr>
            <a:xfrm rot="10800000" flipH="1">
              <a:off x="8752114" y="731520"/>
              <a:ext cx="2848382" cy="1097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" name="Google Shape;54;p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-598067">
              <a:off x="8148575" y="718837"/>
              <a:ext cx="716638" cy="7442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01">
  <p:cSld name="Two content 01">
    <p:bg>
      <p:bgPr>
        <a:solidFill>
          <a:srgbClr val="B3C1B5">
            <a:alpha val="40000"/>
          </a:srgbClr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rgbClr val="B3C1B5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8"/>
          <p:cNvSpPr txBox="1">
            <a:spLocks noGrp="1"/>
          </p:cNvSpPr>
          <p:nvPr>
            <p:ph type="title"/>
          </p:nvPr>
        </p:nvSpPr>
        <p:spPr>
          <a:xfrm>
            <a:off x="731520" y="731520"/>
            <a:ext cx="106984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8"/>
          <p:cNvSpPr txBox="1">
            <a:spLocks noGrp="1"/>
          </p:cNvSpPr>
          <p:nvPr>
            <p:ph type="body" idx="1"/>
          </p:nvPr>
        </p:nvSpPr>
        <p:spPr>
          <a:xfrm>
            <a:off x="749808" y="2340864"/>
            <a:ext cx="3849624" cy="3840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8"/>
          <p:cNvSpPr txBox="1">
            <a:spLocks noGrp="1"/>
          </p:cNvSpPr>
          <p:nvPr>
            <p:ph type="body" idx="2"/>
          </p:nvPr>
        </p:nvSpPr>
        <p:spPr>
          <a:xfrm>
            <a:off x="5549900" y="2341563"/>
            <a:ext cx="5815584" cy="45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3"/>
          </p:nvPr>
        </p:nvSpPr>
        <p:spPr>
          <a:xfrm>
            <a:off x="5550408" y="2794683"/>
            <a:ext cx="5696712" cy="3532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838200" y="6254339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4038600" y="6254339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10936940" y="6254339"/>
            <a:ext cx="41685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cxnSp>
        <p:nvCxnSpPr>
          <p:cNvPr id="64" name="Google Shape;64;p18"/>
          <p:cNvCxnSpPr/>
          <p:nvPr/>
        </p:nvCxnSpPr>
        <p:spPr>
          <a:xfrm>
            <a:off x="5043951" y="2342232"/>
            <a:ext cx="0" cy="3843128"/>
          </a:xfrm>
          <a:prstGeom prst="straightConnector1">
            <a:avLst/>
          </a:prstGeom>
          <a:noFill/>
          <a:ln w="38100" cap="rnd" cmpd="sng">
            <a:solidFill>
              <a:srgbClr val="E5EAE6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+ picture ">
  <p:cSld name="Content + picture ">
    <p:bg>
      <p:bgPr>
        <a:solidFill>
          <a:srgbClr val="B3C1B5">
            <a:alpha val="40000"/>
          </a:srgbClr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rgbClr val="B3C1B5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9"/>
          <p:cNvSpPr txBox="1">
            <a:spLocks noGrp="1"/>
          </p:cNvSpPr>
          <p:nvPr>
            <p:ph type="ctrTitle"/>
          </p:nvPr>
        </p:nvSpPr>
        <p:spPr>
          <a:xfrm>
            <a:off x="731520" y="1554480"/>
            <a:ext cx="6400800" cy="2103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1"/>
          </p:nvPr>
        </p:nvSpPr>
        <p:spPr>
          <a:xfrm>
            <a:off x="731520" y="3840480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>
            <a:spLocks noGrp="1"/>
          </p:cNvSpPr>
          <p:nvPr>
            <p:ph type="pic" idx="2"/>
          </p:nvPr>
        </p:nvSpPr>
        <p:spPr>
          <a:xfrm>
            <a:off x="7580376" y="685800"/>
            <a:ext cx="3840480" cy="54864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9"/>
          <p:cNvSpPr txBox="1">
            <a:spLocks noGrp="1"/>
          </p:cNvSpPr>
          <p:nvPr>
            <p:ph type="dt" idx="10"/>
          </p:nvPr>
        </p:nvSpPr>
        <p:spPr>
          <a:xfrm>
            <a:off x="838200" y="6254339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ftr" idx="11"/>
          </p:nvPr>
        </p:nvSpPr>
        <p:spPr>
          <a:xfrm>
            <a:off x="4038600" y="6254339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10936940" y="6254339"/>
            <a:ext cx="41685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3" name="Google Shape;73;p19"/>
          <p:cNvPicPr preferRelativeResize="0"/>
          <p:nvPr/>
        </p:nvPicPr>
        <p:blipFill rotWithShape="1">
          <a:blip r:embed="rId2">
            <a:alphaModFix/>
          </a:blip>
          <a:srcRect l="32737" r="35243"/>
          <a:stretch/>
        </p:blipFill>
        <p:spPr>
          <a:xfrm>
            <a:off x="740233" y="470266"/>
            <a:ext cx="2562499" cy="100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02">
  <p:cSld name="Two content 02">
    <p:bg>
      <p:bgPr>
        <a:solidFill>
          <a:srgbClr val="B3C1B5">
            <a:alpha val="40000"/>
          </a:srgbClr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rgbClr val="B3C1B5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731520" y="731520"/>
            <a:ext cx="106984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731520" y="2377440"/>
            <a:ext cx="4846320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14325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/>
            </a:lvl2pPr>
            <a:lvl3pPr marL="1371600" lvl="2" indent="-30861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3pPr>
            <a:lvl4pPr marL="1828800" lvl="3" indent="-30861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4pPr>
            <a:lvl5pPr marL="2286000" lvl="4" indent="-30861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2"/>
          </p:nvPr>
        </p:nvSpPr>
        <p:spPr>
          <a:xfrm>
            <a:off x="6492240" y="2377440"/>
            <a:ext cx="4846320" cy="2011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14325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350"/>
              <a:buChar char="•"/>
              <a:defRPr/>
            </a:lvl2pPr>
            <a:lvl3pPr marL="1371600" lvl="2" indent="-30861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3pPr>
            <a:lvl4pPr marL="1828800" lvl="3" indent="-30861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4pPr>
            <a:lvl5pPr marL="2286000" lvl="4" indent="-30861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26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838200" y="6254339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4038600" y="6254339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sldNum" idx="12"/>
          </p:nvPr>
        </p:nvSpPr>
        <p:spPr>
          <a:xfrm>
            <a:off x="10936940" y="6254339"/>
            <a:ext cx="41685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2" name="Google Shape;8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39420" y="4920978"/>
            <a:ext cx="10913161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03">
  <p:cSld name="Two content 03">
    <p:bg>
      <p:bgPr>
        <a:solidFill>
          <a:srgbClr val="B3C1B5">
            <a:alpha val="40000"/>
          </a:srgbClr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/>
          <p:nvPr/>
        </p:nvSpPr>
        <p:spPr>
          <a:xfrm>
            <a:off x="309563" y="274320"/>
            <a:ext cx="11572875" cy="6309360"/>
          </a:xfrm>
          <a:prstGeom prst="roundRect">
            <a:avLst>
              <a:gd name="adj" fmla="val 5258"/>
            </a:avLst>
          </a:prstGeom>
          <a:solidFill>
            <a:srgbClr val="B3C1B5">
              <a:alpha val="6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1"/>
          <p:cNvSpPr txBox="1">
            <a:spLocks noGrp="1"/>
          </p:cNvSpPr>
          <p:nvPr>
            <p:ph type="title"/>
          </p:nvPr>
        </p:nvSpPr>
        <p:spPr>
          <a:xfrm>
            <a:off x="731520" y="731520"/>
            <a:ext cx="106984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ibre Baskerville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body" idx="1"/>
          </p:nvPr>
        </p:nvSpPr>
        <p:spPr>
          <a:xfrm>
            <a:off x="841248" y="2377439"/>
            <a:ext cx="2834640" cy="365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2"/>
          </p:nvPr>
        </p:nvSpPr>
        <p:spPr>
          <a:xfrm>
            <a:off x="4361688" y="2377440"/>
            <a:ext cx="6986016" cy="3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147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620"/>
              <a:buChar char="•"/>
              <a:defRPr sz="1800"/>
            </a:lvl1pPr>
            <a:lvl2pPr marL="914400" lvl="1" indent="-32004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2pPr>
            <a:lvl3pPr marL="1371600" lvl="2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3pPr>
            <a:lvl4pPr marL="1828800" lvl="3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4pPr>
            <a:lvl5pPr marL="2286000" lvl="4" indent="-320039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dt" idx="10"/>
          </p:nvPr>
        </p:nvSpPr>
        <p:spPr>
          <a:xfrm>
            <a:off x="838200" y="6254339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ftr" idx="11"/>
          </p:nvPr>
        </p:nvSpPr>
        <p:spPr>
          <a:xfrm>
            <a:off x="4038600" y="6254339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sldNum" idx="12"/>
          </p:nvPr>
        </p:nvSpPr>
        <p:spPr>
          <a:xfrm>
            <a:off x="10936940" y="6254339"/>
            <a:ext cx="41685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ibre Baskerville"/>
              <a:buNone/>
              <a:defRPr sz="2400" b="0" i="0" u="none" strike="noStrike" cap="none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3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254339"/>
            <a:ext cx="27432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254339"/>
            <a:ext cx="41148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10936940" y="6254339"/>
            <a:ext cx="416859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alpha val="40000"/>
          </a:schemeClr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>
            <a:spLocks noGrp="1"/>
          </p:cNvSpPr>
          <p:nvPr>
            <p:ph type="subTitle" idx="1"/>
          </p:nvPr>
        </p:nvSpPr>
        <p:spPr>
          <a:xfrm>
            <a:off x="2243138" y="731520"/>
            <a:ext cx="5460682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IN" sz="4800">
                <a:latin typeface="Overlock"/>
                <a:ea typeface="Overlock"/>
                <a:cs typeface="Overlock"/>
                <a:sym typeface="Overlock"/>
              </a:rPr>
              <a:t>  </a:t>
            </a:r>
            <a:r>
              <a:rPr lang="en-IN" sz="4800" u="sng">
                <a:latin typeface="Overlock"/>
                <a:ea typeface="Overlock"/>
                <a:cs typeface="Overlock"/>
                <a:sym typeface="Overlock"/>
              </a:rPr>
              <a:t>PORTFOLIO </a:t>
            </a:r>
            <a:endParaRPr/>
          </a:p>
        </p:txBody>
      </p:sp>
      <p:sp>
        <p:nvSpPr>
          <p:cNvPr id="128" name="Google Shape;128;p1"/>
          <p:cNvSpPr txBox="1">
            <a:spLocks noGrp="1"/>
          </p:cNvSpPr>
          <p:nvPr>
            <p:ph type="ctrTitle"/>
          </p:nvPr>
        </p:nvSpPr>
        <p:spPr>
          <a:xfrm>
            <a:off x="360045" y="1871662"/>
            <a:ext cx="5969318" cy="3529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verlock"/>
              <a:buNone/>
            </a:pPr>
            <a:r>
              <a:rPr lang="en-IN" sz="2400" b="1" u="sng" dirty="0">
                <a:latin typeface="Overlock"/>
                <a:ea typeface="Overlock"/>
                <a:cs typeface="Overlock"/>
                <a:sym typeface="Overlock"/>
              </a:rPr>
              <a:t>NAME</a:t>
            </a:r>
            <a:r>
              <a:rPr lang="en-IN" sz="2400" dirty="0">
                <a:latin typeface="Overlock"/>
                <a:ea typeface="Overlock"/>
                <a:cs typeface="Overlock"/>
                <a:sym typeface="Overlock"/>
              </a:rPr>
              <a:t>: </a:t>
            </a:r>
            <a:r>
              <a:rPr lang="en-IN" sz="2400" dirty="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  <a:t>Kalluri Venkata </a:t>
            </a:r>
            <a:r>
              <a:rPr lang="en-IN" sz="2400" dirty="0" err="1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  <a:t>jhansi</a:t>
            </a:r>
            <a:br>
              <a:rPr lang="en-IN" sz="2400" dirty="0">
                <a:latin typeface="Overlock"/>
                <a:ea typeface="Overlock"/>
                <a:cs typeface="Overlock"/>
                <a:sym typeface="Overlock"/>
              </a:rPr>
            </a:br>
            <a:r>
              <a:rPr lang="en-IN" sz="2400" u="sng" dirty="0">
                <a:latin typeface="Overlock"/>
                <a:ea typeface="Overlock"/>
                <a:cs typeface="Overlock"/>
                <a:sym typeface="Overlock"/>
              </a:rPr>
              <a:t>ORGANIZATION:</a:t>
            </a:r>
            <a:r>
              <a:rPr lang="en-IN" sz="2400" dirty="0">
                <a:latin typeface="Overlock"/>
                <a:ea typeface="Overlock"/>
                <a:cs typeface="Overlock"/>
                <a:sym typeface="Overlock"/>
              </a:rPr>
              <a:t> </a:t>
            </a:r>
            <a:r>
              <a:rPr lang="en-IN" sz="2400" dirty="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  <a:t>Micro IT</a:t>
            </a:r>
            <a:br>
              <a:rPr lang="en-IN" sz="2400" dirty="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</a:br>
            <a:br>
              <a:rPr lang="en-IN" sz="2400" dirty="0">
                <a:latin typeface="Overlock"/>
                <a:ea typeface="Overlock"/>
                <a:cs typeface="Overlock"/>
                <a:sym typeface="Overlock"/>
              </a:rPr>
            </a:br>
            <a:r>
              <a:rPr lang="en-IN" sz="2400" u="sng" dirty="0">
                <a:latin typeface="Overlock"/>
                <a:ea typeface="Overlock"/>
                <a:cs typeface="Overlock"/>
                <a:sym typeface="Overlock"/>
              </a:rPr>
              <a:t>TOPIC</a:t>
            </a:r>
            <a:r>
              <a:rPr lang="en-IN" sz="2400" dirty="0">
                <a:latin typeface="Overlock"/>
                <a:ea typeface="Overlock"/>
                <a:cs typeface="Overlock"/>
                <a:sym typeface="Overlock"/>
              </a:rPr>
              <a:t>: </a:t>
            </a:r>
            <a:r>
              <a:rPr lang="en-IN" sz="2400" dirty="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  <a:t>PORTFOLIO</a:t>
            </a:r>
            <a:br>
              <a:rPr lang="en-IN" sz="2400" dirty="0">
                <a:solidFill>
                  <a:srgbClr val="553D10"/>
                </a:solidFill>
                <a:latin typeface="Overlock"/>
                <a:ea typeface="Overlock"/>
                <a:cs typeface="Overlock"/>
                <a:sym typeface="Overlock"/>
              </a:rPr>
            </a:br>
            <a:endParaRPr sz="2400" dirty="0">
              <a:solidFill>
                <a:srgbClr val="553D10"/>
              </a:solidFill>
              <a:latin typeface="Overlock"/>
              <a:ea typeface="Overlock"/>
              <a:cs typeface="Overlock"/>
              <a:sym typeface="Overlo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>
            <a:spLocks noGrp="1"/>
          </p:cNvSpPr>
          <p:nvPr>
            <p:ph type="subTitle" idx="1"/>
          </p:nvPr>
        </p:nvSpPr>
        <p:spPr>
          <a:xfrm>
            <a:off x="2627677" y="396957"/>
            <a:ext cx="6858000" cy="731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 u="sng">
                <a:latin typeface="Overlock"/>
                <a:ea typeface="Overlock"/>
                <a:cs typeface="Overlock"/>
                <a:sym typeface="Overlock"/>
              </a:rPr>
              <a:t>PORTFOLIO TEMPLATES</a:t>
            </a:r>
            <a:endParaRPr/>
          </a:p>
        </p:txBody>
      </p:sp>
      <p:pic>
        <p:nvPicPr>
          <p:cNvPr id="193" name="Google Shape;193;p10" descr="Portfolio PowerPoint Templates | GraphicRive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406" y="2234094"/>
            <a:ext cx="3021676" cy="4297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0" descr="Portfolio PowerPoint Template Incl. interior &amp; landscape - Envat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48519" y="4592194"/>
            <a:ext cx="2830075" cy="1939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 descr="Portfolio Template Images - Free Download on Freepik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30970" y="543069"/>
            <a:ext cx="3947624" cy="4075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 descr="Free Creative Portfolio Layout Template (INDD)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30043" y="1225583"/>
            <a:ext cx="3569681" cy="2498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0" descr="Portfolio Graphic Templates - Explore Unique Graphic Design Portfolio  Templates for Professional Us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3406" y="754380"/>
            <a:ext cx="2282069" cy="1517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0" descr="Free InDesign Portfolio Templates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82383" y="3724533"/>
            <a:ext cx="3947624" cy="2744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>
            <a:spLocks noGrp="1"/>
          </p:cNvSpPr>
          <p:nvPr>
            <p:ph type="title"/>
          </p:nvPr>
        </p:nvSpPr>
        <p:spPr>
          <a:xfrm>
            <a:off x="489775" y="304323"/>
            <a:ext cx="4039363" cy="136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lock"/>
              <a:buNone/>
            </a:pPr>
            <a:r>
              <a:rPr lang="en-IN" u="sng">
                <a:latin typeface="Overlock"/>
                <a:ea typeface="Overlock"/>
                <a:cs typeface="Overlock"/>
                <a:sym typeface="Overlock"/>
              </a:rPr>
              <a:t>CONCLUSION</a:t>
            </a:r>
            <a:endParaRPr/>
          </a:p>
        </p:txBody>
      </p:sp>
      <p:sp>
        <p:nvSpPr>
          <p:cNvPr id="204" name="Google Shape;204;p11"/>
          <p:cNvSpPr txBox="1">
            <a:spLocks noGrp="1"/>
          </p:cNvSpPr>
          <p:nvPr>
            <p:ph type="body" idx="1"/>
          </p:nvPr>
        </p:nvSpPr>
        <p:spPr>
          <a:xfrm>
            <a:off x="489775" y="1203008"/>
            <a:ext cx="6665596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This internship helped bridge the gap between theory and practical applications in portfolio management. The project improved my analytical, decision-making, and investment planning skills.</a:t>
            </a:r>
            <a:endParaRPr/>
          </a:p>
        </p:txBody>
      </p:sp>
      <p:pic>
        <p:nvPicPr>
          <p:cNvPr id="205" name="Google Shape;205;p11" descr="Premium Vector | Businessman writes conclusion, report concept. Paperwork,  sheets in folder. Holding the clipboard and pen in hand.Finally, outcome,  result.Vector illustration flat design.Isolated on background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69696" y="774384"/>
            <a:ext cx="4131754" cy="4451984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>
            <a:spLocks noGrp="1"/>
          </p:cNvSpPr>
          <p:nvPr>
            <p:ph type="title"/>
          </p:nvPr>
        </p:nvSpPr>
        <p:spPr>
          <a:xfrm>
            <a:off x="1888808" y="371476"/>
            <a:ext cx="7212330" cy="1285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Overlock"/>
              <a:buNone/>
            </a:pPr>
            <a:r>
              <a:rPr lang="en-IN" sz="4800" u="sng">
                <a:latin typeface="Overlock"/>
                <a:ea typeface="Overlock"/>
                <a:cs typeface="Overlock"/>
                <a:sym typeface="Overlock"/>
              </a:rPr>
              <a:t>INTRODUCTION</a:t>
            </a:r>
            <a:endParaRPr/>
          </a:p>
        </p:txBody>
      </p:sp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370522" y="1657351"/>
            <a:ext cx="7212329" cy="4400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None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A portfolio is a collection of financial investments like stocks, bonds, mutual funds and cash.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None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This project focuses on understanding how investment portfolios are created, managed, and optimized to meet specific financial goals.</a:t>
            </a:r>
            <a:endParaRPr/>
          </a:p>
          <a:p>
            <a:pPr marL="457200" lvl="0" indent="-29718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accent1"/>
              </a:buClr>
              <a:buSzPts val="2520"/>
              <a:buNone/>
            </a:pPr>
            <a:endParaRPr sz="2800">
              <a:latin typeface="Kaushan Script"/>
              <a:ea typeface="Kaushan Script"/>
              <a:cs typeface="Kaushan Script"/>
              <a:sym typeface="Kaushan Script"/>
            </a:endParaRPr>
          </a:p>
        </p:txBody>
      </p:sp>
      <p:pic>
        <p:nvPicPr>
          <p:cNvPr id="136" name="Google Shape;136;p2" descr="Stunning Design Portfolio Template - Showcase Your Creative Work,  Multipurpose Work Portfolio | Ms Word &amp; Photoshop Template - Etsy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24851" y="1314450"/>
            <a:ext cx="3305175" cy="4957762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"/>
          <p:cNvSpPr txBox="1">
            <a:spLocks noGrp="1"/>
          </p:cNvSpPr>
          <p:nvPr>
            <p:ph type="ctrTitle"/>
          </p:nvPr>
        </p:nvSpPr>
        <p:spPr>
          <a:xfrm>
            <a:off x="4129088" y="434337"/>
            <a:ext cx="7300912" cy="1354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verlock"/>
              <a:buNone/>
            </a:pPr>
            <a:r>
              <a:rPr lang="en-IN" sz="4000" u="sng">
                <a:latin typeface="Overlock"/>
                <a:ea typeface="Overlock"/>
                <a:cs typeface="Overlock"/>
                <a:sym typeface="Overlock"/>
              </a:rPr>
              <a:t>OBJECTIVES OF THE PROJECT</a:t>
            </a:r>
            <a:r>
              <a:rPr lang="en-IN" u="sng">
                <a:latin typeface="Overlock"/>
                <a:ea typeface="Overlock"/>
                <a:cs typeface="Overlock"/>
                <a:sym typeface="Overlock"/>
              </a:rPr>
              <a:t> </a:t>
            </a:r>
            <a:endParaRPr/>
          </a:p>
        </p:txBody>
      </p:sp>
      <p:sp>
        <p:nvSpPr>
          <p:cNvPr id="142" name="Google Shape;142;p3"/>
          <p:cNvSpPr txBox="1">
            <a:spLocks noGrp="1"/>
          </p:cNvSpPr>
          <p:nvPr>
            <p:ph type="subTitle" idx="1"/>
          </p:nvPr>
        </p:nvSpPr>
        <p:spPr>
          <a:xfrm>
            <a:off x="4867275" y="2051685"/>
            <a:ext cx="6400800" cy="4234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D10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To understand the concept of portfolio management.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53D10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To study different types of investment portfolios.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53D10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To learn the risk-return trade-off.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53D10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To apply theoretical knowledge in real-world portfolio design.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"/>
          <p:cNvSpPr txBox="1">
            <a:spLocks noGrp="1"/>
          </p:cNvSpPr>
          <p:nvPr>
            <p:ph type="title"/>
          </p:nvPr>
        </p:nvSpPr>
        <p:spPr>
          <a:xfrm>
            <a:off x="460058" y="1907094"/>
            <a:ext cx="4937760" cy="896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lock"/>
              <a:buNone/>
            </a:pPr>
            <a:r>
              <a:rPr lang="en-IN" u="sng">
                <a:latin typeface="Overlock"/>
                <a:ea typeface="Overlock"/>
                <a:cs typeface="Overlock"/>
                <a:sym typeface="Overlock"/>
              </a:rPr>
              <a:t>WHAT IS PORTFOLIO?</a:t>
            </a:r>
            <a:endParaRPr/>
          </a:p>
        </p:txBody>
      </p:sp>
      <p:sp>
        <p:nvSpPr>
          <p:cNvPr id="148" name="Google Shape;148;p4"/>
          <p:cNvSpPr txBox="1">
            <a:spLocks noGrp="1"/>
          </p:cNvSpPr>
          <p:nvPr>
            <p:ph type="body" idx="1"/>
          </p:nvPr>
        </p:nvSpPr>
        <p:spPr>
          <a:xfrm>
            <a:off x="6099048" y="2075116"/>
            <a:ext cx="5303520" cy="402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0000"/>
              <a:buNone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A portfolio refers to a collection of financial assets held by an investor.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90000"/>
              <a:buNone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Types of portfolios: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Aggressive portfolio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Conservative portfolio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Balanced portfolio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ct val="900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Income portfolio </a:t>
            </a:r>
            <a:endParaRPr/>
          </a:p>
        </p:txBody>
      </p:sp>
      <p:pic>
        <p:nvPicPr>
          <p:cNvPr id="149" name="Google Shape;149;p4" descr="Digital Portfolio Presentation Template Layou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6622" y="2918079"/>
            <a:ext cx="4764632" cy="2977896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"/>
          <p:cNvSpPr txBox="1">
            <a:spLocks noGrp="1"/>
          </p:cNvSpPr>
          <p:nvPr>
            <p:ph type="ctrTitle"/>
          </p:nvPr>
        </p:nvSpPr>
        <p:spPr>
          <a:xfrm>
            <a:off x="428625" y="542926"/>
            <a:ext cx="5029200" cy="1334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verlock"/>
              <a:buNone/>
            </a:pPr>
            <a:r>
              <a:rPr lang="en-IN" sz="4000" u="sng">
                <a:latin typeface="Overlock"/>
                <a:ea typeface="Overlock"/>
                <a:cs typeface="Overlock"/>
                <a:sym typeface="Overlock"/>
              </a:rPr>
              <a:t>TYPES OF INVESTMENT ASSETS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subTitle" idx="1"/>
          </p:nvPr>
        </p:nvSpPr>
        <p:spPr>
          <a:xfrm>
            <a:off x="428625" y="2323147"/>
            <a:ext cx="6400800" cy="39919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D10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EQUITY (stocks)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553D1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D10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FIXED INCOME (bonds)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553D1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D10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MUTUAL FUNDS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553D1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D10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ETFs (exchange-traded funds)</a:t>
            </a:r>
            <a:endParaRPr/>
          </a:p>
          <a:p>
            <a:pPr marL="457200" lvl="0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rgbClr val="553D1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D10"/>
              </a:buClr>
              <a:buSzPts val="280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CASH AND EQUIVALENTS</a:t>
            </a:r>
            <a:endParaRPr/>
          </a:p>
        </p:txBody>
      </p:sp>
      <p:pic>
        <p:nvPicPr>
          <p:cNvPr id="156" name="Google Shape;156;p5" descr="Investment Types Stock Illustrations – 2,136 Investment Types Stock  Illustrations, Vectors &amp; Clipart - Dreamstim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9353" y="1877379"/>
            <a:ext cx="5754022" cy="4129086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6"/>
          <p:cNvSpPr txBox="1">
            <a:spLocks noGrp="1"/>
          </p:cNvSpPr>
          <p:nvPr>
            <p:ph type="title"/>
          </p:nvPr>
        </p:nvSpPr>
        <p:spPr>
          <a:xfrm>
            <a:off x="548640" y="287464"/>
            <a:ext cx="10698480" cy="109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verlock"/>
              <a:buNone/>
            </a:pPr>
            <a:r>
              <a:rPr lang="en-IN" sz="4000" u="sng">
                <a:latin typeface="Overlock"/>
                <a:ea typeface="Overlock"/>
                <a:cs typeface="Overlock"/>
                <a:sym typeface="Overlock"/>
              </a:rPr>
              <a:t>RISK AND RETURN ANALYSIS</a:t>
            </a:r>
            <a:endParaRPr/>
          </a:p>
        </p:txBody>
      </p:sp>
      <p:sp>
        <p:nvSpPr>
          <p:cNvPr id="162" name="Google Shape;162;p6"/>
          <p:cNvSpPr txBox="1">
            <a:spLocks noGrp="1"/>
          </p:cNvSpPr>
          <p:nvPr>
            <p:ph type="body" idx="1"/>
          </p:nvPr>
        </p:nvSpPr>
        <p:spPr>
          <a:xfrm>
            <a:off x="548640" y="1909952"/>
            <a:ext cx="5547360" cy="447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Risk is the possibility of loss in an investment.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Return is the gain or profit from an investment.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High risk = High return potential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Diversification helps minimize risk.</a:t>
            </a:r>
            <a:endParaRPr/>
          </a:p>
        </p:txBody>
      </p:sp>
      <p:pic>
        <p:nvPicPr>
          <p:cNvPr id="163" name="Google Shape;163;p6" descr="328+ Thousand Balance Investment Royalty-Free Images, Stock Photos &amp;  Pictures | Shutterstoc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4687" y="1652586"/>
            <a:ext cx="4462463" cy="446246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7"/>
          <p:cNvSpPr txBox="1">
            <a:spLocks noGrp="1"/>
          </p:cNvSpPr>
          <p:nvPr>
            <p:ph type="ctrTitle"/>
          </p:nvPr>
        </p:nvSpPr>
        <p:spPr>
          <a:xfrm>
            <a:off x="417195" y="1168718"/>
            <a:ext cx="6026468" cy="146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verlock"/>
              <a:buNone/>
            </a:pPr>
            <a:r>
              <a:rPr lang="en-IN" sz="3200" u="sng">
                <a:latin typeface="Overlock"/>
                <a:ea typeface="Overlock"/>
                <a:cs typeface="Overlock"/>
                <a:sym typeface="Overlock"/>
              </a:rPr>
              <a:t>PORTFOLIO CONSTRUCTION PROCESS</a:t>
            </a:r>
            <a:endParaRPr/>
          </a:p>
        </p:txBody>
      </p:sp>
      <p:sp>
        <p:nvSpPr>
          <p:cNvPr id="169" name="Google Shape;169;p7"/>
          <p:cNvSpPr txBox="1">
            <a:spLocks noGrp="1"/>
          </p:cNvSpPr>
          <p:nvPr>
            <p:ph type="body" idx="1"/>
          </p:nvPr>
        </p:nvSpPr>
        <p:spPr>
          <a:xfrm>
            <a:off x="417195" y="2874645"/>
            <a:ext cx="6400800" cy="3640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Set investment objectives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Assess risk tolerance 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Asset allocation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Portfolio selection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Performance monitoring and rebalancing </a:t>
            </a:r>
            <a:endParaRPr/>
          </a:p>
        </p:txBody>
      </p:sp>
      <p:sp>
        <p:nvSpPr>
          <p:cNvPr id="170" name="Google Shape;170;p7" descr="10 Best Construction Presentation Templates 2023 | Just Free Slide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7" descr="10 Best Construction Presentation Templates 2023 | Just Free Slide"/>
          <p:cNvSpPr/>
          <p:nvPr/>
        </p:nvSpPr>
        <p:spPr>
          <a:xfrm>
            <a:off x="6096000" y="-57150"/>
            <a:ext cx="3790950" cy="3790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7995" y="1686876"/>
            <a:ext cx="4511993" cy="4511993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 txBox="1">
            <a:spLocks noGrp="1"/>
          </p:cNvSpPr>
          <p:nvPr>
            <p:ph type="title"/>
          </p:nvPr>
        </p:nvSpPr>
        <p:spPr>
          <a:xfrm>
            <a:off x="602933" y="485775"/>
            <a:ext cx="10698480" cy="771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lock"/>
              <a:buNone/>
            </a:pPr>
            <a:r>
              <a:rPr lang="en-IN" u="sng">
                <a:latin typeface="Overlock"/>
                <a:ea typeface="Overlock"/>
                <a:cs typeface="Overlock"/>
                <a:sym typeface="Overlock"/>
              </a:rPr>
              <a:t>TOOLS USED IN PORTFOLIO MANAGEMENT</a:t>
            </a:r>
            <a:endParaRPr/>
          </a:p>
        </p:txBody>
      </p:sp>
      <p:sp>
        <p:nvSpPr>
          <p:cNvPr id="178" name="Google Shape;178;p8"/>
          <p:cNvSpPr txBox="1">
            <a:spLocks noGrp="1"/>
          </p:cNvSpPr>
          <p:nvPr>
            <p:ph type="body" idx="1"/>
          </p:nvPr>
        </p:nvSpPr>
        <p:spPr>
          <a:xfrm>
            <a:off x="731520" y="1520189"/>
            <a:ext cx="4846320" cy="4251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53D10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EXCEL (for data analysis)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553D1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53D10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FINANCIAL WEBSITES (e.g., money control, NSE India)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>
              <a:solidFill>
                <a:srgbClr val="553D1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553D10"/>
              </a:buClr>
              <a:buSzPts val="2400"/>
              <a:buFont typeface="Noto Sans Symbols"/>
              <a:buChar char="⮚"/>
            </a:pPr>
            <a:r>
              <a:rPr lang="en-IN" sz="24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RISK ANALYSIS METRICS (e.g., beta, standard deviation, shape ratio)</a:t>
            </a:r>
            <a:endParaRPr/>
          </a:p>
        </p:txBody>
      </p:sp>
      <p:pic>
        <p:nvPicPr>
          <p:cNvPr id="179" name="Google Shape;179;p8" descr="25 Project Management Tools to Boost Your Project Success - beewits.com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676399"/>
            <a:ext cx="4576763" cy="3505201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 txBox="1">
            <a:spLocks noGrp="1"/>
          </p:cNvSpPr>
          <p:nvPr>
            <p:ph type="title"/>
          </p:nvPr>
        </p:nvSpPr>
        <p:spPr>
          <a:xfrm>
            <a:off x="274321" y="397430"/>
            <a:ext cx="1069848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verlock"/>
              <a:buNone/>
            </a:pPr>
            <a:r>
              <a:rPr lang="en-IN" u="sng">
                <a:latin typeface="Overlock"/>
                <a:ea typeface="Overlock"/>
                <a:cs typeface="Overlock"/>
                <a:sym typeface="Overlock"/>
              </a:rPr>
              <a:t>KEY LEARNINGS FROM INTERNSHIP</a:t>
            </a:r>
            <a:endParaRPr/>
          </a:p>
        </p:txBody>
      </p:sp>
      <p:sp>
        <p:nvSpPr>
          <p:cNvPr id="186" name="Google Shape;186;p9"/>
          <p:cNvSpPr txBox="1">
            <a:spLocks noGrp="1"/>
          </p:cNvSpPr>
          <p:nvPr>
            <p:ph type="body" idx="2"/>
          </p:nvPr>
        </p:nvSpPr>
        <p:spPr>
          <a:xfrm>
            <a:off x="554355" y="1777365"/>
            <a:ext cx="6986016" cy="4537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Practical exposure to market analysis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Learned how to select the right mix of assets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Understood risk assessment and portfolio rebalancing</a:t>
            </a:r>
            <a:endParaRPr/>
          </a:p>
          <a:p>
            <a:pPr marL="457200" lvl="0" indent="-457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520"/>
              <a:buFont typeface="Noto Sans Symbols"/>
              <a:buChar char="⮚"/>
            </a:pPr>
            <a:r>
              <a:rPr lang="en-IN" sz="2800">
                <a:solidFill>
                  <a:srgbClr val="553D10"/>
                </a:solidFill>
                <a:latin typeface="Arial"/>
                <a:ea typeface="Arial"/>
                <a:cs typeface="Arial"/>
                <a:sym typeface="Arial"/>
              </a:rPr>
              <a:t>Gained confidence in using financial tools and platforms </a:t>
            </a:r>
            <a:endParaRPr/>
          </a:p>
        </p:txBody>
      </p:sp>
      <p:pic>
        <p:nvPicPr>
          <p:cNvPr id="187" name="Google Shape;187;p9" descr="Free Internship Report Google Slides And PowerPoint (PPT) Template | Pngtre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53375" y="1343024"/>
            <a:ext cx="3519488" cy="5103258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reative Gradient ">
  <a:themeElements>
    <a:clrScheme name="Cherry Blossoms">
      <a:dk1>
        <a:srgbClr val="000000"/>
      </a:dk1>
      <a:lt1>
        <a:srgbClr val="FFFFFF"/>
      </a:lt1>
      <a:dk2>
        <a:srgbClr val="073A4B"/>
      </a:dk2>
      <a:lt2>
        <a:srgbClr val="E7E6E6"/>
      </a:lt2>
      <a:accent1>
        <a:srgbClr val="CC3059"/>
      </a:accent1>
      <a:accent2>
        <a:srgbClr val="839985"/>
      </a:accent2>
      <a:accent3>
        <a:srgbClr val="FC9FAD"/>
      </a:accent3>
      <a:accent4>
        <a:srgbClr val="EED6AA"/>
      </a:accent4>
      <a:accent5>
        <a:srgbClr val="191C30"/>
      </a:accent5>
      <a:accent6>
        <a:srgbClr val="6E774E"/>
      </a:accent6>
      <a:hlink>
        <a:srgbClr val="E7456B"/>
      </a:hlink>
      <a:folHlink>
        <a:srgbClr val="F0C55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Widescreen</PresentationFormat>
  <Paragraphs>53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Libre Baskerville</vt:lpstr>
      <vt:lpstr>Calibri</vt:lpstr>
      <vt:lpstr>Noto Sans Symbols</vt:lpstr>
      <vt:lpstr>Overlock</vt:lpstr>
      <vt:lpstr>Kaushan Script</vt:lpstr>
      <vt:lpstr>Creative Gradient </vt:lpstr>
      <vt:lpstr>NAME: Kalluri Venkata jhansi ORGANIZATION: Micro IT  TOPIC: PORTFOLIO </vt:lpstr>
      <vt:lpstr>INTRODUCTION</vt:lpstr>
      <vt:lpstr>OBJECTIVES OF THE PROJECT </vt:lpstr>
      <vt:lpstr>WHAT IS PORTFOLIO?</vt:lpstr>
      <vt:lpstr>TYPES OF INVESTMENT ASSETS</vt:lpstr>
      <vt:lpstr>RISK AND RETURN ANALYSIS</vt:lpstr>
      <vt:lpstr>PORTFOLIO CONSTRUCTION PROCESS</vt:lpstr>
      <vt:lpstr>TOOLS USED IN PORTFOLIO MANAGEMENT</vt:lpstr>
      <vt:lpstr>KEY LEARNINGS FROM INTERNSHIP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Kumkum Agarwal</dc:creator>
  <cp:lastModifiedBy>Jhansi Kalluri</cp:lastModifiedBy>
  <cp:revision>1</cp:revision>
  <dcterms:created xsi:type="dcterms:W3CDTF">2025-05-09T16:19:54Z</dcterms:created>
  <dcterms:modified xsi:type="dcterms:W3CDTF">2025-06-14T15:52:37Z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