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782" y="245815"/>
            <a:ext cx="6489290" cy="4079298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Connect-Tel Customer Churn</a:t>
            </a:r>
            <a:br>
              <a:rPr lang="en-US" dirty="0"/>
            </a:br>
            <a:r>
              <a:rPr lang="en-US" dirty="0"/>
              <a:t>Solutions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777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Capstone Project presentation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Callistus obijiaku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983" y="489760"/>
            <a:ext cx="10858746" cy="446324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5400" b="0" i="1" dirty="0">
                <a:solidFill>
                  <a:schemeClr val="bg1"/>
                </a:solidFill>
                <a:effectLst/>
              </a:rPr>
              <a:t>Thank you for your time</a:t>
            </a:r>
            <a:endParaRPr lang="en-US" sz="54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1" y="5102942"/>
            <a:ext cx="11385754" cy="175505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deployment of the developed model FOR CONNECT-TEL.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WILL HELP ADDRESS THE ISSUE OF CHURN, IDENTIFY POTENTIAL CUSTOMERS EARLY AND IMPLEMENT NECESSARY PRECAUTIONS. </a:t>
            </a:r>
          </a:p>
        </p:txBody>
      </p:sp>
    </p:spTree>
    <p:extLst>
      <p:ext uri="{BB962C8B-B14F-4D97-AF65-F5344CB8AC3E}">
        <p14:creationId xmlns:p14="http://schemas.microsoft.com/office/powerpoint/2010/main" val="179174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983" y="489760"/>
            <a:ext cx="10858746" cy="446324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900" b="0" i="1" dirty="0">
                <a:solidFill>
                  <a:schemeClr val="bg1"/>
                </a:solidFill>
                <a:effectLst/>
              </a:rPr>
              <a:t>Customer churn is the percentage of customers who stopped using your company's product or service during a certain timeframe.</a:t>
            </a:r>
            <a:br>
              <a:rPr lang="en-US" sz="4900" b="0" i="1" dirty="0">
                <a:solidFill>
                  <a:schemeClr val="bg1"/>
                </a:solidFill>
                <a:effectLst/>
              </a:rPr>
            </a:br>
            <a:br>
              <a:rPr lang="en-US" sz="4800" b="0" i="1" dirty="0">
                <a:solidFill>
                  <a:schemeClr val="bg1"/>
                </a:solidFill>
                <a:effectLst/>
              </a:rPr>
            </a:br>
            <a:br>
              <a:rPr lang="en-US" sz="4800" b="0" i="1" dirty="0">
                <a:solidFill>
                  <a:schemeClr val="bg1"/>
                </a:solidFill>
                <a:effectLst/>
              </a:rPr>
            </a:br>
            <a:r>
              <a:rPr lang="en-US" sz="4000" b="0" i="1" dirty="0">
                <a:solidFill>
                  <a:schemeClr val="bg1"/>
                </a:solidFill>
                <a:effectLst/>
              </a:rPr>
              <a:t>Presentation Outline.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1" y="5102942"/>
            <a:ext cx="11385754" cy="175505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Problem statement	- Data overview	-key insights outline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model selection/training  -model evaluation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C215B-6295-4A49-AD8A-81DA12FF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8" y="2615381"/>
            <a:ext cx="4892416" cy="21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82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285134"/>
            <a:ext cx="11415252" cy="445034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u="sng" dirty="0">
                <a:solidFill>
                  <a:srgbClr val="FFFFFF"/>
                </a:solidFill>
              </a:rPr>
              <a:t>Problem Statement</a:t>
            </a:r>
            <a:br>
              <a:rPr lang="en-US" sz="4800" i="1" u="sng" dirty="0">
                <a:solidFill>
                  <a:srgbClr val="FFFFFF"/>
                </a:solidFill>
              </a:rPr>
            </a:br>
            <a:r>
              <a:rPr lang="en-US" sz="2400" b="1" i="1" u="none" strike="noStrike" baseline="0" dirty="0">
                <a:solidFill>
                  <a:schemeClr val="bg1"/>
                </a:solidFill>
              </a:rPr>
              <a:t>Connect-Tel Telecom Company </a:t>
            </a:r>
            <a:r>
              <a:rPr lang="en-US" sz="2400" b="0" i="1" u="none" strike="noStrike" baseline="0" dirty="0">
                <a:solidFill>
                  <a:schemeClr val="bg1"/>
                </a:solidFill>
              </a:rPr>
              <a:t>faces the pressing need to address customer churn, which poses a significant threat to its business sustainability and growth.</a:t>
            </a:r>
            <a:br>
              <a:rPr lang="en-US" sz="2400" b="0" i="1" u="none" strike="noStrike" baseline="0" dirty="0">
                <a:solidFill>
                  <a:schemeClr val="bg1"/>
                </a:solidFill>
              </a:rPr>
            </a:br>
            <a:br>
              <a:rPr lang="en-US" sz="2400" b="0" i="1" u="none" strike="noStrike" baseline="0" dirty="0">
                <a:solidFill>
                  <a:schemeClr val="bg1"/>
                </a:solidFill>
              </a:rPr>
            </a:b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We try to overcome this problem by employing advanced analytics and Machine learning techniques. 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This will enable us: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Perform </a:t>
            </a:r>
            <a:r>
              <a:rPr lang="en-US" dirty="0" err="1">
                <a:solidFill>
                  <a:srgbClr val="FFFFFF"/>
                </a:solidFill>
              </a:rPr>
              <a:t>eda</a:t>
            </a:r>
            <a:r>
              <a:rPr lang="en-US" dirty="0">
                <a:solidFill>
                  <a:srgbClr val="FFFFFF"/>
                </a:solidFill>
              </a:rPr>
              <a:t> to get key insights.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Prepare the data for ml model training.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Develop a robust customer churn prediction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9CAE-5595-46ED-9655-E481B1D5C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18" y="3057226"/>
            <a:ext cx="5190033" cy="17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285134"/>
            <a:ext cx="11415252" cy="445034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u="sng" dirty="0">
                <a:solidFill>
                  <a:srgbClr val="FFFFFF"/>
                </a:solidFill>
              </a:rPr>
              <a:t>Data Overview</a:t>
            </a: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5151B-16E6-44AF-8D7B-372117D3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" y="1175393"/>
            <a:ext cx="12192000" cy="47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20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0"/>
            <a:ext cx="11415252" cy="495300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400" i="1" u="sng" dirty="0">
                <a:solidFill>
                  <a:srgbClr val="FFFFFF"/>
                </a:solidFill>
              </a:rPr>
              <a:t>Key Insights Outline (EDA)</a:t>
            </a: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Total-charge feature had 11 nan values(median replacements).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Data segments: numerical &amp; categorical.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“No” value for online services recorded high churn.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Gender, partner, dependents doesn’t have strong corr. With churn.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C3999-EE26-4A40-B0F9-808FA974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816077"/>
            <a:ext cx="4935793" cy="4136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8F9C2-0683-4C8E-B6CA-23398C753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816076"/>
            <a:ext cx="7257748" cy="41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0"/>
            <a:ext cx="11415252" cy="495300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400" i="1" u="sng" dirty="0">
                <a:solidFill>
                  <a:srgbClr val="FFFFFF"/>
                </a:solidFill>
              </a:rPr>
              <a:t>Key Insights Outline (EDA)</a:t>
            </a: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b="0" i="0" dirty="0">
                <a:solidFill>
                  <a:srgbClr val="CCCCCC"/>
                </a:solidFill>
                <a:effectLst/>
              </a:rPr>
              <a:t>proportion for 1-30 years tenure is 20.23%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solidFill>
                  <a:srgbClr val="CCCCCC"/>
                </a:solidFill>
                <a:effectLst/>
              </a:rPr>
              <a:t>The percentage of medium $50-100 monthly charges is 17.82%.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solidFill>
                  <a:srgbClr val="CCCCCC"/>
                </a:solidFill>
                <a:effectLst/>
              </a:rPr>
              <a:t>Portion for low $0-3000 total charges is 21.57%.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solidFill>
                  <a:srgbClr val="CCCCCC"/>
                </a:solidFill>
                <a:effectLst/>
              </a:rPr>
              <a:t>The proportion of non-senior citizens is 19.78%.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65BA6-E057-4FA5-BB60-31BF75A03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6077"/>
            <a:ext cx="5486400" cy="4136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3640A-EE9F-478D-8149-ABDFA267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816076"/>
            <a:ext cx="6702551" cy="2044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3573C-593E-4213-A7F3-EABE8994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46" y="2860650"/>
            <a:ext cx="6707106" cy="20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0"/>
            <a:ext cx="11415252" cy="4735479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400" i="1" u="sng" dirty="0">
                <a:solidFill>
                  <a:srgbClr val="FFFFFF"/>
                </a:solidFill>
              </a:rPr>
              <a:t>Model Selection/training</a:t>
            </a:r>
            <a:br>
              <a:rPr lang="en-US" sz="40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5020613"/>
            <a:ext cx="10961806" cy="1837387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Feature engineering: -combined online services features.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Feature encoding(label encoder).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Split data into training and test sets (test:20%, random state:42).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Scale the x train and x test sets.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model training: logistic regression, decision tree, and random forest classifiers.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Logistic regression performed best but churn class imbalance was affecting the result.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562A-D840-4D7F-BDC5-0CC293C8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846163"/>
            <a:ext cx="5201376" cy="86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9F519-6194-4352-A4E5-4D3337A5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787875"/>
            <a:ext cx="5201376" cy="97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038A2-7D3B-4B85-8157-15C7AECC9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9" y="2844852"/>
            <a:ext cx="5201376" cy="975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7DF0E-9564-4677-83E5-BE3F50DD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29" y="3896024"/>
            <a:ext cx="5201376" cy="981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C34B8-66F9-4F2F-9597-E451F89FD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20" y="846163"/>
            <a:ext cx="5303531" cy="366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91EAE9-8E6A-421C-A6EE-6A56DF6366CE}"/>
              </a:ext>
            </a:extLst>
          </p:cNvPr>
          <p:cNvSpPr txBox="1"/>
          <p:nvPr/>
        </p:nvSpPr>
        <p:spPr>
          <a:xfrm>
            <a:off x="7039896" y="4545861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Churn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017423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0"/>
            <a:ext cx="11415252" cy="4735479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400" i="1" u="sng" dirty="0">
                <a:solidFill>
                  <a:srgbClr val="FFFFFF"/>
                </a:solidFill>
              </a:rPr>
              <a:t>Model Selection/training</a:t>
            </a:r>
            <a:br>
              <a:rPr lang="en-US" sz="40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5020613"/>
            <a:ext cx="10961806" cy="183738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Used grid-search-cv ,best parameters(best score :0.73)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Random forest classifier performed best.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Having a </a:t>
            </a:r>
            <a:r>
              <a:rPr lang="en-US" dirty="0" err="1">
                <a:solidFill>
                  <a:srgbClr val="FFFFFF"/>
                </a:solidFill>
              </a:rPr>
              <a:t>tp</a:t>
            </a:r>
            <a:r>
              <a:rPr lang="en-US" dirty="0">
                <a:solidFill>
                  <a:srgbClr val="FFFFFF"/>
                </a:solidFill>
              </a:rPr>
              <a:t>: 283 , </a:t>
            </a:r>
            <a:r>
              <a:rPr lang="en-US" dirty="0" err="1">
                <a:solidFill>
                  <a:srgbClr val="FFFFFF"/>
                </a:solidFill>
              </a:rPr>
              <a:t>tn</a:t>
            </a:r>
            <a:r>
              <a:rPr lang="en-US" dirty="0">
                <a:solidFill>
                  <a:srgbClr val="FFFFFF"/>
                </a:solidFill>
              </a:rPr>
              <a:t>: 803, </a:t>
            </a:r>
            <a:r>
              <a:rPr lang="en-US" dirty="0" err="1">
                <a:solidFill>
                  <a:srgbClr val="FFFFFF"/>
                </a:solidFill>
              </a:rPr>
              <a:t>fp</a:t>
            </a:r>
            <a:r>
              <a:rPr lang="en-US" dirty="0">
                <a:solidFill>
                  <a:srgbClr val="FFFFFF"/>
                </a:solidFill>
              </a:rPr>
              <a:t>: 233 , and </a:t>
            </a:r>
            <a:r>
              <a:rPr lang="en-US" dirty="0" err="1">
                <a:solidFill>
                  <a:srgbClr val="FFFFFF"/>
                </a:solidFill>
              </a:rPr>
              <a:t>fn</a:t>
            </a:r>
            <a:r>
              <a:rPr lang="en-US" dirty="0">
                <a:solidFill>
                  <a:srgbClr val="FFFFFF"/>
                </a:solidFill>
              </a:rPr>
              <a:t>: 90.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Company should focus on an ml that will increase </a:t>
            </a:r>
            <a:r>
              <a:rPr lang="en-US" dirty="0" err="1">
                <a:solidFill>
                  <a:srgbClr val="FFFFFF"/>
                </a:solidFill>
              </a:rPr>
              <a:t>tp</a:t>
            </a:r>
            <a:r>
              <a:rPr lang="en-US" dirty="0">
                <a:solidFill>
                  <a:srgbClr val="FFFFFF"/>
                </a:solidFill>
              </a:rPr>
              <a:t> and reduce fn.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473159-DE1D-45AD-97AB-235570D0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2024281"/>
            <a:ext cx="5801535" cy="2810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8A1FC-3F6F-4CEA-9BC8-9E04C8CE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5" y="833574"/>
            <a:ext cx="5801535" cy="1132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91B073-450F-45A6-ABBB-D6DF6C5BC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25" y="807356"/>
            <a:ext cx="4928626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9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0"/>
            <a:ext cx="11415252" cy="4735479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400" i="1" u="sng" dirty="0">
                <a:solidFill>
                  <a:srgbClr val="FFFFFF"/>
                </a:solidFill>
              </a:rPr>
              <a:t>Model Evaluation</a:t>
            </a:r>
            <a:br>
              <a:rPr lang="en-US" sz="40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br>
              <a:rPr lang="en-US" sz="4800" i="1" u="sng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5020613"/>
            <a:ext cx="10961806" cy="183738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Implemented k-fold cross validation to </a:t>
            </a:r>
            <a:r>
              <a:rPr lang="en-US" dirty="0" err="1">
                <a:solidFill>
                  <a:srgbClr val="FFFFFF"/>
                </a:solidFill>
              </a:rPr>
              <a:t>evalute</a:t>
            </a:r>
            <a:r>
              <a:rPr lang="en-US" dirty="0">
                <a:solidFill>
                  <a:srgbClr val="FFFFFF"/>
                </a:solidFill>
              </a:rPr>
              <a:t> the model performance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WITH A CROSS-VALIDATION ACCURACY OF 79.6%.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WE CAN SAY THE MODEL HAS WILL HAVE A GOOD PERFORMANCE EVEN WITH NEW UNSEEN DATA.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Company should focus on an ml MODEL that will increase </a:t>
            </a:r>
            <a:r>
              <a:rPr lang="en-US" dirty="0" err="1">
                <a:solidFill>
                  <a:srgbClr val="FFFFFF"/>
                </a:solidFill>
              </a:rPr>
              <a:t>tp</a:t>
            </a:r>
            <a:r>
              <a:rPr lang="en-US" dirty="0">
                <a:solidFill>
                  <a:srgbClr val="FFFFFF"/>
                </a:solidFill>
              </a:rPr>
              <a:t> and reduce fn.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834A7-BF26-4662-A8B0-2BA0FE4D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" y="727494"/>
            <a:ext cx="6292645" cy="4116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BF1-DBCA-4700-8D4D-8971FACE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64" y="727494"/>
            <a:ext cx="534874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66B1-BCBD-4677-B5D2-23CDD91552C5}"/>
              </a:ext>
            </a:extLst>
          </p:cNvPr>
          <p:cNvSpPr txBox="1"/>
          <p:nvPr/>
        </p:nvSpPr>
        <p:spPr>
          <a:xfrm>
            <a:off x="6725264" y="3755282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10-Fold Cross-validation Results </a:t>
            </a:r>
          </a:p>
        </p:txBody>
      </p:sp>
    </p:spTree>
    <p:extLst>
      <p:ext uri="{BB962C8B-B14F-4D97-AF65-F5344CB8AC3E}">
        <p14:creationId xmlns:p14="http://schemas.microsoft.com/office/powerpoint/2010/main" val="39843064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{D8389667-7BBC-4A00-8E05-FCDC403CE997}tf56160789_win32</Template>
  <TotalTime>310</TotalTime>
  <Words>478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Custom</vt:lpstr>
      <vt:lpstr>Connect-Tel Customer Churn Solutions</vt:lpstr>
      <vt:lpstr>Customer churn is the percentage of customers who stopped using your company's product or service during a certain timeframe.   Presentation Outline.</vt:lpstr>
      <vt:lpstr>Problem Statement Connect-Tel Telecom Company faces the pressing need to address customer churn, which poses a significant threat to its business sustainability and growth.   We try to overcome this problem by employing advanced analytics and Machine learning techniques.     This will enable us:</vt:lpstr>
      <vt:lpstr>Data Overview      </vt:lpstr>
      <vt:lpstr>Key Insights Outline (EDA)       </vt:lpstr>
      <vt:lpstr>Key Insights Outline (EDA)       </vt:lpstr>
      <vt:lpstr>Model Selection/training       </vt:lpstr>
      <vt:lpstr>Model Selection/training       </vt:lpstr>
      <vt:lpstr>Model Evaluation       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kally obijiaku</dc:creator>
  <cp:lastModifiedBy>kally obijiaku</cp:lastModifiedBy>
  <cp:revision>38</cp:revision>
  <dcterms:created xsi:type="dcterms:W3CDTF">2024-10-23T02:43:35Z</dcterms:created>
  <dcterms:modified xsi:type="dcterms:W3CDTF">2024-10-23T07:54:17Z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