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62" r:id="rId3"/>
    <p:sldId id="260" r:id="rId4"/>
    <p:sldId id="263" r:id="rId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883" autoAdjust="0"/>
  </p:normalViewPr>
  <p:slideViewPr>
    <p:cSldViewPr>
      <p:cViewPr varScale="1">
        <p:scale>
          <a:sx n="89" d="100"/>
          <a:sy n="89" d="100"/>
        </p:scale>
        <p:origin x="139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38380-F2A1-4EE8-A8C8-349E280E16C1}" type="datetimeFigureOut">
              <a:rPr lang="en-CA" smtClean="0"/>
              <a:t>2024-08-04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2D0B6-8CA7-47E4-88AC-8673B658AE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1072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Customer Demographics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Location</a:t>
            </a:r>
            <a:r>
              <a:rPr lang="en-US" dirty="0"/>
              <a:t>: The highest number of customers are from urban areas, specifically major cities like Noxapater, Dennis, Goodland, and New Hyde Park.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Gender Patterns</a:t>
            </a:r>
            <a:r>
              <a:rPr lang="en-US" dirty="0"/>
              <a:t>: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All purchases from Noxapater were made by male customers.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All purchases from Dennis were made by female customers.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Similar gender-specific purchasing patterns are seen in cities like Goodland, Washington, and Houston.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There is a more balanced gender distribution of purchases in Springfield.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Customer Behavior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Purchase Frequency</a:t>
            </a:r>
            <a:r>
              <a:rPr lang="en-US" dirty="0"/>
              <a:t>: Most customers make purchases once a month, with a noticeable increase towards the end of each quarter.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Preferred Categories</a:t>
            </a:r>
            <a:r>
              <a:rPr lang="en-US" dirty="0"/>
              <a:t>: Top categories include mobiles and tablets, others, men’s fashion, superstore, and electronics.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Preferred Order Payment Method</a:t>
            </a:r>
            <a:r>
              <a:rPr lang="en-US" dirty="0"/>
              <a:t>: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Customers prefer to close their orders through COD (Cash on Delivery), </a:t>
            </a:r>
            <a:r>
              <a:rPr lang="en-US" dirty="0" err="1"/>
              <a:t>Easypay</a:t>
            </a:r>
            <a:r>
              <a:rPr lang="en-US" dirty="0"/>
              <a:t>, and </a:t>
            </a:r>
            <a:r>
              <a:rPr lang="en-US" dirty="0" err="1"/>
              <a:t>Payaxis</a:t>
            </a:r>
            <a:r>
              <a:rPr lang="en-US" dirty="0"/>
              <a:t> channels.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Financial settlement and </a:t>
            </a:r>
            <a:r>
              <a:rPr lang="en-US" dirty="0" err="1"/>
              <a:t>Cashatdoorstep</a:t>
            </a:r>
            <a:r>
              <a:rPr lang="en-US" dirty="0"/>
              <a:t> payment channels appear to be redundant.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Sales Trends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Seasonal Peaks</a:t>
            </a:r>
            <a:r>
              <a:rPr lang="en-US" dirty="0"/>
              <a:t>: Highest sales are observed during the holiday season (December), followed by a slow pickup of sales from Q4 2021 through Q1 2022, likely due to the after-holiday sales effect.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Product Performance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Best-Selling Products</a:t>
            </a:r>
            <a:r>
              <a:rPr lang="en-US" dirty="0"/>
              <a:t>: Include mobiles and tablets, appliances, entertainment, and others.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Worst-Selling Products</a:t>
            </a:r>
            <a:r>
              <a:rPr lang="en-US" dirty="0"/>
              <a:t>: School &amp; education categories, including books, perform poorly, contributing income in thousands compared to the millions brought in by other categories.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Customer Categories</a:t>
            </a:r>
            <a:r>
              <a:rPr lang="en-US" dirty="0"/>
              <a:t>: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Gen Z customers (who started buying from the company since 2010) dominate product sales categories by over 50%.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Alpha customers (1978-1993) and Beta customers (1994-2001) contribute less to product sales.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Customer Experience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average customer retention rate is 59%, indicating a slightly above-average rate of converting first-time customers to loyal customers.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C2D0B6-8CA7-47E4-88AC-8673B658AE9F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4315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C2D0B6-8CA7-47E4-88AC-8673B658AE9F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8636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BB2E08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BB2E08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BB2E08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2" y="16085"/>
            <a:ext cx="1344044" cy="402131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6618731"/>
            <a:ext cx="12192000" cy="239395"/>
          </a:xfrm>
          <a:custGeom>
            <a:avLst/>
            <a:gdLst/>
            <a:ahLst/>
            <a:cxnLst/>
            <a:rect l="l" t="t" r="r" b="b"/>
            <a:pathLst>
              <a:path w="12192000" h="239395">
                <a:moveTo>
                  <a:pt x="12192000" y="0"/>
                </a:moveTo>
                <a:lnTo>
                  <a:pt x="0" y="0"/>
                </a:lnTo>
                <a:lnTo>
                  <a:pt x="0" y="239268"/>
                </a:lnTo>
                <a:lnTo>
                  <a:pt x="12192000" y="239268"/>
                </a:lnTo>
                <a:lnTo>
                  <a:pt x="12192000" y="0"/>
                </a:lnTo>
                <a:close/>
              </a:path>
            </a:pathLst>
          </a:custGeom>
          <a:solidFill>
            <a:srgbClr val="843B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618731"/>
            <a:ext cx="12192000" cy="239395"/>
          </a:xfrm>
          <a:custGeom>
            <a:avLst/>
            <a:gdLst/>
            <a:ahLst/>
            <a:cxnLst/>
            <a:rect l="l" t="t" r="r" b="b"/>
            <a:pathLst>
              <a:path w="12192000" h="239395">
                <a:moveTo>
                  <a:pt x="0" y="239268"/>
                </a:moveTo>
                <a:lnTo>
                  <a:pt x="12192000" y="239268"/>
                </a:lnTo>
                <a:lnTo>
                  <a:pt x="12192000" y="0"/>
                </a:lnTo>
                <a:lnTo>
                  <a:pt x="0" y="0"/>
                </a:lnTo>
                <a:lnTo>
                  <a:pt x="0" y="239268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12848" y="208788"/>
            <a:ext cx="9814560" cy="6152387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2567939"/>
            <a:ext cx="4046982" cy="161467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BB2E08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072" y="16085"/>
            <a:ext cx="1344044" cy="402131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6618731"/>
            <a:ext cx="12192000" cy="239395"/>
          </a:xfrm>
          <a:custGeom>
            <a:avLst/>
            <a:gdLst/>
            <a:ahLst/>
            <a:cxnLst/>
            <a:rect l="l" t="t" r="r" b="b"/>
            <a:pathLst>
              <a:path w="12192000" h="239395">
                <a:moveTo>
                  <a:pt x="12192000" y="0"/>
                </a:moveTo>
                <a:lnTo>
                  <a:pt x="0" y="0"/>
                </a:lnTo>
                <a:lnTo>
                  <a:pt x="0" y="239268"/>
                </a:lnTo>
                <a:lnTo>
                  <a:pt x="12192000" y="239268"/>
                </a:lnTo>
                <a:lnTo>
                  <a:pt x="12192000" y="0"/>
                </a:lnTo>
                <a:close/>
              </a:path>
            </a:pathLst>
          </a:custGeom>
          <a:solidFill>
            <a:srgbClr val="843B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618731"/>
            <a:ext cx="12192000" cy="239395"/>
          </a:xfrm>
          <a:custGeom>
            <a:avLst/>
            <a:gdLst/>
            <a:ahLst/>
            <a:cxnLst/>
            <a:rect l="l" t="t" r="r" b="b"/>
            <a:pathLst>
              <a:path w="12192000" h="239395">
                <a:moveTo>
                  <a:pt x="0" y="239268"/>
                </a:moveTo>
                <a:lnTo>
                  <a:pt x="12192000" y="239268"/>
                </a:lnTo>
                <a:lnTo>
                  <a:pt x="12192000" y="0"/>
                </a:lnTo>
                <a:lnTo>
                  <a:pt x="0" y="0"/>
                </a:lnTo>
                <a:lnTo>
                  <a:pt x="0" y="239268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027" y="2704541"/>
            <a:ext cx="3516629" cy="1123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BB2E08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6757" y="1498498"/>
            <a:ext cx="5969000" cy="4720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027" y="2704541"/>
            <a:ext cx="3516629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2800" spc="-10" dirty="0"/>
              <a:t>STERLING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CA" sz="2800" spc="-25" dirty="0"/>
              <a:t>E-</a:t>
            </a:r>
            <a:r>
              <a:rPr lang="en-CA" sz="2800" spc="-10" dirty="0"/>
              <a:t>COMMERCE  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7408" y="609601"/>
            <a:ext cx="7022592" cy="525143"/>
          </a:xfrm>
          <a:prstGeom prst="rect">
            <a:avLst/>
          </a:prstGeom>
          <a:solidFill>
            <a:srgbClr val="BB2E08"/>
          </a:solidFill>
          <a:ln w="9525">
            <a:solidFill>
              <a:srgbClr val="FF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638175">
              <a:lnSpc>
                <a:spcPct val="100000"/>
              </a:lnSpc>
              <a:spcBef>
                <a:spcPts val="254"/>
              </a:spcBef>
            </a:pPr>
            <a:r>
              <a:rPr sz="3200" dirty="0">
                <a:solidFill>
                  <a:srgbClr val="FFFFFF"/>
                </a:solidFill>
              </a:rPr>
              <a:t>PROBLEM</a:t>
            </a:r>
            <a:r>
              <a:rPr lang="en-CA" sz="3200" dirty="0">
                <a:solidFill>
                  <a:srgbClr val="FFFFFF"/>
                </a:solidFill>
              </a:rPr>
              <a:t> TASK</a:t>
            </a:r>
            <a:r>
              <a:rPr sz="3200" spc="-45" dirty="0">
                <a:solidFill>
                  <a:srgbClr val="FFFFFF"/>
                </a:solidFill>
              </a:rPr>
              <a:t> </a:t>
            </a:r>
            <a:r>
              <a:rPr lang="en-CA" sz="3200" spc="-10" dirty="0">
                <a:solidFill>
                  <a:srgbClr val="FFFFFF"/>
                </a:solidFill>
              </a:rPr>
              <a:t>SUMMARY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597408" y="1516380"/>
            <a:ext cx="6126480" cy="4951730"/>
          </a:xfrm>
          <a:custGeom>
            <a:avLst/>
            <a:gdLst/>
            <a:ahLst/>
            <a:cxnLst/>
            <a:rect l="l" t="t" r="r" b="b"/>
            <a:pathLst>
              <a:path w="6126480" h="4951730">
                <a:moveTo>
                  <a:pt x="0" y="4951476"/>
                </a:moveTo>
                <a:lnTo>
                  <a:pt x="6126479" y="4951476"/>
                </a:lnTo>
                <a:lnTo>
                  <a:pt x="6126479" y="0"/>
                </a:lnTo>
                <a:lnTo>
                  <a:pt x="0" y="0"/>
                </a:lnTo>
                <a:lnTo>
                  <a:pt x="0" y="4951476"/>
                </a:lnTo>
                <a:close/>
              </a:path>
            </a:pathLst>
          </a:custGeom>
          <a:ln w="9525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76756" y="1498498"/>
            <a:ext cx="5981495" cy="5183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en-CA" sz="1700" spc="-10" dirty="0">
                <a:latin typeface="Georgia" panose="02040502050405020303" pitchFamily="18" charset="0"/>
              </a:rPr>
              <a:t>The key objectives of this project are;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700" spc="-10" dirty="0">
                <a:latin typeface="Georgia" panose="02040502050405020303" pitchFamily="18" charset="0"/>
              </a:rPr>
              <a:t> </a:t>
            </a:r>
            <a:r>
              <a:rPr lang="en-CA" sz="1700" b="1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Extracting Customer Insights:</a:t>
            </a:r>
            <a:endParaRPr lang="en-CA" sz="1700" dirty="0">
              <a:effectLst/>
              <a:latin typeface="Georgia" panose="02040502050405020303" pitchFamily="18" charset="0"/>
              <a:ea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A" sz="17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Understanding customer needs, preferences, and behaviors from their data.</a:t>
            </a:r>
            <a:endParaRPr lang="en-CA" sz="17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CA" sz="1700" b="1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Identifying Trends:</a:t>
            </a:r>
            <a:endParaRPr lang="en-CA" sz="1700" b="1" dirty="0"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7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Analyzing customer data to uncover patterns and trends.</a:t>
            </a:r>
            <a:endParaRPr lang="en-CA" sz="17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CA" sz="1700" b="1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Optimization and Operational Efficiency:</a:t>
            </a:r>
            <a:endParaRPr lang="en-CA" sz="17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A" sz="17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Leveraging customer data to recommend product optimizations and enhance operational efficiency.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CA" sz="17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700" b="1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Enhancing Customer Experience:</a:t>
            </a:r>
            <a:endParaRPr lang="en-CA" sz="1700" b="1" dirty="0"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7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Utilizing customer data to gain insights into Sterling’s customer experience and make enhancement recommendations.</a:t>
            </a:r>
            <a:endParaRPr lang="en-CA" sz="17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98450" marR="5080" indent="-2857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CA" spc="-10" dirty="0"/>
          </a:p>
          <a:p>
            <a:pPr marL="298450" marR="5080" indent="-2857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spc="-10" dirty="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09231" y="1516380"/>
            <a:ext cx="5131308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280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DAF1DDE-DD6A-4B94-ADDE-D36A84A73729}"/>
              </a:ext>
            </a:extLst>
          </p:cNvPr>
          <p:cNvSpPr txBox="1"/>
          <p:nvPr/>
        </p:nvSpPr>
        <p:spPr>
          <a:xfrm flipH="1">
            <a:off x="3352800" y="457200"/>
            <a:ext cx="5257799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STERLING E-COMMERCE CAPSTONE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9CE0D1-40FE-45F3-BA0C-996101C49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87919"/>
            <a:ext cx="12192000" cy="521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463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389890"/>
            <a:ext cx="8305800" cy="525143"/>
          </a:xfrm>
          <a:prstGeom prst="rect">
            <a:avLst/>
          </a:prstGeom>
          <a:solidFill>
            <a:srgbClr val="BB2E08"/>
          </a:solidFill>
          <a:ln w="9525">
            <a:solidFill>
              <a:srgbClr val="FF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638175">
              <a:lnSpc>
                <a:spcPct val="100000"/>
              </a:lnSpc>
              <a:spcBef>
                <a:spcPts val="254"/>
              </a:spcBef>
            </a:pPr>
            <a:r>
              <a:rPr lang="en-CA" sz="3200" dirty="0">
                <a:solidFill>
                  <a:srgbClr val="FFFFFF"/>
                </a:solidFill>
              </a:rPr>
              <a:t>KEY RECOMMENDATIONS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597408" y="1516380"/>
            <a:ext cx="10603992" cy="4951730"/>
          </a:xfrm>
          <a:custGeom>
            <a:avLst/>
            <a:gdLst/>
            <a:ahLst/>
            <a:cxnLst/>
            <a:rect l="l" t="t" r="r" b="b"/>
            <a:pathLst>
              <a:path w="6126480" h="4951730">
                <a:moveTo>
                  <a:pt x="0" y="4951476"/>
                </a:moveTo>
                <a:lnTo>
                  <a:pt x="6126479" y="4951476"/>
                </a:lnTo>
                <a:lnTo>
                  <a:pt x="6126479" y="0"/>
                </a:lnTo>
                <a:lnTo>
                  <a:pt x="0" y="0"/>
                </a:lnTo>
                <a:lnTo>
                  <a:pt x="0" y="4951476"/>
                </a:lnTo>
                <a:close/>
              </a:path>
            </a:pathLst>
          </a:custGeom>
          <a:ln w="9525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59273" y="-101702"/>
            <a:ext cx="2635319" cy="16002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8A0C564-ADD5-4F33-BF3D-33C374A1E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756" y="1498498"/>
            <a:ext cx="10603991" cy="458587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CUSTOMER INSIGHT</a:t>
            </a:r>
            <a:r>
              <a:rPr lang="en-US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Develop detailed customer profiles and use the available data to introduce loyalty cards&amp; promotions to excite customers and aid customer retention. Similarly,  schemes like customer lifetime awards may help long-time customers.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/>
              <a:t>2. PRODUCT OPTIMIZATION: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Adjust product offerings based on customer demand and ensure popular products like  </a:t>
            </a:r>
            <a:r>
              <a:rPr lang="en-US" sz="20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Mobiles and tablet, Others, Men’s fashion, Superstore, Electronic </a:t>
            </a:r>
            <a:r>
              <a:rPr lang="en-US" sz="2000" dirty="0">
                <a:latin typeface="Georgia" panose="02040502050405020303" pitchFamily="18" charset="0"/>
              </a:rPr>
              <a:t>are well-stocked toward the end of each quarter to avoid out-of-stock issues which may arise. </a:t>
            </a:r>
          </a:p>
          <a:p>
            <a:endParaRPr lang="en-US" sz="2000" dirty="0">
              <a:latin typeface="Georgia" panose="02040502050405020303" pitchFamily="18" charset="0"/>
            </a:endParaRPr>
          </a:p>
          <a:p>
            <a:r>
              <a:rPr lang="en-US" sz="2000" b="1" dirty="0">
                <a:latin typeface="Georgia" panose="02040502050405020303" pitchFamily="18" charset="0"/>
              </a:rPr>
              <a:t>3. OPERATIONAL EFFICIENCY</a:t>
            </a:r>
            <a:r>
              <a:rPr lang="en-US" sz="2000" dirty="0"/>
              <a:t>: </a:t>
            </a:r>
          </a:p>
          <a:p>
            <a:r>
              <a:rPr lang="en-US" sz="2000" dirty="0"/>
              <a:t>Streamline  to supply chain operations to phase out poor product categories such as  School&amp; Education, Books and also phase out COD  and finance settlement order payment options to reduce costs and improve  customer service. </a:t>
            </a:r>
          </a:p>
          <a:p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608299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</TotalTime>
  <Words>526</Words>
  <Application>Microsoft Office PowerPoint</Application>
  <PresentationFormat>Widescreen</PresentationFormat>
  <Paragraphs>47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Georgia</vt:lpstr>
      <vt:lpstr>Office Theme</vt:lpstr>
      <vt:lpstr>STERLING E-COMMERCE  PROJECT</vt:lpstr>
      <vt:lpstr>PROBLEM TASK SUMMARY</vt:lpstr>
      <vt:lpstr>PowerPoint Presentation</vt:lpstr>
      <vt:lpstr>KEY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Eseoghena Braimah</dc:creator>
  <cp:lastModifiedBy>kally obijiaku</cp:lastModifiedBy>
  <cp:revision>22</cp:revision>
  <dcterms:created xsi:type="dcterms:W3CDTF">2024-05-03T19:22:56Z</dcterms:created>
  <dcterms:modified xsi:type="dcterms:W3CDTF">2024-08-04T05:44:21Z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2023-05-05T00:00:00Z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2024-05-03T00:00:00Z</vt:filetime>
  </property>
  <property fmtid="{D5CDD505-2E9C-101B-9397-08002B2CF9AE}" pid="5" name="Producer">
    <vt:lpwstr>Microsoft® PowerPoint® for Microsoft 365</vt:lpwstr>
  </property>
</Properties>
</file>