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iMApHqzRGkUEFCWQqi0heHsy2B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2e4ca03800c_0_88: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g2e4ca03800c_0_8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4c92e87f0_0_0: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g2e4c92e87f0_0_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914400" y="2443163"/>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 name="Shape 14"/>
        <p:cNvGrpSpPr/>
        <p:nvPr/>
      </p:nvGrpSpPr>
      <p:grpSpPr>
        <a:xfrm>
          <a:off x="0" y="0"/>
          <a:ext cx="0" cy="0"/>
          <a:chOff x="0" y="0"/>
          <a:chExt cx="0" cy="0"/>
        </a:xfrm>
      </p:grpSpPr>
      <p:sp>
        <p:nvSpPr>
          <p:cNvPr id="15" name="Google Shape;15;g2e4ca03800c_0_114"/>
          <p:cNvSpPr txBox="1"/>
          <p:nvPr>
            <p:ph type="title"/>
          </p:nvPr>
        </p:nvSpPr>
        <p:spPr>
          <a:xfrm>
            <a:off x="373618" y="695324"/>
            <a:ext cx="1914600" cy="760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24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g2e4ca03800c_0_114"/>
          <p:cNvSpPr txBox="1"/>
          <p:nvPr>
            <p:ph idx="1" type="body"/>
          </p:nvPr>
        </p:nvSpPr>
        <p:spPr>
          <a:xfrm>
            <a:off x="271938" y="1232297"/>
            <a:ext cx="4190100" cy="2760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100"/>
              <a:buNone/>
              <a:defRPr b="0" i="0" sz="1200">
                <a:solidFill>
                  <a:schemeClr val="dk1"/>
                </a:solidFill>
                <a:latin typeface="Georgia"/>
                <a:ea typeface="Georgia"/>
                <a:cs typeface="Georgia"/>
                <a:sym typeface="Georgia"/>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7" name="Google Shape;17;g2e4ca03800c_0_1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g2e4ca03800c_0_1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g2e4ca03800c_0_114"/>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20" name="Shape 20"/>
        <p:cNvGrpSpPr/>
        <p:nvPr/>
      </p:nvGrpSpPr>
      <p:grpSpPr>
        <a:xfrm>
          <a:off x="0" y="0"/>
          <a:ext cx="0" cy="0"/>
          <a:chOff x="0" y="0"/>
          <a:chExt cx="0" cy="0"/>
        </a:xfrm>
      </p:grpSpPr>
      <p:sp>
        <p:nvSpPr>
          <p:cNvPr id="21" name="Google Shape;21;g2e4ca03800c_0_104"/>
          <p:cNvSpPr txBox="1"/>
          <p:nvPr>
            <p:ph type="title"/>
          </p:nvPr>
        </p:nvSpPr>
        <p:spPr>
          <a:xfrm>
            <a:off x="373618" y="695324"/>
            <a:ext cx="1914600" cy="760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24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g2e4ca03800c_0_10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g2e4ca03800c_0_10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g2e4ca03800c_0_104"/>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5" name="Shape 25"/>
        <p:cNvGrpSpPr/>
        <p:nvPr/>
      </p:nvGrpSpPr>
      <p:grpSpPr>
        <a:xfrm>
          <a:off x="0" y="0"/>
          <a:ext cx="0" cy="0"/>
          <a:chOff x="0" y="0"/>
          <a:chExt cx="0" cy="0"/>
        </a:xfrm>
      </p:grpSpPr>
      <p:pic>
        <p:nvPicPr>
          <p:cNvPr id="26" name="Google Shape;26;g2e4ca03800c_0_109"/>
          <p:cNvPicPr preferRelativeResize="0"/>
          <p:nvPr/>
        </p:nvPicPr>
        <p:blipFill rotWithShape="1">
          <a:blip r:embed="rId2">
            <a:alphaModFix/>
          </a:blip>
          <a:srcRect b="0" l="0" r="0" t="0"/>
          <a:stretch/>
        </p:blipFill>
        <p:spPr>
          <a:xfrm>
            <a:off x="85374" y="0"/>
            <a:ext cx="9058624" cy="5143500"/>
          </a:xfrm>
          <a:prstGeom prst="rect">
            <a:avLst/>
          </a:prstGeom>
          <a:noFill/>
          <a:ln>
            <a:noFill/>
          </a:ln>
        </p:spPr>
      </p:pic>
      <p:sp>
        <p:nvSpPr>
          <p:cNvPr id="27" name="Google Shape;27;g2e4ca03800c_0_109"/>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g2e4ca03800c_0_109"/>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g2e4ca03800c_0_109"/>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g2e4ca03800c_0_120"/>
          <p:cNvSpPr txBox="1"/>
          <p:nvPr>
            <p:ph type="title"/>
          </p:nvPr>
        </p:nvSpPr>
        <p:spPr>
          <a:xfrm>
            <a:off x="373618" y="695324"/>
            <a:ext cx="1914600" cy="760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24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g2e4ca03800c_0_120"/>
          <p:cNvSpPr txBox="1"/>
          <p:nvPr>
            <p:ph idx="1" type="body"/>
          </p:nvPr>
        </p:nvSpPr>
        <p:spPr>
          <a:xfrm>
            <a:off x="349091" y="1603486"/>
            <a:ext cx="3005700" cy="2997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100"/>
              <a:buNone/>
              <a:defRPr b="0" i="0" sz="1500">
                <a:solidFill>
                  <a:schemeClr val="lt1"/>
                </a:solidFill>
                <a:latin typeface="Georgia"/>
                <a:ea typeface="Georgia"/>
                <a:cs typeface="Georgia"/>
                <a:sym typeface="Georgia"/>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33" name="Google Shape;33;g2e4ca03800c_0_120"/>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34" name="Google Shape;34;g2e4ca03800c_0_12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g2e4ca03800c_0_120"/>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g2e4ca03800c_0_120"/>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7" name="Shape 37"/>
        <p:cNvGrpSpPr/>
        <p:nvPr/>
      </p:nvGrpSpPr>
      <p:grpSpPr>
        <a:xfrm>
          <a:off x="0" y="0"/>
          <a:ext cx="0" cy="0"/>
          <a:chOff x="0" y="0"/>
          <a:chExt cx="0" cy="0"/>
        </a:xfrm>
      </p:grpSpPr>
      <p:sp>
        <p:nvSpPr>
          <p:cNvPr id="38" name="Google Shape;38;g2e4ca03800c_0_127"/>
          <p:cNvSpPr txBox="1"/>
          <p:nvPr>
            <p:ph type="ctrTitle"/>
          </p:nvPr>
        </p:nvSpPr>
        <p:spPr>
          <a:xfrm>
            <a:off x="685800" y="1594485"/>
            <a:ext cx="7772400" cy="10803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1" i="0" sz="24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g2e4ca03800c_0_127"/>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b="0" i="0" sz="12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g2e4ca03800c_0_12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g2e4ca03800c_0_12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g2e4ca03800c_0_127"/>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g2e4ca03800c_0_95"/>
          <p:cNvPicPr preferRelativeResize="0"/>
          <p:nvPr/>
        </p:nvPicPr>
        <p:blipFill rotWithShape="1">
          <a:blip r:embed="rId1">
            <a:alphaModFix/>
          </a:blip>
          <a:srcRect b="0" l="0" r="0" t="0"/>
          <a:stretch/>
        </p:blipFill>
        <p:spPr>
          <a:xfrm>
            <a:off x="0" y="0"/>
            <a:ext cx="9144003" cy="5143497"/>
          </a:xfrm>
          <a:prstGeom prst="rect">
            <a:avLst/>
          </a:prstGeom>
          <a:noFill/>
          <a:ln>
            <a:noFill/>
          </a:ln>
        </p:spPr>
      </p:pic>
      <p:sp>
        <p:nvSpPr>
          <p:cNvPr id="7" name="Google Shape;7;g2e4ca03800c_0_95"/>
          <p:cNvSpPr/>
          <p:nvPr/>
        </p:nvSpPr>
        <p:spPr>
          <a:xfrm>
            <a:off x="3572" y="3572"/>
            <a:ext cx="9140666" cy="5140166"/>
          </a:xfrm>
          <a:custGeom>
            <a:rect b="b" l="l" r="r" t="t"/>
            <a:pathLst>
              <a:path extrusionOk="0" h="6853555" w="12187555">
                <a:moveTo>
                  <a:pt x="12187236" y="6853235"/>
                </a:moveTo>
                <a:lnTo>
                  <a:pt x="12187236" y="0"/>
                </a:lnTo>
                <a:lnTo>
                  <a:pt x="0" y="0"/>
                </a:lnTo>
                <a:lnTo>
                  <a:pt x="0" y="6853235"/>
                </a:lnTo>
                <a:lnTo>
                  <a:pt x="12187236" y="6853235"/>
                </a:lnTo>
                <a:close/>
              </a:path>
            </a:pathLst>
          </a:custGeom>
          <a:solidFill>
            <a:srgbClr val="000000">
              <a:alpha val="4352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 name="Google Shape;8;g2e4ca03800c_0_95"/>
          <p:cNvSpPr/>
          <p:nvPr/>
        </p:nvSpPr>
        <p:spPr>
          <a:xfrm>
            <a:off x="3572" y="3572"/>
            <a:ext cx="9140666" cy="5140166"/>
          </a:xfrm>
          <a:custGeom>
            <a:rect b="b" l="l" r="r" t="t"/>
            <a:pathLst>
              <a:path extrusionOk="0" h="6853555" w="12187555">
                <a:moveTo>
                  <a:pt x="12187236" y="0"/>
                </a:moveTo>
                <a:lnTo>
                  <a:pt x="0" y="0"/>
                </a:lnTo>
                <a:lnTo>
                  <a:pt x="0" y="6853235"/>
                </a:lnTo>
              </a:path>
            </a:pathLst>
          </a:custGeom>
          <a:noFill/>
          <a:ln cap="flat" cmpd="sng" w="12700">
            <a:solidFill>
              <a:srgbClr val="172C5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 name="Google Shape;9;g2e4ca03800c_0_95"/>
          <p:cNvSpPr txBox="1"/>
          <p:nvPr>
            <p:ph type="title"/>
          </p:nvPr>
        </p:nvSpPr>
        <p:spPr>
          <a:xfrm>
            <a:off x="373618" y="695324"/>
            <a:ext cx="1914600" cy="760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1" i="0" sz="24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g2e4ca03800c_0_95"/>
          <p:cNvSpPr txBox="1"/>
          <p:nvPr>
            <p:ph idx="1" type="body"/>
          </p:nvPr>
        </p:nvSpPr>
        <p:spPr>
          <a:xfrm>
            <a:off x="271938" y="1232297"/>
            <a:ext cx="4190100" cy="27603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100"/>
              <a:buFont typeface="Arial"/>
              <a:buNone/>
              <a:defRPr b="0" i="0" sz="1200" u="none" cap="none" strike="noStrike">
                <a:solidFill>
                  <a:schemeClr val="dk1"/>
                </a:solidFill>
                <a:latin typeface="Georgia"/>
                <a:ea typeface="Georgia"/>
                <a:cs typeface="Georgia"/>
                <a:sym typeface="Georgia"/>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9pPr>
          </a:lstStyle>
          <a:p/>
        </p:txBody>
      </p:sp>
      <p:sp>
        <p:nvSpPr>
          <p:cNvPr id="11" name="Google Shape;11;g2e4ca03800c_0_9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1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g2e4ca03800c_0_9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g2e4ca03800c_0_95"/>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1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pic>
        <p:nvPicPr>
          <p:cNvPr id="47" name="Google Shape;47;g2e4ca03800c_0_88"/>
          <p:cNvPicPr preferRelativeResize="0"/>
          <p:nvPr/>
        </p:nvPicPr>
        <p:blipFill rotWithShape="1">
          <a:blip r:embed="rId3">
            <a:alphaModFix/>
          </a:blip>
          <a:srcRect b="0" l="0" r="0" t="0"/>
          <a:stretch/>
        </p:blipFill>
        <p:spPr>
          <a:xfrm>
            <a:off x="7443788" y="207169"/>
            <a:ext cx="1335881" cy="392906"/>
          </a:xfrm>
          <a:prstGeom prst="rect">
            <a:avLst/>
          </a:prstGeom>
          <a:noFill/>
          <a:ln>
            <a:noFill/>
          </a:ln>
        </p:spPr>
      </p:pic>
      <p:sp>
        <p:nvSpPr>
          <p:cNvPr id="48" name="Google Shape;48;g2e4ca03800c_0_88"/>
          <p:cNvSpPr txBox="1"/>
          <p:nvPr/>
        </p:nvSpPr>
        <p:spPr>
          <a:xfrm>
            <a:off x="1826531" y="1336360"/>
            <a:ext cx="4103400" cy="243300"/>
          </a:xfrm>
          <a:prstGeom prst="rect">
            <a:avLst/>
          </a:prstGeom>
          <a:noFill/>
          <a:ln>
            <a:noFill/>
          </a:ln>
        </p:spPr>
        <p:txBody>
          <a:bodyPr anchorCtr="0" anchor="t" bIns="0" lIns="0" spcFirstLastPara="1" rIns="0" wrap="square" tIns="12375">
            <a:spAutoFit/>
          </a:bodyPr>
          <a:lstStyle/>
          <a:p>
            <a:pPr indent="0" lvl="0" marL="0" marR="1270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Georgia"/>
              <a:ea typeface="Georgia"/>
              <a:cs typeface="Georgia"/>
              <a:sym typeface="Georgia"/>
            </a:endParaRPr>
          </a:p>
        </p:txBody>
      </p:sp>
      <p:pic>
        <p:nvPicPr>
          <p:cNvPr descr="A logo on a black background&#10;&#10;Description automatically generated with low confidence" id="49" name="Google Shape;49;g2e4ca03800c_0_88"/>
          <p:cNvPicPr preferRelativeResize="0"/>
          <p:nvPr/>
        </p:nvPicPr>
        <p:blipFill rotWithShape="1">
          <a:blip r:embed="rId4">
            <a:alphaModFix/>
          </a:blip>
          <a:srcRect b="35818" l="16002" r="15196" t="36799"/>
          <a:stretch/>
        </p:blipFill>
        <p:spPr>
          <a:xfrm>
            <a:off x="133647" y="49837"/>
            <a:ext cx="1824893" cy="726310"/>
          </a:xfrm>
          <a:prstGeom prst="rect">
            <a:avLst/>
          </a:prstGeom>
          <a:noFill/>
          <a:ln>
            <a:noFill/>
          </a:ln>
        </p:spPr>
      </p:pic>
      <p:sp>
        <p:nvSpPr>
          <p:cNvPr id="50" name="Google Shape;50;g2e4ca03800c_0_88"/>
          <p:cNvSpPr txBox="1"/>
          <p:nvPr/>
        </p:nvSpPr>
        <p:spPr>
          <a:xfrm>
            <a:off x="2177925" y="1968200"/>
            <a:ext cx="5383200" cy="6132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Clr>
                <a:srgbClr val="000000"/>
              </a:buClr>
              <a:buSzPts val="3600"/>
              <a:buFont typeface="Arial"/>
              <a:buNone/>
            </a:pPr>
            <a:r>
              <a:rPr b="1" i="0" lang="en-US" sz="3900" u="none" cap="none" strike="noStrike">
                <a:solidFill>
                  <a:srgbClr val="FFFFFF"/>
                </a:solidFill>
                <a:latin typeface="Trebuchet MS"/>
                <a:ea typeface="Trebuchet MS"/>
                <a:cs typeface="Trebuchet MS"/>
                <a:sym typeface="Trebuchet MS"/>
              </a:rPr>
              <a:t>Tableau </a:t>
            </a:r>
            <a:r>
              <a:rPr b="1" lang="en-US" sz="3900">
                <a:solidFill>
                  <a:srgbClr val="FFFFFF"/>
                </a:solidFill>
                <a:latin typeface="Trebuchet MS"/>
                <a:ea typeface="Trebuchet MS"/>
                <a:cs typeface="Trebuchet MS"/>
                <a:sym typeface="Trebuchet MS"/>
              </a:rPr>
              <a:t>2</a:t>
            </a:r>
            <a:r>
              <a:rPr b="1" i="0" lang="en-US" sz="3900" u="none" cap="none" strike="noStrike">
                <a:solidFill>
                  <a:srgbClr val="FFFFFF"/>
                </a:solidFill>
                <a:latin typeface="Trebuchet MS"/>
                <a:ea typeface="Trebuchet MS"/>
                <a:cs typeface="Trebuchet MS"/>
                <a:sym typeface="Trebuchet MS"/>
              </a:rPr>
              <a:t> case study</a:t>
            </a:r>
            <a:endParaRPr b="1" i="0" sz="3900"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4"/>
          <p:cNvSpPr txBox="1"/>
          <p:nvPr/>
        </p:nvSpPr>
        <p:spPr>
          <a:xfrm>
            <a:off x="1826531" y="1336360"/>
            <a:ext cx="4103400" cy="243300"/>
          </a:xfrm>
          <a:prstGeom prst="rect">
            <a:avLst/>
          </a:prstGeom>
          <a:noFill/>
          <a:ln>
            <a:noFill/>
          </a:ln>
        </p:spPr>
        <p:txBody>
          <a:bodyPr anchorCtr="0" anchor="t" bIns="0" lIns="0" spcFirstLastPara="1" rIns="0" wrap="square" tIns="12375">
            <a:spAutoFit/>
          </a:bodyPr>
          <a:lstStyle/>
          <a:p>
            <a:pPr indent="0" lvl="0" marL="0" marR="1270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Georgia"/>
              <a:ea typeface="Georgia"/>
              <a:cs typeface="Georgia"/>
              <a:sym typeface="Georgia"/>
            </a:endParaRPr>
          </a:p>
        </p:txBody>
      </p:sp>
      <p:pic>
        <p:nvPicPr>
          <p:cNvPr descr="A logo on a black background&#10;&#10;Description automatically generated with low confidence" id="56" name="Google Shape;56;p4"/>
          <p:cNvPicPr preferRelativeResize="0"/>
          <p:nvPr/>
        </p:nvPicPr>
        <p:blipFill rotWithShape="1">
          <a:blip r:embed="rId3">
            <a:alphaModFix/>
          </a:blip>
          <a:srcRect b="35818" l="16002" r="15196" t="36799"/>
          <a:stretch/>
        </p:blipFill>
        <p:spPr>
          <a:xfrm>
            <a:off x="133647" y="49837"/>
            <a:ext cx="1824893" cy="726310"/>
          </a:xfrm>
          <a:prstGeom prst="rect">
            <a:avLst/>
          </a:prstGeom>
          <a:noFill/>
          <a:ln>
            <a:noFill/>
          </a:ln>
        </p:spPr>
      </p:pic>
      <p:pic>
        <p:nvPicPr>
          <p:cNvPr id="57" name="Google Shape;57;p4"/>
          <p:cNvPicPr preferRelativeResize="0"/>
          <p:nvPr/>
        </p:nvPicPr>
        <p:blipFill rotWithShape="1">
          <a:blip r:embed="rId4">
            <a:alphaModFix/>
          </a:blip>
          <a:srcRect b="0" l="0" r="0" t="0"/>
          <a:stretch/>
        </p:blipFill>
        <p:spPr>
          <a:xfrm>
            <a:off x="4314190" y="0"/>
            <a:ext cx="4829810" cy="5143499"/>
          </a:xfrm>
          <a:prstGeom prst="rect">
            <a:avLst/>
          </a:prstGeom>
          <a:noFill/>
          <a:ln>
            <a:noFill/>
          </a:ln>
        </p:spPr>
      </p:pic>
      <p:sp>
        <p:nvSpPr>
          <p:cNvPr id="58" name="Google Shape;58;p4"/>
          <p:cNvSpPr txBox="1"/>
          <p:nvPr/>
        </p:nvSpPr>
        <p:spPr>
          <a:xfrm>
            <a:off x="384750" y="1169325"/>
            <a:ext cx="3375660" cy="8788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0" i="0" lang="en-US" sz="2800" u="none" cap="none" strike="noStrike">
                <a:solidFill>
                  <a:srgbClr val="FFFFFF"/>
                </a:solidFill>
                <a:latin typeface="Cambria"/>
                <a:ea typeface="Cambria"/>
                <a:cs typeface="Cambria"/>
                <a:sym typeface="Cambria"/>
              </a:rPr>
              <a:t>Employee Attrition Dashboard</a:t>
            </a:r>
            <a:endParaRPr b="0" i="0" sz="2800" u="none" cap="none" strike="noStrike">
              <a:solidFill>
                <a:srgbClr val="000000"/>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descr="A logo on a black background&#10;&#10;Description automatically generated with low confidence" id="63" name="Google Shape;63;p1"/>
          <p:cNvPicPr preferRelativeResize="0"/>
          <p:nvPr/>
        </p:nvPicPr>
        <p:blipFill rotWithShape="1">
          <a:blip r:embed="rId3">
            <a:alphaModFix/>
          </a:blip>
          <a:srcRect b="35818" l="16002" r="15196" t="36799"/>
          <a:stretch/>
        </p:blipFill>
        <p:spPr>
          <a:xfrm>
            <a:off x="0" y="0"/>
            <a:ext cx="1323400" cy="523875"/>
          </a:xfrm>
          <a:prstGeom prst="rect">
            <a:avLst/>
          </a:prstGeom>
          <a:noFill/>
          <a:ln>
            <a:noFill/>
          </a:ln>
        </p:spPr>
      </p:pic>
      <p:sp>
        <p:nvSpPr>
          <p:cNvPr id="64" name="Google Shape;64;p1"/>
          <p:cNvSpPr txBox="1"/>
          <p:nvPr/>
        </p:nvSpPr>
        <p:spPr>
          <a:xfrm>
            <a:off x="2887588" y="309975"/>
            <a:ext cx="3784445" cy="42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Georgia"/>
                <a:ea typeface="Georgia"/>
                <a:cs typeface="Georgia"/>
                <a:sym typeface="Georgia"/>
              </a:rPr>
              <a:t>Business Introduction</a:t>
            </a:r>
            <a:endParaRPr b="0" i="0" sz="2800" u="none" cap="none" strike="noStrike">
              <a:solidFill>
                <a:schemeClr val="lt1"/>
              </a:solidFill>
              <a:latin typeface="Georgia"/>
              <a:ea typeface="Georgia"/>
              <a:cs typeface="Georgia"/>
              <a:sym typeface="Georgia"/>
            </a:endParaRPr>
          </a:p>
        </p:txBody>
      </p:sp>
      <p:sp>
        <p:nvSpPr>
          <p:cNvPr id="65" name="Google Shape;65;p1"/>
          <p:cNvSpPr txBox="1"/>
          <p:nvPr/>
        </p:nvSpPr>
        <p:spPr>
          <a:xfrm>
            <a:off x="1541539" y="1488545"/>
            <a:ext cx="6476542" cy="2561214"/>
          </a:xfrm>
          <a:prstGeom prst="rect">
            <a:avLst/>
          </a:prstGeom>
          <a:noFill/>
          <a:ln>
            <a:noFill/>
          </a:ln>
        </p:spPr>
        <p:txBody>
          <a:bodyPr anchorCtr="0" anchor="t" bIns="0" lIns="0" spcFirstLastPara="1" rIns="0" wrap="square" tIns="12700">
            <a:spAutoFit/>
          </a:bodyPr>
          <a:lstStyle/>
          <a:p>
            <a:pPr indent="0" lvl="0" marL="12700" marR="5080" rtl="0" algn="just">
              <a:lnSpc>
                <a:spcPct val="114999"/>
              </a:lnSpc>
              <a:spcBef>
                <a:spcPts val="0"/>
              </a:spcBef>
              <a:spcAft>
                <a:spcPts val="0"/>
              </a:spcAft>
              <a:buClr>
                <a:schemeClr val="dk1"/>
              </a:buClr>
              <a:buSzPts val="1100"/>
              <a:buFont typeface="Arial"/>
              <a:buNone/>
            </a:pPr>
            <a:r>
              <a:rPr b="0" i="0" lang="en-US" sz="1800" u="none" cap="none" strike="noStrike">
                <a:solidFill>
                  <a:schemeClr val="accent6"/>
                </a:solidFill>
                <a:latin typeface="Georgia"/>
                <a:ea typeface="Georgia"/>
                <a:cs typeface="Georgia"/>
                <a:sym typeface="Georgia"/>
              </a:rPr>
              <a:t>TechSolutions</a:t>
            </a:r>
            <a:r>
              <a:rPr b="0" i="0" lang="en-US" sz="1800" u="none" cap="none" strike="noStrike">
                <a:solidFill>
                  <a:schemeClr val="lt1"/>
                </a:solidFill>
                <a:latin typeface="Georgia"/>
                <a:ea typeface="Georgia"/>
                <a:cs typeface="Georgia"/>
                <a:sym typeface="Georgia"/>
              </a:rPr>
              <a:t> is a leading technology company specializing in software development, IT consulting, and innovative technology solutions. With over 1000 employees worldwide, TechSolutions prides itself on its cutting-edge technology, diverse talent pool, and commitment to employee growth and satisfaction. </a:t>
            </a:r>
            <a:r>
              <a:rPr b="0" i="0" lang="en-US" sz="1800" u="none" cap="none" strike="noStrike">
                <a:solidFill>
                  <a:schemeClr val="accent6"/>
                </a:solidFill>
                <a:latin typeface="Georgia"/>
                <a:ea typeface="Georgia"/>
                <a:cs typeface="Georgia"/>
                <a:sym typeface="Georgia"/>
              </a:rPr>
              <a:t>However, in recent years, the company has faced challenges with employee retention</a:t>
            </a:r>
            <a:r>
              <a:rPr b="0" i="0" lang="en-US" sz="1800" u="none" cap="none" strike="noStrike">
                <a:solidFill>
                  <a:schemeClr val="lt1"/>
                </a:solidFill>
                <a:latin typeface="Georgia"/>
                <a:ea typeface="Georgia"/>
                <a:cs typeface="Georgia"/>
                <a:sym typeface="Georgia"/>
              </a:rPr>
              <a:t>, which has impacted productivity and increased hiring and training costs.</a:t>
            </a:r>
            <a:endParaRPr b="0" i="0" sz="1800" u="none" cap="none" strike="noStrike">
              <a:solidFill>
                <a:schemeClr val="lt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descr="A logo on a black background&#10;&#10;Description automatically generated with low confidence" id="70" name="Google Shape;70;p2"/>
          <p:cNvPicPr preferRelativeResize="0"/>
          <p:nvPr/>
        </p:nvPicPr>
        <p:blipFill rotWithShape="1">
          <a:blip r:embed="rId3">
            <a:alphaModFix/>
          </a:blip>
          <a:srcRect b="35816" l="16002" r="15196" t="36800"/>
          <a:stretch/>
        </p:blipFill>
        <p:spPr>
          <a:xfrm>
            <a:off x="0" y="0"/>
            <a:ext cx="1069525" cy="445275"/>
          </a:xfrm>
          <a:prstGeom prst="rect">
            <a:avLst/>
          </a:prstGeom>
          <a:noFill/>
          <a:ln>
            <a:noFill/>
          </a:ln>
        </p:spPr>
      </p:pic>
      <p:sp>
        <p:nvSpPr>
          <p:cNvPr id="71" name="Google Shape;71;p2"/>
          <p:cNvSpPr txBox="1"/>
          <p:nvPr>
            <p:ph type="title"/>
          </p:nvPr>
        </p:nvSpPr>
        <p:spPr>
          <a:xfrm>
            <a:off x="2694603" y="222637"/>
            <a:ext cx="3754791" cy="382200"/>
          </a:xfrm>
          <a:prstGeom prst="rect">
            <a:avLst/>
          </a:prstGeom>
          <a:noFill/>
          <a:ln>
            <a:noFill/>
          </a:ln>
        </p:spPr>
        <p:txBody>
          <a:bodyPr anchorCtr="0" anchor="t" bIns="0" lIns="0" spcFirstLastPara="1" rIns="0" wrap="square" tIns="12700">
            <a:spAutoFit/>
          </a:bodyPr>
          <a:lstStyle/>
          <a:p>
            <a:pPr indent="0" lvl="0" marL="469900" rtl="0" algn="l">
              <a:lnSpc>
                <a:spcPct val="100000"/>
              </a:lnSpc>
              <a:spcBef>
                <a:spcPts val="0"/>
              </a:spcBef>
              <a:spcAft>
                <a:spcPts val="0"/>
              </a:spcAft>
              <a:buSzPts val="1400"/>
              <a:buNone/>
            </a:pPr>
            <a:r>
              <a:rPr lang="en-US"/>
              <a:t>Business Problem</a:t>
            </a:r>
            <a:endParaRPr/>
          </a:p>
        </p:txBody>
      </p:sp>
      <p:sp>
        <p:nvSpPr>
          <p:cNvPr id="72" name="Google Shape;72;p2"/>
          <p:cNvSpPr txBox="1"/>
          <p:nvPr/>
        </p:nvSpPr>
        <p:spPr>
          <a:xfrm>
            <a:off x="2115239" y="1088751"/>
            <a:ext cx="5640636" cy="2743493"/>
          </a:xfrm>
          <a:prstGeom prst="rect">
            <a:avLst/>
          </a:prstGeom>
          <a:noFill/>
          <a:ln>
            <a:noFill/>
          </a:ln>
        </p:spPr>
        <p:txBody>
          <a:bodyPr anchorCtr="0" anchor="t" bIns="0" lIns="0" spcFirstLastPara="1" rIns="0" wrap="square" tIns="12050">
            <a:spAutoFit/>
          </a:bodyPr>
          <a:lstStyle/>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Employee attrition </a:t>
            </a:r>
            <a:r>
              <a:rPr b="0" i="0" lang="en-US" sz="1700" u="none" cap="none" strike="noStrike">
                <a:solidFill>
                  <a:schemeClr val="lt1"/>
                </a:solidFill>
                <a:latin typeface="Georgia"/>
                <a:ea typeface="Georgia"/>
                <a:cs typeface="Georgia"/>
                <a:sym typeface="Georgia"/>
              </a:rPr>
              <a:t>has become a significant concern for TechSolutions, with an increasing number of employees leaving the company within the first few years. The Human Resources (HR) department has observed a rising trend in voluntary departures, raising alarms about potential underlying issues affecting employee satisfaction and engagement. Understanding the factors contributing to attrition and developing strategies to improve employee retention has become a top priority for the company.</a:t>
            </a:r>
            <a:endParaRPr b="0" i="0" sz="1700" u="none" cap="none" strike="noStrike">
              <a:solidFill>
                <a:schemeClr val="lt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descr="A logo on a black background&#10;&#10;Description automatically generated with low confidence" id="77" name="Google Shape;77;g2e4c92e87f0_0_0"/>
          <p:cNvPicPr preferRelativeResize="0"/>
          <p:nvPr/>
        </p:nvPicPr>
        <p:blipFill rotWithShape="1">
          <a:blip r:embed="rId3">
            <a:alphaModFix/>
          </a:blip>
          <a:srcRect b="35816" l="16002" r="15196" t="36800"/>
          <a:stretch/>
        </p:blipFill>
        <p:spPr>
          <a:xfrm>
            <a:off x="0" y="0"/>
            <a:ext cx="1069525" cy="445275"/>
          </a:xfrm>
          <a:prstGeom prst="rect">
            <a:avLst/>
          </a:prstGeom>
          <a:noFill/>
          <a:ln>
            <a:noFill/>
          </a:ln>
        </p:spPr>
      </p:pic>
      <p:sp>
        <p:nvSpPr>
          <p:cNvPr id="78" name="Google Shape;78;g2e4c92e87f0_0_0"/>
          <p:cNvSpPr txBox="1"/>
          <p:nvPr>
            <p:ph type="title"/>
          </p:nvPr>
        </p:nvSpPr>
        <p:spPr>
          <a:xfrm>
            <a:off x="2694603" y="63075"/>
            <a:ext cx="3754791" cy="382200"/>
          </a:xfrm>
          <a:prstGeom prst="rect">
            <a:avLst/>
          </a:prstGeom>
          <a:noFill/>
          <a:ln>
            <a:noFill/>
          </a:ln>
        </p:spPr>
        <p:txBody>
          <a:bodyPr anchorCtr="0" anchor="t" bIns="0" lIns="0" spcFirstLastPara="1" rIns="0" wrap="square" tIns="12700">
            <a:spAutoFit/>
          </a:bodyPr>
          <a:lstStyle/>
          <a:p>
            <a:pPr indent="0" lvl="0" marL="469900" rtl="0" algn="l">
              <a:lnSpc>
                <a:spcPct val="100000"/>
              </a:lnSpc>
              <a:spcBef>
                <a:spcPts val="0"/>
              </a:spcBef>
              <a:spcAft>
                <a:spcPts val="0"/>
              </a:spcAft>
              <a:buSzPts val="1400"/>
              <a:buNone/>
            </a:pPr>
            <a:r>
              <a:rPr lang="en-US"/>
              <a:t>Project Objectives</a:t>
            </a:r>
            <a:endParaRPr/>
          </a:p>
        </p:txBody>
      </p:sp>
      <p:sp>
        <p:nvSpPr>
          <p:cNvPr id="79" name="Google Shape;79;g2e4c92e87f0_0_0"/>
          <p:cNvSpPr txBox="1"/>
          <p:nvPr/>
        </p:nvSpPr>
        <p:spPr>
          <a:xfrm>
            <a:off x="534762" y="1254004"/>
            <a:ext cx="8256698" cy="3046973"/>
          </a:xfrm>
          <a:prstGeom prst="rect">
            <a:avLst/>
          </a:prstGeom>
          <a:noFill/>
          <a:ln>
            <a:noFill/>
          </a:ln>
        </p:spPr>
        <p:txBody>
          <a:bodyPr anchorCtr="0" anchor="t" bIns="0" lIns="0" spcFirstLastPara="1" rIns="0" wrap="square" tIns="12050">
            <a:spAutoFit/>
          </a:bodyPr>
          <a:lstStyle/>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lt1"/>
                </a:solidFill>
                <a:latin typeface="Georgia"/>
                <a:ea typeface="Georgia"/>
                <a:cs typeface="Georgia"/>
                <a:sym typeface="Georgia"/>
              </a:rPr>
              <a:t>Attrition Rate:</a:t>
            </a:r>
            <a:endParaRPr/>
          </a:p>
          <a:p>
            <a:pPr indent="-285750" lvl="1" marL="285750" marR="5080" rtl="0" algn="just">
              <a:lnSpc>
                <a:spcPct val="115900"/>
              </a:lnSpc>
              <a:spcBef>
                <a:spcPts val="0"/>
              </a:spcBef>
              <a:spcAft>
                <a:spcPts val="0"/>
              </a:spcAft>
              <a:buClr>
                <a:srgbClr val="000000"/>
              </a:buClr>
              <a:buSzPts val="1000"/>
              <a:buFont typeface="Arial"/>
              <a:buChar char="•"/>
            </a:pPr>
            <a:r>
              <a:rPr b="0" i="0" lang="en-US" sz="1700" u="none" cap="none" strike="noStrike">
                <a:solidFill>
                  <a:schemeClr val="accent6"/>
                </a:solidFill>
                <a:latin typeface="Georgia"/>
                <a:ea typeface="Georgia"/>
                <a:cs typeface="Georgia"/>
                <a:sym typeface="Georgia"/>
              </a:rPr>
              <a:t>Definition: </a:t>
            </a:r>
            <a:r>
              <a:rPr b="0" i="0" lang="en-US" sz="1700" u="none" cap="none" strike="noStrike">
                <a:solidFill>
                  <a:schemeClr val="lt1"/>
                </a:solidFill>
                <a:latin typeface="Georgia"/>
                <a:ea typeface="Georgia"/>
                <a:cs typeface="Georgia"/>
                <a:sym typeface="Georgia"/>
              </a:rPr>
              <a:t>The percentage of employees who have left the company over a specific period.</a:t>
            </a:r>
            <a:endParaRPr/>
          </a:p>
          <a:p>
            <a:pPr indent="-285750" lvl="1" marL="285750" marR="5080" rtl="0" algn="just">
              <a:lnSpc>
                <a:spcPct val="115900"/>
              </a:lnSpc>
              <a:spcBef>
                <a:spcPts val="0"/>
              </a:spcBef>
              <a:spcAft>
                <a:spcPts val="0"/>
              </a:spcAft>
              <a:buClr>
                <a:srgbClr val="000000"/>
              </a:buClr>
              <a:buSzPts val="1000"/>
              <a:buFont typeface="Arial"/>
              <a:buChar char="•"/>
            </a:pPr>
            <a:r>
              <a:rPr b="0" i="0" lang="en-US" sz="1700" u="none" cap="none" strike="noStrike">
                <a:solidFill>
                  <a:schemeClr val="accent6"/>
                </a:solidFill>
                <a:latin typeface="Georgia"/>
                <a:ea typeface="Georgia"/>
                <a:cs typeface="Georgia"/>
                <a:sym typeface="Georgia"/>
              </a:rPr>
              <a:t>Calculation: </a:t>
            </a:r>
            <a:r>
              <a:rPr b="0" i="0" lang="en-US" sz="1700" u="none" cap="none" strike="noStrike">
                <a:solidFill>
                  <a:schemeClr val="lt1"/>
                </a:solidFill>
                <a:latin typeface="Georgia"/>
                <a:ea typeface="Georgia"/>
                <a:cs typeface="Georgia"/>
                <a:sym typeface="Georgia"/>
              </a:rPr>
              <a:t>(Number of employees who left / Total number of employees) * 100.</a:t>
            </a:r>
            <a:endParaRPr/>
          </a:p>
          <a:p>
            <a:pPr indent="-285750" lvl="1" marL="285750" marR="5080" rtl="0" algn="just">
              <a:lnSpc>
                <a:spcPct val="115900"/>
              </a:lnSpc>
              <a:spcBef>
                <a:spcPts val="0"/>
              </a:spcBef>
              <a:spcAft>
                <a:spcPts val="0"/>
              </a:spcAft>
              <a:buClr>
                <a:srgbClr val="000000"/>
              </a:buClr>
              <a:buSzPts val="1000"/>
              <a:buFont typeface="Arial"/>
              <a:buChar char="•"/>
            </a:pPr>
            <a:r>
              <a:rPr b="0" i="0" lang="en-US" sz="1700" u="none" cap="none" strike="noStrike">
                <a:solidFill>
                  <a:schemeClr val="accent6"/>
                </a:solidFill>
                <a:latin typeface="Georgia"/>
                <a:ea typeface="Georgia"/>
                <a:cs typeface="Georgia"/>
                <a:sym typeface="Georgia"/>
              </a:rPr>
              <a:t>Display</a:t>
            </a:r>
            <a:r>
              <a:rPr b="0" i="0" lang="en-US" sz="1700" u="none" cap="none" strike="noStrike">
                <a:solidFill>
                  <a:schemeClr val="lt1"/>
                </a:solidFill>
                <a:latin typeface="Georgia"/>
                <a:ea typeface="Georgia"/>
                <a:cs typeface="Georgia"/>
                <a:sym typeface="Georgia"/>
              </a:rPr>
              <a:t>: A single value indicating the overall attrition rate.</a:t>
            </a:r>
            <a:endParaRPr/>
          </a:p>
          <a:p>
            <a:pPr indent="0" lvl="1" marL="0" marR="5080" rtl="0" algn="just">
              <a:lnSpc>
                <a:spcPct val="115900"/>
              </a:lnSpc>
              <a:spcBef>
                <a:spcPts val="0"/>
              </a:spcBef>
              <a:spcAft>
                <a:spcPts val="0"/>
              </a:spcAft>
              <a:buNone/>
            </a:pPr>
            <a:r>
              <a:t/>
            </a:r>
            <a:endParaRPr b="0" i="0" sz="1700" u="none" cap="none" strike="noStrike">
              <a:solidFill>
                <a:schemeClr val="lt1"/>
              </a:solidFill>
              <a:latin typeface="Georgia"/>
              <a:ea typeface="Georgia"/>
              <a:cs typeface="Georgia"/>
              <a:sym typeface="Georgia"/>
            </a:endParaRPr>
          </a:p>
          <a:p>
            <a:pPr indent="0" lvl="1" marL="0" marR="5080" rtl="0" algn="just">
              <a:lnSpc>
                <a:spcPct val="115900"/>
              </a:lnSpc>
              <a:spcBef>
                <a:spcPts val="0"/>
              </a:spcBef>
              <a:spcAft>
                <a:spcPts val="0"/>
              </a:spcAft>
              <a:buNone/>
            </a:pPr>
            <a:r>
              <a:rPr b="0" i="0" lang="en-US" sz="1700" u="none" cap="none" strike="noStrike">
                <a:solidFill>
                  <a:schemeClr val="lt1"/>
                </a:solidFill>
                <a:latin typeface="Georgia"/>
                <a:ea typeface="Georgia"/>
                <a:cs typeface="Georgia"/>
                <a:sym typeface="Georgia"/>
              </a:rPr>
              <a:t>Average Attrition Tenure:</a:t>
            </a:r>
            <a:endParaRPr/>
          </a:p>
          <a:p>
            <a:pPr indent="-285750" lvl="1" marL="285750" marR="5080" rtl="0" algn="just">
              <a:lnSpc>
                <a:spcPct val="115900"/>
              </a:lnSpc>
              <a:spcBef>
                <a:spcPts val="0"/>
              </a:spcBef>
              <a:spcAft>
                <a:spcPts val="0"/>
              </a:spcAft>
              <a:buClr>
                <a:srgbClr val="000000"/>
              </a:buClr>
              <a:buSzPts val="1000"/>
              <a:buFont typeface="Arial"/>
              <a:buChar char="•"/>
            </a:pPr>
            <a:r>
              <a:rPr b="0" i="0" lang="en-US" sz="1700" u="none" cap="none" strike="noStrike">
                <a:solidFill>
                  <a:schemeClr val="accent6"/>
                </a:solidFill>
                <a:latin typeface="Georgia"/>
                <a:ea typeface="Georgia"/>
                <a:cs typeface="Georgia"/>
                <a:sym typeface="Georgia"/>
              </a:rPr>
              <a:t>Definition: </a:t>
            </a:r>
            <a:r>
              <a:rPr b="0" i="0" lang="en-US" sz="1700" u="none" cap="none" strike="noStrike">
                <a:solidFill>
                  <a:schemeClr val="lt1"/>
                </a:solidFill>
                <a:latin typeface="Georgia"/>
                <a:ea typeface="Georgia"/>
                <a:cs typeface="Georgia"/>
                <a:sym typeface="Georgia"/>
              </a:rPr>
              <a:t>The average duration employees stay with the company before leaving.</a:t>
            </a:r>
            <a:endParaRPr/>
          </a:p>
          <a:p>
            <a:pPr indent="-285750" lvl="1" marL="285750" marR="5080" rtl="0" algn="just">
              <a:lnSpc>
                <a:spcPct val="115900"/>
              </a:lnSpc>
              <a:spcBef>
                <a:spcPts val="0"/>
              </a:spcBef>
              <a:spcAft>
                <a:spcPts val="0"/>
              </a:spcAft>
              <a:buClr>
                <a:srgbClr val="000000"/>
              </a:buClr>
              <a:buSzPts val="1000"/>
              <a:buFont typeface="Arial"/>
              <a:buChar char="•"/>
            </a:pPr>
            <a:r>
              <a:rPr b="0" i="0" lang="en-US" sz="1700" u="none" cap="none" strike="noStrike">
                <a:solidFill>
                  <a:schemeClr val="accent6"/>
                </a:solidFill>
                <a:latin typeface="Georgia"/>
                <a:ea typeface="Georgia"/>
                <a:cs typeface="Georgia"/>
                <a:sym typeface="Georgia"/>
              </a:rPr>
              <a:t>Calculation: </a:t>
            </a:r>
            <a:r>
              <a:rPr b="0" i="0" lang="en-US" sz="1700" u="none" cap="none" strike="noStrike">
                <a:solidFill>
                  <a:schemeClr val="lt1"/>
                </a:solidFill>
                <a:latin typeface="Georgia"/>
                <a:ea typeface="Georgia"/>
                <a:cs typeface="Georgia"/>
                <a:sym typeface="Georgia"/>
              </a:rPr>
              <a:t>Total tenure of all employees who left / Number of employees who left.</a:t>
            </a:r>
            <a:endParaRPr/>
          </a:p>
          <a:p>
            <a:pPr indent="-285750" lvl="1" marL="285750" marR="5080" rtl="0" algn="just">
              <a:lnSpc>
                <a:spcPct val="115900"/>
              </a:lnSpc>
              <a:spcBef>
                <a:spcPts val="0"/>
              </a:spcBef>
              <a:spcAft>
                <a:spcPts val="0"/>
              </a:spcAft>
              <a:buClr>
                <a:srgbClr val="000000"/>
              </a:buClr>
              <a:buSzPts val="1000"/>
              <a:buFont typeface="Arial"/>
              <a:buChar char="•"/>
            </a:pPr>
            <a:r>
              <a:rPr b="0" i="0" lang="en-US" sz="1700" u="none" cap="none" strike="noStrike">
                <a:solidFill>
                  <a:schemeClr val="accent6"/>
                </a:solidFill>
                <a:latin typeface="Georgia"/>
                <a:ea typeface="Georgia"/>
                <a:cs typeface="Georgia"/>
                <a:sym typeface="Georgia"/>
              </a:rPr>
              <a:t>Display: </a:t>
            </a:r>
            <a:r>
              <a:rPr b="0" i="0" lang="en-US" sz="1700" u="none" cap="none" strike="noStrike">
                <a:solidFill>
                  <a:schemeClr val="lt1"/>
                </a:solidFill>
                <a:latin typeface="Georgia"/>
                <a:ea typeface="Georgia"/>
                <a:cs typeface="Georgia"/>
                <a:sym typeface="Georgia"/>
              </a:rPr>
              <a:t>A single value indicating the average tenure of employees who left.</a:t>
            </a:r>
            <a:endParaRPr/>
          </a:p>
        </p:txBody>
      </p:sp>
      <p:sp>
        <p:nvSpPr>
          <p:cNvPr id="80" name="Google Shape;80;g2e4c92e87f0_0_0"/>
          <p:cNvSpPr txBox="1"/>
          <p:nvPr/>
        </p:nvSpPr>
        <p:spPr>
          <a:xfrm>
            <a:off x="534762" y="708073"/>
            <a:ext cx="4962655" cy="315649"/>
          </a:xfrm>
          <a:prstGeom prst="rect">
            <a:avLst/>
          </a:prstGeom>
          <a:noFill/>
          <a:ln>
            <a:noFill/>
          </a:ln>
        </p:spPr>
        <p:txBody>
          <a:bodyPr anchorCtr="0" anchor="t" bIns="0" lIns="0" spcFirstLastPara="1" rIns="0" wrap="square" tIns="12050">
            <a:spAutoFit/>
          </a:bodyPr>
          <a:lstStyle/>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lt1"/>
                </a:solidFill>
                <a:latin typeface="Georgia"/>
                <a:ea typeface="Georgia"/>
                <a:cs typeface="Georgia"/>
                <a:sym typeface="Georgia"/>
              </a:rPr>
              <a:t>Create a Dashboard with the following features:</a:t>
            </a:r>
            <a:endParaRPr b="0" i="0" sz="1700" u="none" cap="none" strike="noStrike">
              <a:solidFill>
                <a:schemeClr val="lt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descr="A logo on a black background&#10;&#10;Description automatically generated with low confidence" id="85" name="Google Shape;85;p5"/>
          <p:cNvPicPr preferRelativeResize="0"/>
          <p:nvPr/>
        </p:nvPicPr>
        <p:blipFill rotWithShape="1">
          <a:blip r:embed="rId3">
            <a:alphaModFix/>
          </a:blip>
          <a:srcRect b="35816" l="16002" r="15196" t="36800"/>
          <a:stretch/>
        </p:blipFill>
        <p:spPr>
          <a:xfrm>
            <a:off x="0" y="0"/>
            <a:ext cx="1069525" cy="445275"/>
          </a:xfrm>
          <a:prstGeom prst="rect">
            <a:avLst/>
          </a:prstGeom>
          <a:noFill/>
          <a:ln>
            <a:noFill/>
          </a:ln>
        </p:spPr>
      </p:pic>
      <p:sp>
        <p:nvSpPr>
          <p:cNvPr id="86" name="Google Shape;86;p5"/>
          <p:cNvSpPr txBox="1"/>
          <p:nvPr>
            <p:ph type="title"/>
          </p:nvPr>
        </p:nvSpPr>
        <p:spPr>
          <a:xfrm>
            <a:off x="2694602" y="-56500"/>
            <a:ext cx="3754791" cy="382200"/>
          </a:xfrm>
          <a:prstGeom prst="rect">
            <a:avLst/>
          </a:prstGeom>
          <a:noFill/>
          <a:ln>
            <a:noFill/>
          </a:ln>
        </p:spPr>
        <p:txBody>
          <a:bodyPr anchorCtr="0" anchor="t" bIns="0" lIns="0" spcFirstLastPara="1" rIns="0" wrap="square" tIns="12700">
            <a:spAutoFit/>
          </a:bodyPr>
          <a:lstStyle/>
          <a:p>
            <a:pPr indent="0" lvl="0" marL="469900" rtl="0" algn="l">
              <a:lnSpc>
                <a:spcPct val="100000"/>
              </a:lnSpc>
              <a:spcBef>
                <a:spcPts val="0"/>
              </a:spcBef>
              <a:spcAft>
                <a:spcPts val="0"/>
              </a:spcAft>
              <a:buSzPts val="1400"/>
              <a:buNone/>
            </a:pPr>
            <a:r>
              <a:rPr lang="en-US"/>
              <a:t>Project Objectives</a:t>
            </a:r>
            <a:endParaRPr/>
          </a:p>
        </p:txBody>
      </p:sp>
      <p:sp>
        <p:nvSpPr>
          <p:cNvPr id="87" name="Google Shape;87;p5"/>
          <p:cNvSpPr txBox="1"/>
          <p:nvPr/>
        </p:nvSpPr>
        <p:spPr>
          <a:xfrm>
            <a:off x="298715" y="579124"/>
            <a:ext cx="3754792" cy="4260895"/>
          </a:xfrm>
          <a:prstGeom prst="rect">
            <a:avLst/>
          </a:prstGeom>
          <a:noFill/>
          <a:ln>
            <a:noFill/>
          </a:ln>
        </p:spPr>
        <p:txBody>
          <a:bodyPr anchorCtr="0" anchor="t" bIns="0" lIns="0" spcFirstLastPara="1" rIns="0" wrap="square" tIns="12050">
            <a:spAutoFit/>
          </a:bodyPr>
          <a:lstStyle/>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lt1"/>
                </a:solidFill>
                <a:latin typeface="Georgia"/>
                <a:ea typeface="Georgia"/>
                <a:cs typeface="Georgia"/>
                <a:sym typeface="Georgia"/>
              </a:rPr>
              <a:t>Attrition by Education Field:</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Purpose: </a:t>
            </a:r>
            <a:r>
              <a:rPr b="0" i="0" lang="en-US" sz="1700" u="none" cap="none" strike="noStrike">
                <a:solidFill>
                  <a:schemeClr val="lt1"/>
                </a:solidFill>
                <a:latin typeface="Georgia"/>
                <a:ea typeface="Georgia"/>
                <a:cs typeface="Georgia"/>
                <a:sym typeface="Georgia"/>
              </a:rPr>
              <a:t>Determine if there are significant differences in attrition rates among employees with different educational backgrounds.</a:t>
            </a:r>
            <a:endParaRPr/>
          </a:p>
          <a:p>
            <a:pPr indent="0" lvl="0" marL="0" marR="5080" rtl="0" algn="just">
              <a:lnSpc>
                <a:spcPct val="115900"/>
              </a:lnSpc>
              <a:spcBef>
                <a:spcPts val="0"/>
              </a:spcBef>
              <a:spcAft>
                <a:spcPts val="0"/>
              </a:spcAft>
              <a:buClr>
                <a:srgbClr val="000000"/>
              </a:buClr>
              <a:buSzPts val="1000"/>
              <a:buFont typeface="Arial"/>
              <a:buNone/>
            </a:pPr>
            <a:r>
              <a:t/>
            </a:r>
            <a:endParaRPr b="0" i="0" sz="1700" u="none" cap="none" strike="noStrike">
              <a:solidFill>
                <a:schemeClr val="lt1"/>
              </a:solidFill>
              <a:latin typeface="Georgia"/>
              <a:ea typeface="Georgia"/>
              <a:cs typeface="Georgia"/>
              <a:sym typeface="Georgia"/>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lt1"/>
                </a:solidFill>
                <a:latin typeface="Georgia"/>
                <a:ea typeface="Georgia"/>
                <a:cs typeface="Georgia"/>
                <a:sym typeface="Georgia"/>
              </a:rPr>
              <a:t>Attrition by Travel Frequency</a:t>
            </a:r>
            <a:endParaRPr b="0" i="0" sz="1700" u="none" cap="none" strike="noStrike">
              <a:solidFill>
                <a:schemeClr val="lt1"/>
              </a:solidFill>
              <a:latin typeface="Georgia"/>
              <a:ea typeface="Georgia"/>
              <a:cs typeface="Georgia"/>
              <a:sym typeface="Georgia"/>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Purpose: </a:t>
            </a:r>
            <a:r>
              <a:rPr b="0" i="0" lang="en-US" sz="1700" u="none" cap="none" strike="noStrike">
                <a:solidFill>
                  <a:schemeClr val="lt1"/>
                </a:solidFill>
                <a:latin typeface="Georgia"/>
                <a:ea typeface="Georgia"/>
                <a:cs typeface="Georgia"/>
                <a:sym typeface="Georgia"/>
              </a:rPr>
              <a:t>To understand the impact of business travel frequency on employee retention.</a:t>
            </a:r>
            <a:endParaRPr/>
          </a:p>
          <a:p>
            <a:pPr indent="0" lvl="0" marL="0" marR="5080" rtl="0" algn="just">
              <a:lnSpc>
                <a:spcPct val="115900"/>
              </a:lnSpc>
              <a:spcBef>
                <a:spcPts val="0"/>
              </a:spcBef>
              <a:spcAft>
                <a:spcPts val="0"/>
              </a:spcAft>
              <a:buClr>
                <a:srgbClr val="000000"/>
              </a:buClr>
              <a:buSzPts val="1000"/>
              <a:buFont typeface="Arial"/>
              <a:buNone/>
            </a:pPr>
            <a:r>
              <a:t/>
            </a:r>
            <a:endParaRPr b="0" i="0" sz="1700" u="none" cap="none" strike="noStrike">
              <a:solidFill>
                <a:schemeClr val="lt1"/>
              </a:solidFill>
              <a:latin typeface="Georgia"/>
              <a:ea typeface="Georgia"/>
              <a:cs typeface="Georgia"/>
              <a:sym typeface="Georgia"/>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lt1"/>
                </a:solidFill>
                <a:latin typeface="Georgia"/>
                <a:ea typeface="Georgia"/>
                <a:cs typeface="Georgia"/>
                <a:sym typeface="Georgia"/>
              </a:rPr>
              <a:t>Attrition by Gender</a:t>
            </a:r>
            <a:endParaRPr b="0" i="0" sz="1700" u="none" cap="none" strike="noStrike">
              <a:solidFill>
                <a:schemeClr val="lt1"/>
              </a:solidFill>
              <a:latin typeface="Georgia"/>
              <a:ea typeface="Georgia"/>
              <a:cs typeface="Georgia"/>
              <a:sym typeface="Georgia"/>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Purpose: </a:t>
            </a:r>
            <a:r>
              <a:rPr b="0" i="0" lang="en-US" sz="1700" u="none" cap="none" strike="noStrike">
                <a:solidFill>
                  <a:schemeClr val="lt1"/>
                </a:solidFill>
                <a:latin typeface="Georgia"/>
                <a:ea typeface="Georgia"/>
                <a:cs typeface="Georgia"/>
                <a:sym typeface="Georgia"/>
              </a:rPr>
              <a:t>To analyze gender-specific retention issues.</a:t>
            </a:r>
            <a:endParaRPr/>
          </a:p>
        </p:txBody>
      </p:sp>
      <p:sp>
        <p:nvSpPr>
          <p:cNvPr id="88" name="Google Shape;88;p5"/>
          <p:cNvSpPr txBox="1"/>
          <p:nvPr/>
        </p:nvSpPr>
        <p:spPr>
          <a:xfrm>
            <a:off x="5257006" y="579124"/>
            <a:ext cx="3754800" cy="4476000"/>
          </a:xfrm>
          <a:prstGeom prst="rect">
            <a:avLst/>
          </a:prstGeom>
          <a:noFill/>
          <a:ln>
            <a:noFill/>
          </a:ln>
        </p:spPr>
        <p:txBody>
          <a:bodyPr anchorCtr="0" anchor="t" bIns="0" lIns="0" spcFirstLastPara="1" rIns="0" wrap="square" tIns="12050">
            <a:spAutoFit/>
          </a:bodyPr>
          <a:lstStyle/>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lt1"/>
                </a:solidFill>
                <a:latin typeface="Georgia"/>
                <a:ea typeface="Georgia"/>
                <a:cs typeface="Georgia"/>
                <a:sym typeface="Georgia"/>
              </a:rPr>
              <a:t>Attrition by Job Satisfaction</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Purpose: </a:t>
            </a:r>
            <a:r>
              <a:rPr b="0" i="0" lang="en-US" sz="1700" u="none" cap="none" strike="noStrike">
                <a:solidFill>
                  <a:schemeClr val="lt1"/>
                </a:solidFill>
                <a:latin typeface="Georgia"/>
                <a:ea typeface="Georgia"/>
                <a:cs typeface="Georgia"/>
                <a:sym typeface="Georgia"/>
              </a:rPr>
              <a:t>To assess the correlation between job satisfaction levels and attrition rates.</a:t>
            </a:r>
            <a:endParaRPr/>
          </a:p>
          <a:p>
            <a:pPr indent="0" lvl="0" marL="0" marR="5080" rtl="0" algn="just">
              <a:lnSpc>
                <a:spcPct val="115900"/>
              </a:lnSpc>
              <a:spcBef>
                <a:spcPts val="0"/>
              </a:spcBef>
              <a:spcAft>
                <a:spcPts val="0"/>
              </a:spcAft>
              <a:buClr>
                <a:srgbClr val="000000"/>
              </a:buClr>
              <a:buSzPts val="1000"/>
              <a:buFont typeface="Arial"/>
              <a:buNone/>
            </a:pPr>
            <a:r>
              <a:t/>
            </a:r>
            <a:endParaRPr b="0" i="0" sz="1700" u="none" cap="none" strike="noStrike">
              <a:solidFill>
                <a:schemeClr val="lt1"/>
              </a:solidFill>
              <a:latin typeface="Georgia"/>
              <a:ea typeface="Georgia"/>
              <a:cs typeface="Georgia"/>
              <a:sym typeface="Georgia"/>
            </a:endParaRPr>
          </a:p>
          <a:p>
            <a:pPr indent="0" lvl="0" marL="0" marR="5080" rtl="0" algn="just">
              <a:lnSpc>
                <a:spcPct val="115900"/>
              </a:lnSpc>
              <a:spcBef>
                <a:spcPts val="0"/>
              </a:spcBef>
              <a:spcAft>
                <a:spcPts val="0"/>
              </a:spcAft>
              <a:buClr>
                <a:srgbClr val="000000"/>
              </a:buClr>
              <a:buSzPts val="1000"/>
              <a:buFont typeface="Arial"/>
              <a:buNone/>
            </a:pPr>
            <a:r>
              <a:t/>
            </a:r>
            <a:endParaRPr b="0" i="0" sz="1700" u="none" cap="none" strike="noStrike">
              <a:solidFill>
                <a:schemeClr val="lt1"/>
              </a:solidFill>
              <a:latin typeface="Georgia"/>
              <a:ea typeface="Georgia"/>
              <a:cs typeface="Georgia"/>
              <a:sym typeface="Georgia"/>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lt1"/>
                </a:solidFill>
                <a:latin typeface="Georgia"/>
                <a:ea typeface="Georgia"/>
                <a:cs typeface="Georgia"/>
                <a:sym typeface="Georgia"/>
              </a:rPr>
              <a:t>Attrition by Age Group</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Purpose: </a:t>
            </a:r>
            <a:r>
              <a:rPr b="0" i="0" lang="en-US" sz="1700" u="none" cap="none" strike="noStrike">
                <a:solidFill>
                  <a:schemeClr val="lt1"/>
                </a:solidFill>
                <a:latin typeface="Georgia"/>
                <a:ea typeface="Georgia"/>
                <a:cs typeface="Georgia"/>
                <a:sym typeface="Georgia"/>
              </a:rPr>
              <a:t>To reveal age-related factors influencing employee departure.</a:t>
            </a:r>
            <a:endParaRPr b="0" i="0" sz="1700" u="none" cap="none" strike="noStrike">
              <a:solidFill>
                <a:schemeClr val="lt1"/>
              </a:solidFill>
              <a:latin typeface="Georgia"/>
              <a:ea typeface="Georgia"/>
              <a:cs typeface="Georgia"/>
              <a:sym typeface="Georgia"/>
            </a:endParaRPr>
          </a:p>
          <a:p>
            <a:pPr indent="0" lvl="0" marL="0" marR="5080" rtl="0" algn="just">
              <a:lnSpc>
                <a:spcPct val="115900"/>
              </a:lnSpc>
              <a:spcBef>
                <a:spcPts val="0"/>
              </a:spcBef>
              <a:spcAft>
                <a:spcPts val="0"/>
              </a:spcAft>
              <a:buClr>
                <a:srgbClr val="000000"/>
              </a:buClr>
              <a:buSzPts val="1000"/>
              <a:buFont typeface="Arial"/>
              <a:buNone/>
            </a:pPr>
            <a:r>
              <a:t/>
            </a:r>
            <a:endParaRPr sz="1700">
              <a:solidFill>
                <a:schemeClr val="lt1"/>
              </a:solidFill>
              <a:latin typeface="Georgia"/>
              <a:ea typeface="Georgia"/>
              <a:cs typeface="Georgia"/>
              <a:sym typeface="Georgia"/>
            </a:endParaRPr>
          </a:p>
          <a:p>
            <a:pPr indent="0" lvl="0" marL="0" marR="5080" rtl="0" algn="just">
              <a:lnSpc>
                <a:spcPct val="115900"/>
              </a:lnSpc>
              <a:spcBef>
                <a:spcPts val="0"/>
              </a:spcBef>
              <a:spcAft>
                <a:spcPts val="0"/>
              </a:spcAft>
              <a:buClr>
                <a:srgbClr val="000000"/>
              </a:buClr>
              <a:buSzPts val="1000"/>
              <a:buFont typeface="Arial"/>
              <a:buNone/>
            </a:pPr>
            <a:r>
              <a:rPr lang="en-US" sz="1700">
                <a:solidFill>
                  <a:schemeClr val="lt1"/>
                </a:solidFill>
                <a:latin typeface="Georgia"/>
                <a:ea typeface="Georgia"/>
                <a:cs typeface="Georgia"/>
                <a:sym typeface="Georgia"/>
              </a:rPr>
              <a:t>COLORS:</a:t>
            </a:r>
            <a:endParaRPr sz="1700">
              <a:solidFill>
                <a:schemeClr val="lt1"/>
              </a:solidFill>
              <a:latin typeface="Georgia"/>
              <a:ea typeface="Georgia"/>
              <a:cs typeface="Georgia"/>
              <a:sym typeface="Georgia"/>
            </a:endParaRPr>
          </a:p>
          <a:p>
            <a:pPr indent="0" lvl="0" marL="0" marR="5080" rtl="0" algn="just">
              <a:lnSpc>
                <a:spcPct val="115900"/>
              </a:lnSpc>
              <a:spcBef>
                <a:spcPts val="0"/>
              </a:spcBef>
              <a:spcAft>
                <a:spcPts val="0"/>
              </a:spcAft>
              <a:buClr>
                <a:srgbClr val="000000"/>
              </a:buClr>
              <a:buSzPts val="1000"/>
              <a:buFont typeface="Arial"/>
              <a:buNone/>
            </a:pPr>
            <a:r>
              <a:rPr lang="en-US" sz="1300">
                <a:solidFill>
                  <a:schemeClr val="accent6"/>
                </a:solidFill>
                <a:latin typeface="Georgia"/>
                <a:ea typeface="Georgia"/>
                <a:cs typeface="Georgia"/>
                <a:sym typeface="Georgia"/>
              </a:rPr>
              <a:t>Black:</a:t>
            </a:r>
            <a:r>
              <a:rPr lang="en-US" sz="1300">
                <a:solidFill>
                  <a:schemeClr val="lt1"/>
                </a:solidFill>
                <a:latin typeface="Georgia"/>
                <a:ea typeface="Georgia"/>
                <a:cs typeface="Georgia"/>
                <a:sym typeface="Georgia"/>
              </a:rPr>
              <a:t> </a:t>
            </a:r>
            <a:r>
              <a:rPr lang="en-US" sz="1300">
                <a:solidFill>
                  <a:schemeClr val="lt1"/>
                </a:solidFill>
              </a:rPr>
              <a:t>#131517</a:t>
            </a:r>
            <a:endParaRPr sz="1300">
              <a:solidFill>
                <a:schemeClr val="lt1"/>
              </a:solidFill>
            </a:endParaRPr>
          </a:p>
          <a:p>
            <a:pPr indent="0" lvl="0" marL="0" marR="5080" rtl="0" algn="just">
              <a:lnSpc>
                <a:spcPct val="115900"/>
              </a:lnSpc>
              <a:spcBef>
                <a:spcPts val="0"/>
              </a:spcBef>
              <a:spcAft>
                <a:spcPts val="0"/>
              </a:spcAft>
              <a:buClr>
                <a:srgbClr val="000000"/>
              </a:buClr>
              <a:buSzPts val="1000"/>
              <a:buFont typeface="Arial"/>
              <a:buNone/>
            </a:pPr>
            <a:r>
              <a:rPr lang="en-US" sz="1300">
                <a:solidFill>
                  <a:schemeClr val="accent6"/>
                </a:solidFill>
                <a:latin typeface="Georgia"/>
                <a:ea typeface="Georgia"/>
                <a:cs typeface="Georgia"/>
                <a:sym typeface="Georgia"/>
              </a:rPr>
              <a:t>Light Black:</a:t>
            </a:r>
            <a:r>
              <a:rPr lang="en-US" sz="1300">
                <a:solidFill>
                  <a:schemeClr val="lt1"/>
                </a:solidFill>
                <a:latin typeface="Georgia"/>
                <a:ea typeface="Georgia"/>
                <a:cs typeface="Georgia"/>
                <a:sym typeface="Georgia"/>
              </a:rPr>
              <a:t> </a:t>
            </a:r>
            <a:r>
              <a:rPr lang="en-US" sz="1300">
                <a:solidFill>
                  <a:schemeClr val="lt1"/>
                </a:solidFill>
              </a:rPr>
              <a:t>#1F2027</a:t>
            </a:r>
            <a:endParaRPr sz="1300">
              <a:solidFill>
                <a:schemeClr val="lt1"/>
              </a:solidFill>
            </a:endParaRPr>
          </a:p>
          <a:p>
            <a:pPr indent="0" lvl="0" marL="0" marR="5080" rtl="0" algn="just">
              <a:lnSpc>
                <a:spcPct val="115900"/>
              </a:lnSpc>
              <a:spcBef>
                <a:spcPts val="0"/>
              </a:spcBef>
              <a:spcAft>
                <a:spcPts val="0"/>
              </a:spcAft>
              <a:buClr>
                <a:srgbClr val="000000"/>
              </a:buClr>
              <a:buSzPts val="1000"/>
              <a:buFont typeface="Arial"/>
              <a:buNone/>
            </a:pPr>
            <a:r>
              <a:rPr lang="en-US" sz="1300">
                <a:solidFill>
                  <a:schemeClr val="accent6"/>
                </a:solidFill>
                <a:latin typeface="Georgia"/>
                <a:ea typeface="Georgia"/>
                <a:cs typeface="Georgia"/>
                <a:sym typeface="Georgia"/>
              </a:rPr>
              <a:t>Yellow: </a:t>
            </a:r>
            <a:r>
              <a:rPr lang="en-US" sz="1300">
                <a:solidFill>
                  <a:schemeClr val="lt1"/>
                </a:solidFill>
              </a:rPr>
              <a:t>#F9C566</a:t>
            </a:r>
            <a:endParaRPr sz="1300">
              <a:solidFill>
                <a:schemeClr val="lt1"/>
              </a:solidFill>
            </a:endParaRPr>
          </a:p>
          <a:p>
            <a:pPr indent="0" lvl="0" marL="0" marR="5080" rtl="0" algn="just">
              <a:lnSpc>
                <a:spcPct val="115900"/>
              </a:lnSpc>
              <a:spcBef>
                <a:spcPts val="0"/>
              </a:spcBef>
              <a:spcAft>
                <a:spcPts val="0"/>
              </a:spcAft>
              <a:buClr>
                <a:srgbClr val="000000"/>
              </a:buClr>
              <a:buSzPts val="1000"/>
              <a:buFont typeface="Arial"/>
              <a:buNone/>
            </a:pPr>
            <a:r>
              <a:rPr lang="en-US" sz="1300">
                <a:solidFill>
                  <a:schemeClr val="accent6"/>
                </a:solidFill>
                <a:latin typeface="Georgia"/>
                <a:ea typeface="Georgia"/>
                <a:cs typeface="Georgia"/>
                <a:sym typeface="Georgia"/>
              </a:rPr>
              <a:t>Red:</a:t>
            </a:r>
            <a:r>
              <a:rPr lang="en-US" sz="1300">
                <a:solidFill>
                  <a:schemeClr val="lt1"/>
                </a:solidFill>
                <a:latin typeface="Georgia"/>
                <a:ea typeface="Georgia"/>
                <a:cs typeface="Georgia"/>
                <a:sym typeface="Georgia"/>
              </a:rPr>
              <a:t> </a:t>
            </a:r>
            <a:r>
              <a:rPr lang="en-US" sz="1300">
                <a:solidFill>
                  <a:schemeClr val="lt1"/>
                </a:solidFill>
              </a:rPr>
              <a:t>#F45C5B</a:t>
            </a:r>
            <a:endParaRPr sz="1300">
              <a:solidFill>
                <a:schemeClr val="lt1"/>
              </a:solidFill>
            </a:endParaRPr>
          </a:p>
          <a:p>
            <a:pPr indent="0" lvl="0" marL="0" marR="5080" rtl="0" algn="just">
              <a:lnSpc>
                <a:spcPct val="115900"/>
              </a:lnSpc>
              <a:spcBef>
                <a:spcPts val="0"/>
              </a:spcBef>
              <a:spcAft>
                <a:spcPts val="0"/>
              </a:spcAft>
              <a:buClr>
                <a:srgbClr val="000000"/>
              </a:buClr>
              <a:buSzPts val="1000"/>
              <a:buFont typeface="Arial"/>
              <a:buNone/>
            </a:pPr>
            <a:r>
              <a:rPr lang="en-US" sz="1300">
                <a:solidFill>
                  <a:schemeClr val="accent6"/>
                </a:solidFill>
                <a:latin typeface="Georgia"/>
                <a:ea typeface="Georgia"/>
                <a:cs typeface="Georgia"/>
                <a:sym typeface="Georgia"/>
              </a:rPr>
              <a:t>Green:</a:t>
            </a:r>
            <a:r>
              <a:rPr lang="en-US" sz="1300">
                <a:solidFill>
                  <a:schemeClr val="lt1"/>
                </a:solidFill>
                <a:latin typeface="Georgia"/>
                <a:ea typeface="Georgia"/>
                <a:cs typeface="Georgia"/>
                <a:sym typeface="Georgia"/>
              </a:rPr>
              <a:t> </a:t>
            </a:r>
            <a:r>
              <a:rPr lang="en-US" sz="1300">
                <a:solidFill>
                  <a:schemeClr val="lt1"/>
                </a:solidFill>
              </a:rPr>
              <a:t>#80DBC5</a:t>
            </a:r>
            <a:endParaRPr sz="1300">
              <a:solidFill>
                <a:schemeClr val="lt1"/>
              </a:solidFill>
            </a:endParaRPr>
          </a:p>
        </p:txBody>
      </p:sp>
      <p:pic>
        <p:nvPicPr>
          <p:cNvPr id="89" name="Google Shape;89;p5"/>
          <p:cNvPicPr preferRelativeResize="0"/>
          <p:nvPr/>
        </p:nvPicPr>
        <p:blipFill rotWithShape="1">
          <a:blip r:embed="rId4">
            <a:alphaModFix/>
          </a:blip>
          <a:srcRect b="0" l="0" r="0" t="0"/>
          <a:stretch/>
        </p:blipFill>
        <p:spPr>
          <a:xfrm>
            <a:off x="4220025" y="1663547"/>
            <a:ext cx="703944" cy="8042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A logo on a black background&#10;&#10;Description automatically generated with low confidence" id="94" name="Google Shape;94;p6"/>
          <p:cNvPicPr preferRelativeResize="0"/>
          <p:nvPr/>
        </p:nvPicPr>
        <p:blipFill rotWithShape="1">
          <a:blip r:embed="rId3">
            <a:alphaModFix/>
          </a:blip>
          <a:srcRect b="35816" l="16002" r="15196" t="36800"/>
          <a:stretch/>
        </p:blipFill>
        <p:spPr>
          <a:xfrm>
            <a:off x="0" y="0"/>
            <a:ext cx="1069525" cy="445275"/>
          </a:xfrm>
          <a:prstGeom prst="rect">
            <a:avLst/>
          </a:prstGeom>
          <a:noFill/>
          <a:ln>
            <a:noFill/>
          </a:ln>
        </p:spPr>
      </p:pic>
      <p:sp>
        <p:nvSpPr>
          <p:cNvPr id="95" name="Google Shape;95;p6"/>
          <p:cNvSpPr txBox="1"/>
          <p:nvPr>
            <p:ph type="title"/>
          </p:nvPr>
        </p:nvSpPr>
        <p:spPr>
          <a:xfrm>
            <a:off x="2694602" y="-56500"/>
            <a:ext cx="3754791" cy="382200"/>
          </a:xfrm>
          <a:prstGeom prst="rect">
            <a:avLst/>
          </a:prstGeom>
          <a:noFill/>
          <a:ln>
            <a:noFill/>
          </a:ln>
        </p:spPr>
        <p:txBody>
          <a:bodyPr anchorCtr="0" anchor="t" bIns="0" lIns="0" spcFirstLastPara="1" rIns="0" wrap="square" tIns="12700">
            <a:spAutoFit/>
          </a:bodyPr>
          <a:lstStyle/>
          <a:p>
            <a:pPr indent="0" lvl="0" marL="469900" rtl="0" algn="l">
              <a:lnSpc>
                <a:spcPct val="100000"/>
              </a:lnSpc>
              <a:spcBef>
                <a:spcPts val="0"/>
              </a:spcBef>
              <a:spcAft>
                <a:spcPts val="0"/>
              </a:spcAft>
              <a:buSzPts val="1400"/>
              <a:buNone/>
            </a:pPr>
            <a:r>
              <a:rPr lang="en-US"/>
              <a:t>Data Dictionary</a:t>
            </a:r>
            <a:endParaRPr/>
          </a:p>
        </p:txBody>
      </p:sp>
      <p:sp>
        <p:nvSpPr>
          <p:cNvPr id="96" name="Google Shape;96;p6"/>
          <p:cNvSpPr txBox="1"/>
          <p:nvPr/>
        </p:nvSpPr>
        <p:spPr>
          <a:xfrm>
            <a:off x="298714" y="579124"/>
            <a:ext cx="8415628" cy="4260895"/>
          </a:xfrm>
          <a:prstGeom prst="rect">
            <a:avLst/>
          </a:prstGeom>
          <a:noFill/>
          <a:ln>
            <a:noFill/>
          </a:ln>
        </p:spPr>
        <p:txBody>
          <a:bodyPr anchorCtr="0" anchor="t" bIns="0" lIns="0" spcFirstLastPara="1" rIns="0" wrap="square" tIns="12050">
            <a:spAutoFit/>
          </a:bodyPr>
          <a:lstStyle/>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Age: </a:t>
            </a:r>
            <a:r>
              <a:rPr b="0" i="0" lang="en-US" sz="1700" u="none" cap="none" strike="noStrike">
                <a:solidFill>
                  <a:schemeClr val="lt1"/>
                </a:solidFill>
                <a:latin typeface="Georgia"/>
                <a:ea typeface="Georgia"/>
                <a:cs typeface="Georgia"/>
                <a:sym typeface="Georgia"/>
              </a:rPr>
              <a:t>The age of the employee.</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Attrition: </a:t>
            </a:r>
            <a:r>
              <a:rPr b="0" i="0" lang="en-US" sz="1700" u="none" cap="none" strike="noStrike">
                <a:solidFill>
                  <a:schemeClr val="lt1"/>
                </a:solidFill>
                <a:latin typeface="Georgia"/>
                <a:ea typeface="Georgia"/>
                <a:cs typeface="Georgia"/>
                <a:sym typeface="Georgia"/>
              </a:rPr>
              <a:t>Indicates whether the employee has left the company (Yes/No).</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BusinessTravel: </a:t>
            </a:r>
            <a:r>
              <a:rPr b="0" i="0" lang="en-US" sz="1700" u="none" cap="none" strike="noStrike">
                <a:solidFill>
                  <a:schemeClr val="lt1"/>
                </a:solidFill>
                <a:latin typeface="Georgia"/>
                <a:ea typeface="Georgia"/>
                <a:cs typeface="Georgia"/>
                <a:sym typeface="Georgia"/>
              </a:rPr>
              <a:t>Frequency of business travel (Non-Travel, Travel_Rarely, Travel_Frequently).</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DailyRate: </a:t>
            </a:r>
            <a:r>
              <a:rPr b="0" i="0" lang="en-US" sz="1700" u="none" cap="none" strike="noStrike">
                <a:solidFill>
                  <a:schemeClr val="lt1"/>
                </a:solidFill>
                <a:latin typeface="Georgia"/>
                <a:ea typeface="Georgia"/>
                <a:cs typeface="Georgia"/>
                <a:sym typeface="Georgia"/>
              </a:rPr>
              <a:t>The daily rate of the employee.</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Department: </a:t>
            </a:r>
            <a:r>
              <a:rPr b="0" i="0" lang="en-US" sz="1700" u="none" cap="none" strike="noStrike">
                <a:solidFill>
                  <a:schemeClr val="lt1"/>
                </a:solidFill>
                <a:latin typeface="Georgia"/>
                <a:ea typeface="Georgia"/>
                <a:cs typeface="Georgia"/>
                <a:sym typeface="Georgia"/>
              </a:rPr>
              <a:t>The department where the employee works (Sales, Research &amp; Development, Human Resources).</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DistanceFromHome: </a:t>
            </a:r>
            <a:r>
              <a:rPr b="0" i="0" lang="en-US" sz="1700" u="none" cap="none" strike="noStrike">
                <a:solidFill>
                  <a:schemeClr val="lt1"/>
                </a:solidFill>
                <a:latin typeface="Georgia"/>
                <a:ea typeface="Georgia"/>
                <a:cs typeface="Georgia"/>
                <a:sym typeface="Georgia"/>
              </a:rPr>
              <a:t>Distance of the employee's home from the company.Education: Education level of the employee (1-5).</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EducationField: </a:t>
            </a:r>
            <a:r>
              <a:rPr b="0" i="0" lang="en-US" sz="1700" u="none" cap="none" strike="noStrike">
                <a:solidFill>
                  <a:schemeClr val="lt1"/>
                </a:solidFill>
                <a:latin typeface="Georgia"/>
                <a:ea typeface="Georgia"/>
                <a:cs typeface="Georgia"/>
                <a:sym typeface="Georgia"/>
              </a:rPr>
              <a:t>Field of education (Life Sciences, Medical, Marketing, Technical Degree, Human Resources, Other).</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EmployeeCount: </a:t>
            </a:r>
            <a:r>
              <a:rPr b="0" i="0" lang="en-US" sz="1700" u="none" cap="none" strike="noStrike">
                <a:solidFill>
                  <a:schemeClr val="lt1"/>
                </a:solidFill>
                <a:latin typeface="Georgia"/>
                <a:ea typeface="Georgia"/>
                <a:cs typeface="Georgia"/>
                <a:sym typeface="Georgia"/>
              </a:rPr>
              <a:t>Number of employees (always 1 in this dataset, used for consistency).</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EmployeeNumber: </a:t>
            </a:r>
            <a:r>
              <a:rPr b="0" i="0" lang="en-US" sz="1700" u="none" cap="none" strike="noStrike">
                <a:solidFill>
                  <a:schemeClr val="lt1"/>
                </a:solidFill>
                <a:latin typeface="Georgia"/>
                <a:ea typeface="Georgia"/>
                <a:cs typeface="Georgia"/>
                <a:sym typeface="Georgia"/>
              </a:rPr>
              <a:t>A unique identifier for the employee.EnvironmentSatisfaction: Employee's satisfaction with the environment (1-4).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A logo on a black background&#10;&#10;Description automatically generated with low confidence" id="101" name="Google Shape;101;p7"/>
          <p:cNvPicPr preferRelativeResize="0"/>
          <p:nvPr/>
        </p:nvPicPr>
        <p:blipFill rotWithShape="1">
          <a:blip r:embed="rId3">
            <a:alphaModFix/>
          </a:blip>
          <a:srcRect b="35816" l="16002" r="15196" t="36800"/>
          <a:stretch/>
        </p:blipFill>
        <p:spPr>
          <a:xfrm>
            <a:off x="0" y="0"/>
            <a:ext cx="1069525" cy="445275"/>
          </a:xfrm>
          <a:prstGeom prst="rect">
            <a:avLst/>
          </a:prstGeom>
          <a:noFill/>
          <a:ln>
            <a:noFill/>
          </a:ln>
        </p:spPr>
      </p:pic>
      <p:sp>
        <p:nvSpPr>
          <p:cNvPr id="102" name="Google Shape;102;p7"/>
          <p:cNvSpPr txBox="1"/>
          <p:nvPr/>
        </p:nvSpPr>
        <p:spPr>
          <a:xfrm>
            <a:off x="265664" y="579124"/>
            <a:ext cx="8415628" cy="4260895"/>
          </a:xfrm>
          <a:prstGeom prst="rect">
            <a:avLst/>
          </a:prstGeom>
          <a:noFill/>
          <a:ln>
            <a:noFill/>
          </a:ln>
        </p:spPr>
        <p:txBody>
          <a:bodyPr anchorCtr="0" anchor="t" bIns="0" lIns="0" spcFirstLastPara="1" rIns="0" wrap="square" tIns="12050">
            <a:spAutoFit/>
          </a:bodyPr>
          <a:lstStyle/>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Gender: </a:t>
            </a:r>
            <a:r>
              <a:rPr b="0" i="0" lang="en-US" sz="1700" u="none" cap="none" strike="noStrike">
                <a:solidFill>
                  <a:schemeClr val="lt1"/>
                </a:solidFill>
                <a:latin typeface="Georgia"/>
                <a:ea typeface="Georgia"/>
                <a:cs typeface="Georgia"/>
                <a:sym typeface="Georgia"/>
              </a:rPr>
              <a:t>Gender of the employee (Male/Female).</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HourlyRate: </a:t>
            </a:r>
            <a:r>
              <a:rPr b="0" i="0" lang="en-US" sz="1700" u="none" cap="none" strike="noStrike">
                <a:solidFill>
                  <a:schemeClr val="lt1"/>
                </a:solidFill>
                <a:latin typeface="Georgia"/>
                <a:ea typeface="Georgia"/>
                <a:cs typeface="Georgia"/>
                <a:sym typeface="Georgia"/>
              </a:rPr>
              <a:t>The hourly rate of the employee.</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JobInvolvement: </a:t>
            </a:r>
            <a:r>
              <a:rPr b="0" i="0" lang="en-US" sz="1700" u="none" cap="none" strike="noStrike">
                <a:solidFill>
                  <a:schemeClr val="lt1"/>
                </a:solidFill>
                <a:latin typeface="Georgia"/>
                <a:ea typeface="Georgia"/>
                <a:cs typeface="Georgia"/>
                <a:sym typeface="Georgia"/>
              </a:rPr>
              <a:t>Level of involvement in the job (1-4).JobLevel: Level of the job (1-5).</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JobRole: </a:t>
            </a:r>
            <a:r>
              <a:rPr b="0" i="0" lang="en-US" sz="1700" u="none" cap="none" strike="noStrike">
                <a:solidFill>
                  <a:schemeClr val="lt1"/>
                </a:solidFill>
                <a:latin typeface="Georgia"/>
                <a:ea typeface="Georgia"/>
                <a:cs typeface="Georgia"/>
                <a:sym typeface="Georgia"/>
              </a:rPr>
              <a:t>The role of the employee within the company (e.g., Sales Executive, Research Scientist).</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JobSatisfaction: </a:t>
            </a:r>
            <a:r>
              <a:rPr b="0" i="0" lang="en-US" sz="1700" u="none" cap="none" strike="noStrike">
                <a:solidFill>
                  <a:schemeClr val="lt1"/>
                </a:solidFill>
                <a:latin typeface="Georgia"/>
                <a:ea typeface="Georgia"/>
                <a:cs typeface="Georgia"/>
                <a:sym typeface="Georgia"/>
              </a:rPr>
              <a:t>Job satisfaction level (1-4).</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MaritalStatus: </a:t>
            </a:r>
            <a:r>
              <a:rPr b="0" i="0" lang="en-US" sz="1700" u="none" cap="none" strike="noStrike">
                <a:solidFill>
                  <a:schemeClr val="lt1"/>
                </a:solidFill>
                <a:latin typeface="Georgia"/>
                <a:ea typeface="Georgia"/>
                <a:cs typeface="Georgia"/>
                <a:sym typeface="Georgia"/>
              </a:rPr>
              <a:t>Marital status of the employee (Single, Married, Divorced).</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MonthlyIncome: </a:t>
            </a:r>
            <a:r>
              <a:rPr b="0" i="0" lang="en-US" sz="1700" u="none" cap="none" strike="noStrike">
                <a:solidFill>
                  <a:schemeClr val="lt1"/>
                </a:solidFill>
                <a:latin typeface="Georgia"/>
                <a:ea typeface="Georgia"/>
                <a:cs typeface="Georgia"/>
                <a:sym typeface="Georgia"/>
              </a:rPr>
              <a:t>Monthly income of the employee.</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MonthlyRate: </a:t>
            </a:r>
            <a:r>
              <a:rPr b="0" i="0" lang="en-US" sz="1700" u="none" cap="none" strike="noStrike">
                <a:solidFill>
                  <a:schemeClr val="lt1"/>
                </a:solidFill>
                <a:latin typeface="Georgia"/>
                <a:ea typeface="Georgia"/>
                <a:cs typeface="Georgia"/>
                <a:sym typeface="Georgia"/>
              </a:rPr>
              <a:t>Monthly rate of the employee.</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NumCompaniesWorked: </a:t>
            </a:r>
            <a:r>
              <a:rPr b="0" i="0" lang="en-US" sz="1700" u="none" cap="none" strike="noStrike">
                <a:solidFill>
                  <a:schemeClr val="lt1"/>
                </a:solidFill>
                <a:latin typeface="Georgia"/>
                <a:ea typeface="Georgia"/>
                <a:cs typeface="Georgia"/>
                <a:sym typeface="Georgia"/>
              </a:rPr>
              <a:t>Number of companies the employee has worked for.Over18: Whether the employee is over 18 years old (Yes).</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OverTime: </a:t>
            </a:r>
            <a:r>
              <a:rPr b="0" i="0" lang="en-US" sz="1700" u="none" cap="none" strike="noStrike">
                <a:solidFill>
                  <a:schemeClr val="lt1"/>
                </a:solidFill>
                <a:latin typeface="Georgia"/>
                <a:ea typeface="Georgia"/>
                <a:cs typeface="Georgia"/>
                <a:sym typeface="Georgia"/>
              </a:rPr>
              <a:t>Whether the employee works overtime (Yes/No).</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PercentSalaryHike:</a:t>
            </a:r>
            <a:r>
              <a:rPr b="0" i="0" lang="en-US" sz="1700" u="none" cap="none" strike="noStrike">
                <a:solidFill>
                  <a:schemeClr val="lt1"/>
                </a:solidFill>
                <a:latin typeface="Georgia"/>
                <a:ea typeface="Georgia"/>
                <a:cs typeface="Georgia"/>
                <a:sym typeface="Georgia"/>
              </a:rPr>
              <a:t> Percentage increase in salary.</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PerformanceRating: </a:t>
            </a:r>
            <a:r>
              <a:rPr b="0" i="0" lang="en-US" sz="1700" u="none" cap="none" strike="noStrike">
                <a:solidFill>
                  <a:schemeClr val="lt1"/>
                </a:solidFill>
                <a:latin typeface="Georgia"/>
                <a:ea typeface="Georgia"/>
                <a:cs typeface="Georgia"/>
                <a:sym typeface="Georgia"/>
              </a:rPr>
              <a:t>Performance rating of the employee (1-4).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A logo on a black background&#10;&#10;Description automatically generated with low confidence" id="107" name="Google Shape;107;p8"/>
          <p:cNvPicPr preferRelativeResize="0"/>
          <p:nvPr/>
        </p:nvPicPr>
        <p:blipFill rotWithShape="1">
          <a:blip r:embed="rId3">
            <a:alphaModFix/>
          </a:blip>
          <a:srcRect b="35816" l="16002" r="15196" t="36800"/>
          <a:stretch/>
        </p:blipFill>
        <p:spPr>
          <a:xfrm>
            <a:off x="0" y="0"/>
            <a:ext cx="1069525" cy="445275"/>
          </a:xfrm>
          <a:prstGeom prst="rect">
            <a:avLst/>
          </a:prstGeom>
          <a:noFill/>
          <a:ln>
            <a:noFill/>
          </a:ln>
        </p:spPr>
      </p:pic>
      <p:sp>
        <p:nvSpPr>
          <p:cNvPr id="108" name="Google Shape;108;p8"/>
          <p:cNvSpPr txBox="1"/>
          <p:nvPr/>
        </p:nvSpPr>
        <p:spPr>
          <a:xfrm>
            <a:off x="325442" y="593042"/>
            <a:ext cx="8053331" cy="3957415"/>
          </a:xfrm>
          <a:prstGeom prst="rect">
            <a:avLst/>
          </a:prstGeom>
          <a:noFill/>
          <a:ln>
            <a:noFill/>
          </a:ln>
        </p:spPr>
        <p:txBody>
          <a:bodyPr anchorCtr="0" anchor="t" bIns="0" lIns="0" spcFirstLastPara="1" rIns="0" wrap="square" tIns="12050">
            <a:spAutoFit/>
          </a:bodyPr>
          <a:lstStyle/>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RelationshipSatisfaction: </a:t>
            </a:r>
            <a:r>
              <a:rPr b="0" i="0" lang="en-US" sz="1700" u="none" cap="none" strike="noStrike">
                <a:solidFill>
                  <a:schemeClr val="lt1"/>
                </a:solidFill>
                <a:latin typeface="Georgia"/>
                <a:ea typeface="Georgia"/>
                <a:cs typeface="Georgia"/>
                <a:sym typeface="Georgia"/>
              </a:rPr>
              <a:t>Relationship satisfaction level (1-4).</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StandardHours: </a:t>
            </a:r>
            <a:r>
              <a:rPr b="0" i="0" lang="en-US" sz="1700" u="none" cap="none" strike="noStrike">
                <a:solidFill>
                  <a:schemeClr val="lt1"/>
                </a:solidFill>
                <a:latin typeface="Georgia"/>
                <a:ea typeface="Georgia"/>
                <a:cs typeface="Georgia"/>
                <a:sym typeface="Georgia"/>
              </a:rPr>
              <a:t>Standard working hours (always 8 in this dataset, used for consistency).</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StockOptionLevel: </a:t>
            </a:r>
            <a:r>
              <a:rPr b="0" i="0" lang="en-US" sz="1700" u="none" cap="none" strike="noStrike">
                <a:solidFill>
                  <a:schemeClr val="lt1"/>
                </a:solidFill>
                <a:latin typeface="Georgia"/>
                <a:ea typeface="Georgia"/>
                <a:cs typeface="Georgia"/>
                <a:sym typeface="Georgia"/>
              </a:rPr>
              <a:t>Stock option level of the employee (0-3).</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TotalWorkingYears:</a:t>
            </a:r>
            <a:r>
              <a:rPr b="0" i="0" lang="en-US" sz="1700" u="none" cap="none" strike="noStrike">
                <a:solidFill>
                  <a:schemeClr val="lt1"/>
                </a:solidFill>
                <a:latin typeface="Georgia"/>
                <a:ea typeface="Georgia"/>
                <a:cs typeface="Georgia"/>
                <a:sym typeface="Georgia"/>
              </a:rPr>
              <a:t> Total number of years the employee has worked.</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TrainingTimesLastYear:</a:t>
            </a:r>
            <a:r>
              <a:rPr b="0" i="0" lang="en-US" sz="1700" u="none" cap="none" strike="noStrike">
                <a:solidFill>
                  <a:schemeClr val="lt1"/>
                </a:solidFill>
                <a:latin typeface="Georgia"/>
                <a:ea typeface="Georgia"/>
                <a:cs typeface="Georgia"/>
                <a:sym typeface="Georgia"/>
              </a:rPr>
              <a:t> Number of times the employee received training in the last year.</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WorkLifeBalance: </a:t>
            </a:r>
            <a:r>
              <a:rPr b="0" i="0" lang="en-US" sz="1700" u="none" cap="none" strike="noStrike">
                <a:solidFill>
                  <a:schemeClr val="lt1"/>
                </a:solidFill>
                <a:latin typeface="Georgia"/>
                <a:ea typeface="Georgia"/>
                <a:cs typeface="Georgia"/>
                <a:sym typeface="Georgia"/>
              </a:rPr>
              <a:t>Work-life balance level (1-4).</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YearsAtCompany: </a:t>
            </a:r>
            <a:r>
              <a:rPr b="0" i="0" lang="en-US" sz="1700" u="none" cap="none" strike="noStrike">
                <a:solidFill>
                  <a:schemeClr val="lt1"/>
                </a:solidFill>
                <a:latin typeface="Georgia"/>
                <a:ea typeface="Georgia"/>
                <a:cs typeface="Georgia"/>
                <a:sym typeface="Georgia"/>
              </a:rPr>
              <a:t>Number of years the employee has been with the company.</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YearsInCurrentRole: </a:t>
            </a:r>
            <a:r>
              <a:rPr b="0" i="0" lang="en-US" sz="1700" u="none" cap="none" strike="noStrike">
                <a:solidFill>
                  <a:schemeClr val="lt1"/>
                </a:solidFill>
                <a:latin typeface="Georgia"/>
                <a:ea typeface="Georgia"/>
                <a:cs typeface="Georgia"/>
                <a:sym typeface="Georgia"/>
              </a:rPr>
              <a:t>Number of years the employee has been in the current role.</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YearsSinceLastPromotion: </a:t>
            </a:r>
            <a:r>
              <a:rPr b="0" i="0" lang="en-US" sz="1700" u="none" cap="none" strike="noStrike">
                <a:solidFill>
                  <a:schemeClr val="lt1"/>
                </a:solidFill>
                <a:latin typeface="Georgia"/>
                <a:ea typeface="Georgia"/>
                <a:cs typeface="Georgia"/>
                <a:sym typeface="Georgia"/>
              </a:rPr>
              <a:t>Number of years since the employee's last promotion.</a:t>
            </a:r>
            <a:endParaRPr/>
          </a:p>
          <a:p>
            <a:pPr indent="0" lvl="0" marL="0" marR="5080" rtl="0" algn="just">
              <a:lnSpc>
                <a:spcPct val="115900"/>
              </a:lnSpc>
              <a:spcBef>
                <a:spcPts val="0"/>
              </a:spcBef>
              <a:spcAft>
                <a:spcPts val="0"/>
              </a:spcAft>
              <a:buClr>
                <a:srgbClr val="000000"/>
              </a:buClr>
              <a:buSzPts val="1000"/>
              <a:buFont typeface="Arial"/>
              <a:buNone/>
            </a:pPr>
            <a:r>
              <a:rPr b="0" i="0" lang="en-US" sz="1700" u="none" cap="none" strike="noStrike">
                <a:solidFill>
                  <a:schemeClr val="accent6"/>
                </a:solidFill>
                <a:latin typeface="Georgia"/>
                <a:ea typeface="Georgia"/>
                <a:cs typeface="Georgia"/>
                <a:sym typeface="Georgia"/>
              </a:rPr>
              <a:t>YearsWithCurrManager: </a:t>
            </a:r>
            <a:r>
              <a:rPr b="0" i="0" lang="en-US" sz="1700" u="none" cap="none" strike="noStrike">
                <a:solidFill>
                  <a:schemeClr val="lt1"/>
                </a:solidFill>
                <a:latin typeface="Georgia"/>
                <a:ea typeface="Georgia"/>
                <a:cs typeface="Georgia"/>
                <a:sym typeface="Georgia"/>
              </a:rPr>
              <a:t>Number of years the employee has been with the current manager.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2024-05-22T18:37:03Z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MSIP_Label_defa4170-0d19-0005-0004-bc88714345d2_Enabled">
    <vt:lpwstr>true</vt:lpwstr>
  </property>
  <property fmtid="{D5CDD505-2E9C-101B-9397-08002B2CF9AE}" pid="4" name="MSIP_Label_defa4170-0d19-0005-0004-bc88714345d2_SetDate">
    <vt:lpwstr>2024-06-20T20:43:37Z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ff0f3e3a-3e53-454f-b2b5-6c68753b8ee4</vt:lpwstr>
  </property>
  <property fmtid="{D5CDD505-2E9C-101B-9397-08002B2CF9AE}" pid="8" name="MSIP_Label_defa4170-0d19-0005-0004-bc88714345d2_ActionId">
    <vt:lpwstr>43a1f811-f4cb-4002-a482-705c3d63aef9</vt:lpwstr>
  </property>
  <property fmtid="{D5CDD505-2E9C-101B-9397-08002B2CF9AE}" pid="9" name="MSIP_Label_defa4170-0d19-0005-0004-bc88714345d2_ContentBits">
    <vt:lpwstr>0</vt:lpwstr>
  </property>
</Properties>
</file>