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sldIdLst>
    <p:sldId id="264" r:id="rId5"/>
    <p:sldId id="4099" r:id="rId6"/>
    <p:sldId id="271" r:id="rId7"/>
    <p:sldId id="272" r:id="rId8"/>
    <p:sldId id="266" r:id="rId9"/>
    <p:sldId id="268" r:id="rId10"/>
    <p:sldId id="269" r:id="rId11"/>
    <p:sldId id="261" r:id="rId12"/>
    <p:sldId id="4096" r:id="rId13"/>
    <p:sldId id="262" r:id="rId14"/>
    <p:sldId id="267" r:id="rId15"/>
    <p:sldId id="4095" r:id="rId16"/>
    <p:sldId id="4097" r:id="rId17"/>
    <p:sldId id="4098" r:id="rId18"/>
    <p:sldId id="410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9010" autoAdjust="0"/>
  </p:normalViewPr>
  <p:slideViewPr>
    <p:cSldViewPr snapToGrid="0">
      <p:cViewPr varScale="1">
        <p:scale>
          <a:sx n="110" d="100"/>
          <a:sy n="110" d="100"/>
        </p:scale>
        <p:origin x="150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8B14F-B5FC-4B22-A425-BF6EFA19901F}" type="datetimeFigureOut">
              <a:rPr lang="en-US" smtClean="0"/>
              <a:t>9/27/2021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6F8C8-5611-4C4D-A47D-7628358FC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81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5E60F-E0F3-4D9F-9CEC-DE07E8935D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63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5E60F-E0F3-4D9F-9CEC-DE07E8935D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57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5E60F-E0F3-4D9F-9CEC-DE07E8935D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07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5E60F-E0F3-4D9F-9CEC-DE07E8935D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695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5E60F-E0F3-4D9F-9CEC-DE07E8935D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97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5E60F-E0F3-4D9F-9CEC-DE07E8935D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84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5E60F-E0F3-4D9F-9CEC-DE07E8935D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14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5E60F-E0F3-4D9F-9CEC-DE07E8935D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17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Pull from </a:t>
            </a:r>
            <a:r>
              <a:rPr lang="hu-HU" dirty="0" err="1"/>
              <a:t>scratch</a:t>
            </a:r>
            <a:r>
              <a:rPr lang="hu-HU" dirty="0"/>
              <a:t> </a:t>
            </a:r>
            <a:r>
              <a:rPr lang="hu-HU" dirty="0" err="1"/>
              <a:t>org</a:t>
            </a:r>
            <a:r>
              <a:rPr lang="hu-HU" dirty="0"/>
              <a:t> (</a:t>
            </a:r>
            <a:r>
              <a:rPr lang="hu-HU" dirty="0" err="1"/>
              <a:t>overwriting</a:t>
            </a:r>
            <a:r>
              <a:rPr lang="hu-HU" dirty="0"/>
              <a:t> local </a:t>
            </a:r>
            <a:r>
              <a:rPr lang="hu-HU" dirty="0" err="1"/>
              <a:t>files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–f </a:t>
            </a:r>
            <a:r>
              <a:rPr lang="hu-HU" dirty="0" err="1"/>
              <a:t>attribute</a:t>
            </a:r>
            <a:r>
              <a:rPr lang="hu-HU" dirty="0"/>
              <a:t>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sfdx </a:t>
            </a:r>
            <a:r>
              <a:rPr lang="en-US" dirty="0" err="1"/>
              <a:t>force:source:pull</a:t>
            </a:r>
            <a:r>
              <a:rPr lang="hu-HU" dirty="0"/>
              <a:t> -u </a:t>
            </a:r>
            <a:r>
              <a:rPr lang="hu-HU" dirty="0" err="1"/>
              <a:t>meetup-scratch</a:t>
            </a:r>
            <a:r>
              <a:rPr lang="hu-HU" dirty="0"/>
              <a:t> (-f)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Or retrieve from Dev Hub: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sfdx force:source:retrieve -u DevHub -m ApexClass,ApexTrigger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Checking changes: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sfdx </a:t>
            </a:r>
            <a:r>
              <a:rPr lang="en-US" dirty="0" err="1"/>
              <a:t>force:source:status</a:t>
            </a:r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Create Unlocked Package: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sfdx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force:package:create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-n 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MeetupPkg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-d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„</a:t>
            </a:r>
            <a:r>
              <a:rPr lang="hu-HU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Demo for Meetup vol 1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-r force-app -t Unlocked -v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DevHub</a:t>
            </a: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Modify </a:t>
            </a:r>
            <a:r>
              <a:rPr lang="en-US" dirty="0" err="1"/>
              <a:t>sfdx-project.json</a:t>
            </a:r>
            <a:r>
              <a:rPr lang="hu-HU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"versionName": "Meetup vol 1.0",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"versionNumber": "1.0.0.NEXT„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Create first package version: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sfdx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force:package:version:create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-p 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MeetupPkg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-d force-app -k 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meetupKeyVol1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--wait 10 -v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DevHub</a:t>
            </a: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Checking package list: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sfdx force:package:list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ingredients: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sfdx.project.json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file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indicates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folder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contains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components</a:t>
            </a: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 on other Scratch: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sfdx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force:package:install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--wait 10 --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publishwait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10 --package 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MeetupPkg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@1.0.0-1 -k 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meetupKeyVol1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noprompt</a:t>
            </a: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Install on DevHub: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sfdx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force:package:install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-u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DevHub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--wait 10 --package 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MeetupPkg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@1.0.0-1 -k </a:t>
            </a: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meetupKeyVol1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–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noprompt</a:t>
            </a: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 dependencies: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express dependencies in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packageDirectories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section of the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sfdx-project.json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5E60F-E0F3-4D9F-9CEC-DE07E8935D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95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5E60F-E0F3-4D9F-9CEC-DE07E8935D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07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5E60F-E0F3-4D9F-9CEC-DE07E8935D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23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5E60F-E0F3-4D9F-9CEC-DE07E8935D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02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5E60F-E0F3-4D9F-9CEC-DE07E8935D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2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0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571500"/>
            <a:ext cx="8572500" cy="29718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 spc="-150" baseline="0">
                <a:latin typeface="Graphik Black" panose="020B0A0303020206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0999" y="3543300"/>
            <a:ext cx="8572501" cy="3162300"/>
          </a:xfrm>
        </p:spPr>
        <p:txBody>
          <a:bodyPr>
            <a:noAutofit/>
          </a:bodyPr>
          <a:lstStyle>
            <a:lvl1pPr marL="0" indent="0">
              <a:lnSpc>
                <a:spcPct val="65000"/>
              </a:lnSpc>
              <a:spcAft>
                <a:spcPts val="600"/>
              </a:spcAft>
              <a:defRPr sz="3600" b="1" spc="-150" baseline="0">
                <a:latin typeface="+mn-lt"/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defRPr sz="3600" b="0" cap="none" baseline="0"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600"/>
              </a:spcAft>
              <a:defRPr sz="2800" b="0" cap="none" baseline="0">
                <a:latin typeface="+mn-lt"/>
              </a:defRPr>
            </a:lvl3pPr>
            <a:lvl4pPr marL="0" indent="0">
              <a:lnSpc>
                <a:spcPct val="100000"/>
              </a:lnSpc>
              <a:spcAft>
                <a:spcPts val="600"/>
              </a:spcAft>
              <a:buNone/>
              <a:defRPr sz="2000" b="0" cap="none" baseline="0">
                <a:latin typeface="+mn-lt"/>
              </a:defRPr>
            </a:lvl4pPr>
            <a:lvl5pPr marL="0" indent="0">
              <a:lnSpc>
                <a:spcPct val="100000"/>
              </a:lnSpc>
              <a:spcAft>
                <a:spcPts val="600"/>
              </a:spcAft>
              <a:buNone/>
              <a:defRPr sz="1200" b="0" cap="none" baseline="0">
                <a:latin typeface="+mn-lt"/>
              </a:defRPr>
            </a:lvl5pPr>
            <a:lvl7pPr>
              <a:defRPr b="1"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 err="1"/>
              <a:t>fIrst</a:t>
            </a:r>
            <a:r>
              <a:rPr lang="en-US"/>
              <a:t> level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59444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B7496-CEAC-48FC-886D-17DA1638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12DF4-B397-4E8E-A208-E08F62FFC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9D8C2-C96E-4CCF-A6CE-3922A076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2B7E0-014A-41EB-AC9F-34CD7151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2625A-8A2F-4CD4-BF85-D2DA0615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9E1B5-6DAC-4EB2-ABAD-F5A9A648F6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3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Master: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8572500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8953500" y="457200"/>
            <a:ext cx="2857501" cy="6248400"/>
          </a:xfrm>
        </p:spPr>
        <p:txBody>
          <a:bodyPr/>
          <a:lstStyle>
            <a:lvl1pPr marL="0" indent="0">
              <a:buFontTx/>
              <a:buNone/>
              <a:defRPr sz="2800" b="0" cap="all" baseline="0"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110000"/>
              </a:lnSpc>
              <a:spcAft>
                <a:spcPts val="600"/>
              </a:spcAft>
              <a:buFontTx/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  <a:lvl6pPr marL="344479" indent="-173034">
              <a:buFont typeface="Graphik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6pPr>
            <a:lvl7pPr marL="0" indent="0">
              <a:defRPr sz="1400" b="1">
                <a:solidFill>
                  <a:schemeClr val="tx1"/>
                </a:solidFill>
                <a:latin typeface="+mj-lt"/>
              </a:defRPr>
            </a:lvl7pPr>
            <a:lvl8pPr marL="0" indent="0">
              <a:defRPr sz="1400" baseline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Aft>
                <a:spcPts val="800"/>
              </a:spcAft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71134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Master: Dark">
    <p:bg>
      <p:bgPr>
        <a:gradFill>
          <a:gsLst>
            <a:gs pos="0">
              <a:srgbClr val="000088"/>
            </a:gs>
            <a:gs pos="93000">
              <a:schemeClr val="accent1"/>
            </a:gs>
          </a:gsLst>
          <a:lin ang="1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8686800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1588">
              <a:lnSpc>
                <a:spcPct val="70000"/>
              </a:lnSpc>
              <a:defRPr sz="4000" b="0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  <a:lvl2pPr marL="55561" indent="0">
              <a:lnSpc>
                <a:spcPct val="80000"/>
              </a:lnSpc>
              <a:spcAft>
                <a:spcPts val="0"/>
              </a:spcAft>
              <a:defRPr sz="24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2pPr>
            <a:lvl3pPr marL="55561" indent="0">
              <a:lnSpc>
                <a:spcPct val="80000"/>
              </a:lnSpc>
              <a:spcAft>
                <a:spcPts val="0"/>
              </a:spcAft>
              <a:defRPr sz="18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3pPr>
            <a:lvl4pPr marL="55561" indent="0">
              <a:lnSpc>
                <a:spcPct val="80000"/>
              </a:lnSpc>
              <a:buNone/>
              <a:defRPr sz="18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4pPr>
            <a:lvl5pPr marL="55561" indent="0">
              <a:lnSpc>
                <a:spcPct val="80000"/>
              </a:lnSpc>
              <a:buNone/>
              <a:defRPr sz="1800" b="0" cap="all" baseline="0">
                <a:solidFill>
                  <a:schemeClr val="bg1"/>
                </a:solidFill>
                <a:latin typeface="Arial Black" panose="020B0A04020102020204" pitchFamily="34" charset="0"/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9052560" y="266700"/>
            <a:ext cx="2857501" cy="6438900"/>
          </a:xfrm>
        </p:spPr>
        <p:txBody>
          <a:bodyPr/>
          <a:lstStyle>
            <a:lvl1pPr marL="0" indent="0">
              <a:defRPr sz="2800" b="0">
                <a:solidFill>
                  <a:schemeClr val="accent6"/>
                </a:solidFill>
                <a:latin typeface="Arial Black" panose="020B0A04020102020204" pitchFamily="34" charset="0"/>
              </a:defRPr>
            </a:lvl1pPr>
            <a:lvl2pPr marL="0" indent="0">
              <a:spcAft>
                <a:spcPts val="0"/>
              </a:spcAft>
              <a:defRPr sz="2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8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  <a:defRPr sz="14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5pPr>
            <a:lvl6pPr marL="344479" indent="-173034">
              <a:buFont typeface="Graphik" panose="020B0503030202060203" pitchFamily="34" charset="0"/>
              <a:buChar char="–"/>
              <a:defRPr sz="1600">
                <a:solidFill>
                  <a:schemeClr val="bg1"/>
                </a:solidFill>
              </a:defRPr>
            </a:lvl6pPr>
            <a:lvl7pPr marL="0" indent="0">
              <a:defRPr sz="1400" b="1">
                <a:solidFill>
                  <a:schemeClr val="bg1"/>
                </a:solidFill>
                <a:latin typeface="+mj-lt"/>
              </a:defRPr>
            </a:lvl7pPr>
            <a:lvl8pPr marL="0" indent="0">
              <a:defRPr sz="1400" baseline="0">
                <a:solidFill>
                  <a:schemeClr val="bg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22317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Master: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BD6148-FDEC-4363-B988-8253599C31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47741" y="964387"/>
            <a:ext cx="4309200" cy="44707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1" y="457200"/>
            <a:ext cx="5714999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4000" b="1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defRPr sz="2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39FCC5-5B87-4864-AFCE-B32C3DB3D2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565" y="5846780"/>
            <a:ext cx="4543635" cy="67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141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17" y="332076"/>
            <a:ext cx="10027707" cy="7761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45017" y="1763713"/>
            <a:ext cx="10027707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 smtClean="0"/>
            </a:lvl1pPr>
            <a:lvl2pPr marL="182875">
              <a:defRPr lang="en-US" sz="1800" dirty="0" smtClean="0"/>
            </a:lvl2pPr>
            <a:lvl3pPr marL="365751">
              <a:defRPr lang="en-US" sz="1800" dirty="0" smtClean="0"/>
            </a:lvl3pPr>
            <a:lvl4pPr>
              <a:defRPr lang="en-US" sz="1800" dirty="0" smtClean="0"/>
            </a:lvl4pPr>
            <a:lvl5pPr>
              <a:defRPr lang="en-US" sz="18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7D800ED-CB1B-4EBC-A0D2-2190AF4D887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85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3279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234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2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2370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936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7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Master: Factory">
    <p:bg>
      <p:bgPr>
        <a:solidFill>
          <a:srgbClr val="EAF3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A8629F-54C7-4CDA-986F-E8625A96E5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327"/>
          <a:stretch/>
        </p:blipFill>
        <p:spPr>
          <a:xfrm>
            <a:off x="977881" y="457200"/>
            <a:ext cx="11214119" cy="44305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2" y="457200"/>
            <a:ext cx="4709472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4800">
                <a:solidFill>
                  <a:schemeClr val="tx1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800600"/>
            <a:ext cx="4709474" cy="1905000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3200" b="1" baseline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defRPr sz="2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9559232" y="5846780"/>
            <a:ext cx="2250858" cy="604157"/>
            <a:chOff x="9563100" y="1673029"/>
            <a:chExt cx="1389888" cy="37306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100" y="1825994"/>
              <a:ext cx="1389888" cy="220098"/>
            </a:xfrm>
            <a:prstGeom prst="rect">
              <a:avLst/>
            </a:prstGeom>
          </p:spPr>
        </p:pic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10373550" y="1673029"/>
              <a:ext cx="136525" cy="147638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53888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5017" y="332076"/>
            <a:ext cx="11498553" cy="47880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45017" y="1414021"/>
            <a:ext cx="11498553" cy="48042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9388" indent="-179388">
              <a:buFont typeface="Arial" panose="020B0604020202020204" pitchFamily="34" charset="0"/>
              <a:buChar char="˃"/>
              <a:defRPr lang="en-US" sz="1800" dirty="0" smtClean="0"/>
            </a:lvl1pPr>
            <a:lvl2pPr marL="461962" indent="-285750">
              <a:buFont typeface="Arial" panose="020B0604020202020204" pitchFamily="34" charset="0"/>
              <a:buChar char="•"/>
              <a:defRPr lang="en-US" sz="1800" dirty="0" smtClean="0"/>
            </a:lvl2pPr>
            <a:lvl3pPr marL="538163" indent="-182563">
              <a:buSzPct val="70000"/>
              <a:buFont typeface="Courier New" panose="02070309020205020404" pitchFamily="49" charset="0"/>
              <a:buChar char="o"/>
              <a:defRPr lang="en-US" sz="1800" b="0" dirty="0" smtClean="0"/>
            </a:lvl3pPr>
            <a:lvl4pPr marL="808038" indent="-179388">
              <a:buFont typeface="Arial" panose="020B0604020202020204" pitchFamily="34" charset="0"/>
              <a:buChar char="-"/>
              <a:tabLst>
                <a:tab pos="269875" algn="l"/>
              </a:tabLst>
              <a:defRPr lang="en-US" sz="1800" dirty="0" smtClean="0">
                <a:solidFill>
                  <a:srgbClr val="000000"/>
                </a:solidFill>
              </a:defRPr>
            </a:lvl4pPr>
            <a:lvl5pPr marL="1077913" indent="-182563">
              <a:buFont typeface="Arial" panose="020B0604020202020204" pitchFamily="34" charset="0"/>
              <a:buChar char="-"/>
              <a:defRPr lang="en-US" sz="1800" dirty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473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Copyright © 2019 Accenture.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8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j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orkbench.developerforce.com/login.ph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lman2tas/BasicDem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developer.salesforce.com/signu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ogin.salesforce.com/" TargetMode="External"/><Relationship Id="rId2" Type="http://schemas.openxmlformats.org/officeDocument/2006/relationships/hyperlink" Target="https://developer.salesforce.com/signup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developer.salesforce.com/docs/atlas.en-us.externalidentityImplGuide.meta/externalidentityImplGuide/external_identity_set_up_my_domain.ht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railhead.salesforce.com/en/content/learn/modules/trailhead_basics" TargetMode="External"/><Relationship Id="rId2" Type="http://schemas.openxmlformats.org/officeDocument/2006/relationships/hyperlink" Target="https://trailhead.salesforce.com/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A524-729E-4288-B2F5-832803A6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CA5E6-CE8D-4CD3-81AB-D9D4FB3E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DDB9-5922-44A1-B91A-453C0F5BD93F}" type="slidenum">
              <a:rPr lang="en-US" smtClean="0"/>
              <a:t>1</a:t>
            </a:fld>
            <a:endParaRPr lang="en-US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96B4455-182F-416C-8344-91E25B46CC47}"/>
              </a:ext>
            </a:extLst>
          </p:cNvPr>
          <p:cNvSpPr txBox="1">
            <a:spLocks/>
          </p:cNvSpPr>
          <p:nvPr/>
        </p:nvSpPr>
        <p:spPr>
          <a:xfrm>
            <a:off x="380999" y="4800600"/>
            <a:ext cx="6718299" cy="1905002"/>
          </a:xfrm>
          <a:prstGeom prst="rect">
            <a:avLst/>
          </a:prstGeom>
        </p:spPr>
        <p:txBody>
          <a:bodyPr/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/>
              <a:t>Getting familiar with the system</a:t>
            </a:r>
          </a:p>
          <a:p>
            <a:endParaRPr lang="hu-HU"/>
          </a:p>
          <a:p>
            <a:r>
              <a:rPr lang="hu-HU"/>
              <a:t>Csaba Feher</a:t>
            </a:r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A7EE2234-8A3F-42AF-B501-F8387335FB94}"/>
              </a:ext>
            </a:extLst>
          </p:cNvPr>
          <p:cNvSpPr txBox="1">
            <a:spLocks/>
          </p:cNvSpPr>
          <p:nvPr/>
        </p:nvSpPr>
        <p:spPr>
          <a:xfrm>
            <a:off x="381001" y="457200"/>
            <a:ext cx="6718299" cy="3086100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/>
              <a:t>Basic salesforce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99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93EE-973A-4E11-9F73-58C23DDF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Developer</a:t>
            </a:r>
            <a:r>
              <a:rPr lang="hu-HU" dirty="0"/>
              <a:t> </a:t>
            </a:r>
            <a:r>
              <a:rPr lang="hu-HU" dirty="0" err="1"/>
              <a:t>console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D0F5-F950-49E6-A171-ED78A727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/>
              <a:t>Online </a:t>
            </a:r>
            <a:r>
              <a:rPr lang="hu-HU" dirty="0" err="1"/>
              <a:t>embedded</a:t>
            </a:r>
            <a:r>
              <a:rPr lang="hu-HU" dirty="0"/>
              <a:t> </a:t>
            </a:r>
            <a:r>
              <a:rPr lang="hu-HU" dirty="0" err="1"/>
              <a:t>tool</a:t>
            </a:r>
            <a:r>
              <a:rPr lang="hu-HU" dirty="0"/>
              <a:t>, </a:t>
            </a:r>
            <a:r>
              <a:rPr lang="hu-HU" dirty="0" err="1"/>
              <a:t>access</a:t>
            </a:r>
            <a:r>
              <a:rPr lang="hu-HU" dirty="0"/>
              <a:t> </a:t>
            </a:r>
            <a:r>
              <a:rPr lang="hu-HU" dirty="0" err="1"/>
              <a:t>similar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Setup</a:t>
            </a:r>
            <a:endParaRPr lang="hu-HU" dirty="0"/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 err="1"/>
              <a:t>Apex</a:t>
            </a:r>
            <a:r>
              <a:rPr lang="hu-HU" dirty="0"/>
              <a:t> </a:t>
            </a:r>
            <a:r>
              <a:rPr lang="hu-HU" dirty="0" err="1"/>
              <a:t>classes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written</a:t>
            </a:r>
            <a:endParaRPr lang="hu-HU" dirty="0"/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 err="1"/>
              <a:t>Tests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run</a:t>
            </a:r>
            <a:endParaRPr lang="hu-HU" dirty="0"/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/>
              <a:t>Instant </a:t>
            </a:r>
            <a:r>
              <a:rPr lang="hu-HU" dirty="0" err="1"/>
              <a:t>scripts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endParaRPr lang="hu-HU" dirty="0"/>
          </a:p>
          <a:p>
            <a:pPr marL="742944" lvl="1" indent="-457200"/>
            <a:r>
              <a:rPr lang="hu-HU" dirty="0" err="1"/>
              <a:t>Execute</a:t>
            </a:r>
            <a:r>
              <a:rPr lang="hu-HU" dirty="0"/>
              <a:t> </a:t>
            </a:r>
            <a:r>
              <a:rPr lang="hu-HU" dirty="0" err="1"/>
              <a:t>Anonymous</a:t>
            </a:r>
            <a:r>
              <a:rPr lang="hu-HU" dirty="0"/>
              <a:t> </a:t>
            </a:r>
            <a:r>
              <a:rPr lang="hu-HU" dirty="0" err="1"/>
              <a:t>Window</a:t>
            </a:r>
            <a:r>
              <a:rPr lang="hu-HU" dirty="0"/>
              <a:t> </a:t>
            </a:r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/>
              <a:t>Records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queried</a:t>
            </a:r>
            <a:r>
              <a:rPr lang="hu-HU" dirty="0"/>
              <a:t>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3A34F-136D-4C70-9E50-4956E70BB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3EE2B-2D5A-4625-854A-10E1DA21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DDB9-5922-44A1-B91A-453C0F5BD9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67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93EE-973A-4E11-9F73-58C23DDF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Programming</a:t>
            </a:r>
            <a:r>
              <a:rPr lang="hu-HU" b="1" dirty="0"/>
              <a:t> </a:t>
            </a:r>
            <a:r>
              <a:rPr lang="hu-HU" b="1" dirty="0" err="1"/>
              <a:t>languages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D0F5-F950-49E6-A171-ED78A7273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96" y="1515503"/>
            <a:ext cx="10996006" cy="5003506"/>
          </a:xfrm>
        </p:spPr>
        <p:txBody>
          <a:bodyPr>
            <a:normAutofit fontScale="92500" lnSpcReduction="10000"/>
          </a:bodyPr>
          <a:lstStyle/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 err="1"/>
              <a:t>Salesforce</a:t>
            </a:r>
            <a:r>
              <a:rPr lang="hu-HU" dirty="0"/>
              <a:t> backend </a:t>
            </a:r>
            <a:r>
              <a:rPr lang="hu-HU" dirty="0" err="1"/>
              <a:t>language</a:t>
            </a:r>
            <a:r>
              <a:rPr lang="hu-HU" dirty="0"/>
              <a:t> is </a:t>
            </a:r>
            <a:r>
              <a:rPr lang="hu-HU" dirty="0" err="1"/>
              <a:t>Apex</a:t>
            </a:r>
            <a:endParaRPr lang="hu-HU" dirty="0"/>
          </a:p>
          <a:p>
            <a:pPr marL="742944" lvl="1" indent="-457200"/>
            <a:r>
              <a:rPr lang="hu-HU" dirty="0" err="1"/>
              <a:t>Similar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Java, has </a:t>
            </a:r>
            <a:r>
              <a:rPr lang="hu-HU" dirty="0" err="1"/>
              <a:t>some</a:t>
            </a:r>
            <a:r>
              <a:rPr lang="hu-HU" dirty="0"/>
              <a:t> </a:t>
            </a:r>
            <a:r>
              <a:rPr lang="hu-HU" dirty="0" err="1"/>
              <a:t>features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C# (</a:t>
            </a:r>
            <a:r>
              <a:rPr lang="hu-HU" dirty="0" err="1"/>
              <a:t>such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getter</a:t>
            </a:r>
            <a:r>
              <a:rPr lang="hu-HU" dirty="0"/>
              <a:t>, </a:t>
            </a:r>
            <a:r>
              <a:rPr lang="hu-HU" dirty="0" err="1"/>
              <a:t>setter</a:t>
            </a:r>
            <a:r>
              <a:rPr lang="hu-HU" dirty="0"/>
              <a:t>)</a:t>
            </a:r>
          </a:p>
          <a:p>
            <a:pPr marL="742944" lvl="1" indent="-457200"/>
            <a:r>
              <a:rPr lang="hu-HU" dirty="0" err="1"/>
              <a:t>It</a:t>
            </a:r>
            <a:r>
              <a:rPr lang="hu-HU" dirty="0"/>
              <a:t> has </a:t>
            </a:r>
            <a:r>
              <a:rPr lang="hu-HU" dirty="0" err="1"/>
              <a:t>restrictions</a:t>
            </a:r>
            <a:r>
              <a:rPr lang="hu-HU" dirty="0"/>
              <a:t> </a:t>
            </a:r>
            <a:r>
              <a:rPr lang="hu-HU" dirty="0" err="1"/>
              <a:t>compared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Java and C#</a:t>
            </a:r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/>
              <a:t>Frontend is </a:t>
            </a:r>
            <a:r>
              <a:rPr lang="hu-HU" dirty="0" err="1"/>
              <a:t>written</a:t>
            </a:r>
            <a:r>
              <a:rPr lang="hu-HU" dirty="0"/>
              <a:t> in</a:t>
            </a:r>
          </a:p>
          <a:p>
            <a:pPr marL="742944" lvl="1" indent="-457200"/>
            <a:r>
              <a:rPr lang="hu-HU" dirty="0" err="1"/>
              <a:t>Html</a:t>
            </a:r>
            <a:endParaRPr lang="hu-HU" dirty="0"/>
          </a:p>
          <a:p>
            <a:pPr marL="742944" lvl="1" indent="-457200"/>
            <a:r>
              <a:rPr lang="hu-HU" dirty="0" err="1"/>
              <a:t>Javascript</a:t>
            </a:r>
            <a:endParaRPr lang="hu-HU" dirty="0"/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 err="1"/>
              <a:t>Database</a:t>
            </a:r>
            <a:r>
              <a:rPr lang="hu-HU" dirty="0"/>
              <a:t> is </a:t>
            </a:r>
            <a:r>
              <a:rPr lang="hu-HU" dirty="0" err="1"/>
              <a:t>reached</a:t>
            </a:r>
            <a:r>
              <a:rPr lang="hu-HU" dirty="0"/>
              <a:t> </a:t>
            </a:r>
            <a:r>
              <a:rPr lang="hu-HU" dirty="0" err="1"/>
              <a:t>via</a:t>
            </a:r>
            <a:r>
              <a:rPr lang="hu-HU" dirty="0"/>
              <a:t> </a:t>
            </a:r>
          </a:p>
          <a:p>
            <a:pPr marL="742944" lvl="1" indent="-457200"/>
            <a:r>
              <a:rPr lang="hu-HU" dirty="0"/>
              <a:t>SOQL (</a:t>
            </a:r>
            <a:r>
              <a:rPr lang="hu-HU" dirty="0" err="1"/>
              <a:t>Salesforce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Query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)</a:t>
            </a:r>
          </a:p>
          <a:p>
            <a:pPr marL="971538" lvl="2" indent="-457200"/>
            <a:r>
              <a:rPr lang="hu-HU" dirty="0" err="1"/>
              <a:t>Mostly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, </a:t>
            </a:r>
            <a:r>
              <a:rPr lang="hu-HU" dirty="0" err="1"/>
              <a:t>similar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SQL</a:t>
            </a:r>
          </a:p>
          <a:p>
            <a:pPr marL="971538" lvl="2" indent="-457200"/>
            <a:r>
              <a:rPr lang="hu-HU" dirty="0"/>
              <a:t>SELECT * FROM is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possible</a:t>
            </a:r>
            <a:r>
              <a:rPr lang="hu-HU" dirty="0"/>
              <a:t>, </a:t>
            </a:r>
            <a:r>
              <a:rPr lang="hu-HU" dirty="0" err="1"/>
              <a:t>fields</a:t>
            </a:r>
            <a:r>
              <a:rPr lang="hu-HU" dirty="0"/>
              <a:t> must be </a:t>
            </a:r>
            <a:r>
              <a:rPr lang="hu-HU" dirty="0" err="1"/>
              <a:t>identified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every</a:t>
            </a:r>
            <a:r>
              <a:rPr lang="hu-HU" dirty="0"/>
              <a:t> </a:t>
            </a:r>
            <a:r>
              <a:rPr lang="hu-HU" dirty="0" err="1"/>
              <a:t>occasion</a:t>
            </a:r>
            <a:endParaRPr lang="hu-HU" dirty="0"/>
          </a:p>
          <a:p>
            <a:pPr marL="971538" lvl="2" indent="-457200"/>
            <a:r>
              <a:rPr lang="hu-HU" dirty="0" err="1"/>
              <a:t>Relationship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fields</a:t>
            </a:r>
            <a:r>
              <a:rPr lang="hu-HU" dirty="0"/>
              <a:t>, no </a:t>
            </a:r>
            <a:r>
              <a:rPr lang="hu-HU" dirty="0" err="1"/>
              <a:t>need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table</a:t>
            </a:r>
            <a:endParaRPr lang="hu-HU" dirty="0"/>
          </a:p>
          <a:p>
            <a:pPr marL="742944" lvl="1" indent="-457200"/>
            <a:r>
              <a:rPr lang="hu-HU" dirty="0"/>
              <a:t>SOSL (</a:t>
            </a:r>
            <a:r>
              <a:rPr lang="hu-HU" dirty="0" err="1"/>
              <a:t>Salesforce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Search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)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B3157-708B-43C9-9742-69DE508D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09B9C-5CB3-4F6A-A4E2-9BE43A61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DDB9-5922-44A1-B91A-453C0F5BD9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576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93EE-973A-4E11-9F73-58C23DDF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Triggers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D0F5-F950-49E6-A171-ED78A7273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6748"/>
            <a:ext cx="10996006" cy="5003506"/>
          </a:xfrm>
        </p:spPr>
        <p:txBody>
          <a:bodyPr/>
          <a:lstStyle/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 err="1"/>
              <a:t>Event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, </a:t>
            </a:r>
            <a:r>
              <a:rPr lang="hu-HU" dirty="0" err="1"/>
              <a:t>written</a:t>
            </a:r>
            <a:r>
              <a:rPr lang="hu-HU" dirty="0"/>
              <a:t> in </a:t>
            </a:r>
            <a:r>
              <a:rPr lang="hu-HU" dirty="0" err="1"/>
              <a:t>apex</a:t>
            </a:r>
            <a:endParaRPr lang="hu-HU" dirty="0"/>
          </a:p>
          <a:p>
            <a:pPr marL="742944" lvl="1" indent="-457200"/>
            <a:r>
              <a:rPr lang="hu-HU" dirty="0" err="1"/>
              <a:t>Record</a:t>
            </a:r>
            <a:r>
              <a:rPr lang="hu-HU" dirty="0"/>
              <a:t> </a:t>
            </a:r>
            <a:r>
              <a:rPr lang="hu-HU" dirty="0" err="1"/>
              <a:t>creation</a:t>
            </a:r>
            <a:r>
              <a:rPr lang="hu-HU" dirty="0"/>
              <a:t>, update, </a:t>
            </a:r>
            <a:r>
              <a:rPr lang="hu-HU" dirty="0" err="1"/>
              <a:t>deletion</a:t>
            </a:r>
            <a:r>
              <a:rPr lang="hu-HU" dirty="0"/>
              <a:t>, </a:t>
            </a:r>
            <a:r>
              <a:rPr lang="hu-HU" dirty="0" err="1"/>
              <a:t>etc</a:t>
            </a:r>
            <a:r>
              <a:rPr lang="hu-HU" dirty="0"/>
              <a:t>…</a:t>
            </a:r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 err="1"/>
              <a:t>Always</a:t>
            </a:r>
            <a:r>
              <a:rPr lang="hu-HU" dirty="0"/>
              <a:t> </a:t>
            </a:r>
            <a:r>
              <a:rPr lang="hu-HU" dirty="0" err="1"/>
              <a:t>connects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one</a:t>
            </a:r>
            <a:r>
              <a:rPr lang="hu-HU" dirty="0"/>
              <a:t> </a:t>
            </a:r>
            <a:r>
              <a:rPr lang="hu-HU" dirty="0" err="1"/>
              <a:t>object</a:t>
            </a:r>
            <a:endParaRPr lang="hu-H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B3157-708B-43C9-9742-69DE508D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09B9C-5CB3-4F6A-A4E2-9BE43A61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DDB9-5922-44A1-B91A-453C0F5BD93F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48CF9D-7A7C-487B-9D9D-48CF6A09C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461" y="2758570"/>
            <a:ext cx="8675539" cy="409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93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93EE-973A-4E11-9F73-58C23DDF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API </a:t>
            </a:r>
            <a:r>
              <a:rPr lang="hu-HU" dirty="0" err="1"/>
              <a:t>integration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Apex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D0F5-F950-49E6-A171-ED78A7273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96" y="1515503"/>
            <a:ext cx="10996006" cy="5003506"/>
          </a:xfrm>
        </p:spPr>
        <p:txBody>
          <a:bodyPr>
            <a:normAutofit/>
          </a:bodyPr>
          <a:lstStyle/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/>
              <a:t>REST</a:t>
            </a:r>
          </a:p>
          <a:p>
            <a:pPr marL="742944" lvl="1" indent="-457200"/>
            <a:r>
              <a:rPr lang="hu-HU" dirty="0" err="1"/>
              <a:t>Using</a:t>
            </a:r>
            <a:r>
              <a:rPr lang="hu-HU" dirty="0"/>
              <a:t> HTTP </a:t>
            </a:r>
            <a:r>
              <a:rPr lang="hu-HU" dirty="0" err="1"/>
              <a:t>requests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JSON</a:t>
            </a:r>
          </a:p>
          <a:p>
            <a:pPr marL="742944" lvl="1" indent="-457200"/>
            <a:r>
              <a:rPr lang="hu-HU" dirty="0" err="1"/>
              <a:t>Apex</a:t>
            </a:r>
            <a:r>
              <a:rPr lang="hu-HU" dirty="0"/>
              <a:t> 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supports</a:t>
            </a:r>
            <a:r>
              <a:rPr lang="hu-HU" dirty="0"/>
              <a:t> JSON </a:t>
            </a:r>
            <a:r>
              <a:rPr lang="hu-HU"/>
              <a:t>formatting</a:t>
            </a:r>
            <a:r>
              <a:rPr lang="hu-HU" dirty="0"/>
              <a:t>, </a:t>
            </a:r>
            <a:r>
              <a:rPr lang="hu-HU" dirty="0" err="1"/>
              <a:t>decoding</a:t>
            </a:r>
            <a:endParaRPr lang="hu-HU" dirty="0"/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/>
              <a:t>SOAP</a:t>
            </a:r>
          </a:p>
          <a:p>
            <a:pPr marL="742944" lvl="1" indent="-457200"/>
            <a:r>
              <a:rPr lang="hu-HU" dirty="0"/>
              <a:t>XML </a:t>
            </a:r>
            <a:r>
              <a:rPr lang="hu-HU" dirty="0" err="1"/>
              <a:t>envelopes</a:t>
            </a:r>
            <a:r>
              <a:rPr lang="hu-HU" dirty="0"/>
              <a:t>, </a:t>
            </a:r>
            <a:r>
              <a:rPr lang="hu-HU" dirty="0" err="1"/>
              <a:t>connector</a:t>
            </a:r>
            <a:r>
              <a:rPr lang="hu-HU" dirty="0"/>
              <a:t>:</a:t>
            </a:r>
          </a:p>
          <a:p>
            <a:pPr marL="971538" lvl="2" indent="-457200"/>
            <a:r>
              <a:rPr lang="hu-HU" dirty="0" err="1"/>
              <a:t>Apex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generated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WSDL file </a:t>
            </a:r>
            <a:r>
              <a:rPr lang="hu-HU" dirty="0" err="1"/>
              <a:t>automatically</a:t>
            </a:r>
            <a:endParaRPr lang="hu-HU" dirty="0"/>
          </a:p>
          <a:p>
            <a:pPr marL="971538" lvl="2" indent="-457200"/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written</a:t>
            </a:r>
            <a:r>
              <a:rPr lang="hu-HU" dirty="0"/>
              <a:t> </a:t>
            </a:r>
            <a:r>
              <a:rPr lang="hu-HU" dirty="0" err="1"/>
              <a:t>manually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HTTP </a:t>
            </a:r>
            <a:r>
              <a:rPr lang="hu-HU" dirty="0" err="1"/>
              <a:t>request</a:t>
            </a:r>
            <a:r>
              <a:rPr lang="hu-HU" dirty="0"/>
              <a:t>, building </a:t>
            </a:r>
            <a:r>
              <a:rPr lang="hu-HU" dirty="0" err="1"/>
              <a:t>the</a:t>
            </a:r>
            <a:r>
              <a:rPr lang="hu-HU" dirty="0"/>
              <a:t> XML </a:t>
            </a:r>
            <a:r>
              <a:rPr lang="hu-HU" dirty="0" err="1"/>
              <a:t>envelopes</a:t>
            </a:r>
            <a:r>
              <a:rPr lang="hu-HU" dirty="0"/>
              <a:t> in </a:t>
            </a:r>
            <a:r>
              <a:rPr lang="hu-HU" dirty="0" err="1"/>
              <a:t>apex</a:t>
            </a:r>
            <a:endParaRPr lang="hu-HU" dirty="0"/>
          </a:p>
          <a:p>
            <a:pPr marL="742944" lvl="1" indent="-457200"/>
            <a:endParaRPr lang="hu-H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B3157-708B-43C9-9742-69DE508D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09B9C-5CB3-4F6A-A4E2-9BE43A61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DDB9-5922-44A1-B91A-453C0F5BD9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49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93EE-973A-4E11-9F73-58C23DDF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Workbench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D0F5-F950-49E6-A171-ED78A7273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196" y="1515503"/>
            <a:ext cx="10996006" cy="5003506"/>
          </a:xfrm>
        </p:spPr>
        <p:txBody>
          <a:bodyPr>
            <a:normAutofit fontScale="92500" lnSpcReduction="10000"/>
          </a:bodyPr>
          <a:lstStyle/>
          <a:p>
            <a:pPr marL="512761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https://workbench.developerforce.com/login.php</a:t>
            </a:r>
            <a:endParaRPr lang="hu-HU" dirty="0"/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 err="1"/>
              <a:t>Separate</a:t>
            </a:r>
            <a:r>
              <a:rPr lang="hu-HU" dirty="0"/>
              <a:t> </a:t>
            </a:r>
            <a:r>
              <a:rPr lang="hu-HU" dirty="0" err="1"/>
              <a:t>tool</a:t>
            </a:r>
            <a:endParaRPr lang="hu-HU" dirty="0"/>
          </a:p>
          <a:p>
            <a:pPr marL="742944" lvl="1" indent="-457200"/>
            <a:r>
              <a:rPr lang="hu-HU" dirty="0"/>
              <a:t>3rd </a:t>
            </a:r>
            <a:r>
              <a:rPr lang="hu-HU" dirty="0" err="1"/>
              <a:t>party</a:t>
            </a:r>
            <a:r>
              <a:rPr lang="hu-HU" dirty="0"/>
              <a:t>, </a:t>
            </a:r>
            <a:r>
              <a:rPr lang="hu-HU" dirty="0" err="1"/>
              <a:t>not</a:t>
            </a:r>
            <a:r>
              <a:rPr lang="hu-HU" dirty="0"/>
              <a:t> </a:t>
            </a:r>
            <a:r>
              <a:rPr lang="hu-HU" dirty="0" err="1"/>
              <a:t>official</a:t>
            </a:r>
            <a:r>
              <a:rPr lang="hu-HU" dirty="0"/>
              <a:t>, </a:t>
            </a:r>
            <a:r>
              <a:rPr lang="hu-HU" dirty="0" err="1"/>
              <a:t>only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testing </a:t>
            </a:r>
            <a:r>
              <a:rPr lang="hu-HU" dirty="0" err="1"/>
              <a:t>purposes</a:t>
            </a:r>
            <a:endParaRPr lang="hu-HU" dirty="0"/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 err="1"/>
              <a:t>Uses</a:t>
            </a:r>
            <a:r>
              <a:rPr lang="hu-HU" dirty="0"/>
              <a:t> standard </a:t>
            </a:r>
            <a:r>
              <a:rPr lang="hu-HU" dirty="0" err="1"/>
              <a:t>Salesforce</a:t>
            </a:r>
            <a:r>
              <a:rPr lang="hu-HU" dirty="0"/>
              <a:t> API</a:t>
            </a:r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basic</a:t>
            </a:r>
            <a:r>
              <a:rPr lang="hu-HU" dirty="0"/>
              <a:t> </a:t>
            </a:r>
            <a:r>
              <a:rPr lang="hu-HU" dirty="0" err="1"/>
              <a:t>integration</a:t>
            </a:r>
            <a:r>
              <a:rPr lang="hu-HU" dirty="0"/>
              <a:t> </a:t>
            </a:r>
            <a:r>
              <a:rPr lang="hu-HU" dirty="0" err="1"/>
              <a:t>processes</a:t>
            </a:r>
            <a:endParaRPr lang="hu-HU" dirty="0"/>
          </a:p>
          <a:p>
            <a:pPr marL="742944" lvl="1" indent="-457200"/>
            <a:r>
              <a:rPr lang="hu-HU" dirty="0"/>
              <a:t>REST API </a:t>
            </a:r>
            <a:r>
              <a:rPr lang="hu-HU" dirty="0" err="1"/>
              <a:t>functions</a:t>
            </a:r>
            <a:endParaRPr lang="hu-HU" dirty="0"/>
          </a:p>
          <a:p>
            <a:pPr marL="742944" lvl="1" indent="-457200"/>
            <a:r>
              <a:rPr lang="hu-HU" dirty="0" err="1"/>
              <a:t>Getting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information</a:t>
            </a:r>
            <a:endParaRPr lang="hu-HU" dirty="0"/>
          </a:p>
          <a:p>
            <a:pPr marL="742944" lvl="1" indent="-457200"/>
            <a:r>
              <a:rPr lang="hu-HU" dirty="0"/>
              <a:t>SOQL </a:t>
            </a:r>
            <a:r>
              <a:rPr lang="hu-HU" dirty="0" err="1"/>
              <a:t>queries</a:t>
            </a:r>
            <a:endParaRPr lang="hu-HU" dirty="0"/>
          </a:p>
          <a:p>
            <a:pPr marL="742944" lvl="1" indent="-457200"/>
            <a:r>
              <a:rPr lang="hu-HU" dirty="0" err="1"/>
              <a:t>Record</a:t>
            </a:r>
            <a:r>
              <a:rPr lang="hu-HU" dirty="0"/>
              <a:t> </a:t>
            </a:r>
            <a:r>
              <a:rPr lang="hu-HU" dirty="0" err="1"/>
              <a:t>insert</a:t>
            </a:r>
            <a:r>
              <a:rPr lang="hu-HU" dirty="0"/>
              <a:t>/update</a:t>
            </a:r>
          </a:p>
          <a:p>
            <a:pPr marL="742944" lvl="1" indent="-457200"/>
            <a:r>
              <a:rPr lang="hu-HU" dirty="0" err="1"/>
              <a:t>Deployment</a:t>
            </a:r>
            <a:endParaRPr lang="hu-HU" dirty="0"/>
          </a:p>
          <a:p>
            <a:pPr marL="742944" lvl="1" indent="-457200"/>
            <a:r>
              <a:rPr lang="hu-HU" dirty="0"/>
              <a:t>And </a:t>
            </a:r>
            <a:r>
              <a:rPr lang="hu-HU" dirty="0" err="1"/>
              <a:t>many</a:t>
            </a:r>
            <a:r>
              <a:rPr lang="hu-HU" dirty="0"/>
              <a:t> more</a:t>
            </a:r>
          </a:p>
          <a:p>
            <a:pPr marL="742944" lvl="1" indent="-457200"/>
            <a:endParaRPr lang="hu-HU" dirty="0"/>
          </a:p>
          <a:p>
            <a:pPr marL="742944" lvl="1" indent="-457200"/>
            <a:endParaRPr lang="hu-H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B3157-708B-43C9-9742-69DE508D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09B9C-5CB3-4F6A-A4E2-9BE43A61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DDB9-5922-44A1-B91A-453C0F5BD9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61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1B3157-708B-43C9-9742-69DE508D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09B9C-5CB3-4F6A-A4E2-9BE43A61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DDB9-5922-44A1-B91A-453C0F5BD93F}" type="slidenum">
              <a:rPr lang="en-US" smtClean="0"/>
              <a:t>15</a:t>
            </a:fld>
            <a:endParaRPr lang="en-US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8B6887B5-42BA-442E-BF3F-60250207131A}"/>
              </a:ext>
            </a:extLst>
          </p:cNvPr>
          <p:cNvSpPr txBox="1">
            <a:spLocks/>
          </p:cNvSpPr>
          <p:nvPr/>
        </p:nvSpPr>
        <p:spPr>
          <a:xfrm>
            <a:off x="320445" y="1168018"/>
            <a:ext cx="6328635" cy="1905002"/>
          </a:xfrm>
          <a:prstGeom prst="rect">
            <a:avLst/>
          </a:prstGeom>
        </p:spPr>
        <p:txBody>
          <a:bodyPr/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dirty="0"/>
              <a:t>The </a:t>
            </a:r>
            <a:r>
              <a:rPr lang="hu-HU" sz="2000" dirty="0" err="1"/>
              <a:t>source</a:t>
            </a:r>
            <a:r>
              <a:rPr lang="hu-HU" sz="2000" dirty="0"/>
              <a:t> </a:t>
            </a:r>
            <a:r>
              <a:rPr lang="hu-HU" sz="2000" dirty="0" err="1"/>
              <a:t>code</a:t>
            </a:r>
            <a:r>
              <a:rPr lang="hu-HU" sz="2000" dirty="0"/>
              <a:t>:</a:t>
            </a:r>
          </a:p>
          <a:p>
            <a:r>
              <a:rPr lang="en-US" sz="2000" dirty="0">
                <a:hlinkClick r:id="rId3"/>
              </a:rPr>
              <a:t>https://github.com/kalman2tas/BasicDemo</a:t>
            </a:r>
            <a:endParaRPr lang="hu-HU" sz="2000" dirty="0"/>
          </a:p>
          <a:p>
            <a:endParaRPr lang="hu-HU" sz="2000" dirty="0"/>
          </a:p>
          <a:p>
            <a:r>
              <a:rPr lang="hu-HU" sz="2000" dirty="0" err="1"/>
              <a:t>Documentation</a:t>
            </a:r>
            <a:r>
              <a:rPr lang="hu-HU" sz="2000" dirty="0"/>
              <a:t>:</a:t>
            </a:r>
          </a:p>
          <a:p>
            <a:r>
              <a:rPr lang="en-US" sz="2000" dirty="0">
                <a:hlinkClick r:id="rId4"/>
              </a:rPr>
              <a:t>https://developer.salesforce.com</a:t>
            </a:r>
            <a:endParaRPr lang="hu-HU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08F14677-CC2C-4B67-91C7-89DAFC5A13CE}"/>
              </a:ext>
            </a:extLst>
          </p:cNvPr>
          <p:cNvSpPr txBox="1">
            <a:spLocks/>
          </p:cNvSpPr>
          <p:nvPr/>
        </p:nvSpPr>
        <p:spPr>
          <a:xfrm>
            <a:off x="381001" y="457200"/>
            <a:ext cx="5714999" cy="3086100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>
            <a:lvl1pPr marL="0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/>
              <a:t>Useful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7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93EE-973A-4E11-9F73-58C23DDF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Salesforce</a:t>
            </a:r>
            <a:r>
              <a:rPr lang="hu-HU" b="1" dirty="0"/>
              <a:t> is a </a:t>
            </a:r>
            <a:r>
              <a:rPr lang="hu-HU" b="1" dirty="0" err="1"/>
              <a:t>crm</a:t>
            </a:r>
            <a:r>
              <a:rPr lang="hu-HU" b="1" dirty="0"/>
              <a:t> </a:t>
            </a:r>
            <a:r>
              <a:rPr lang="hu-HU" b="1" dirty="0" err="1"/>
              <a:t>system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D0F5-F950-49E6-A171-ED78A727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 err="1"/>
              <a:t>Cloud</a:t>
            </a:r>
            <a:r>
              <a:rPr lang="hu-HU" dirty="0"/>
              <a:t> </a:t>
            </a:r>
            <a:r>
              <a:rPr lang="hu-HU" dirty="0" err="1"/>
              <a:t>based</a:t>
            </a:r>
            <a:r>
              <a:rPr lang="hu-HU" dirty="0"/>
              <a:t> </a:t>
            </a:r>
            <a:r>
              <a:rPr lang="en-US" dirty="0"/>
              <a:t>Customer Relationship Management</a:t>
            </a:r>
            <a:endParaRPr lang="hu-H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 err="1"/>
              <a:t>Everything</a:t>
            </a:r>
            <a:r>
              <a:rPr lang="hu-HU" dirty="0"/>
              <a:t> is in </a:t>
            </a:r>
            <a:r>
              <a:rPr lang="hu-HU" dirty="0" err="1"/>
              <a:t>cloud</a:t>
            </a:r>
            <a:r>
              <a:rPr lang="hu-HU" dirty="0"/>
              <a:t>, </a:t>
            </a:r>
            <a:r>
              <a:rPr lang="hu-HU" dirty="0" err="1"/>
              <a:t>even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compiler</a:t>
            </a:r>
            <a:endParaRPr lang="hu-HU" dirty="0"/>
          </a:p>
          <a:p>
            <a:pPr marL="687383" lvl="1" indent="-457200"/>
            <a:r>
              <a:rPr lang="hu-HU" dirty="0"/>
              <a:t>Data</a:t>
            </a:r>
          </a:p>
          <a:p>
            <a:pPr marL="915977" lvl="2" indent="-457200"/>
            <a:r>
              <a:rPr lang="hu-HU" dirty="0"/>
              <a:t>The </a:t>
            </a:r>
            <a:r>
              <a:rPr lang="hu-HU" dirty="0" err="1"/>
              <a:t>exact</a:t>
            </a:r>
            <a:r>
              <a:rPr lang="hu-HU" dirty="0"/>
              <a:t> </a:t>
            </a:r>
            <a:r>
              <a:rPr lang="hu-HU" dirty="0" err="1"/>
              <a:t>information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store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relationship</a:t>
            </a:r>
            <a:r>
              <a:rPr lang="hu-HU" dirty="0"/>
              <a:t> </a:t>
            </a:r>
            <a:r>
              <a:rPr lang="hu-HU" dirty="0" err="1"/>
              <a:t>related</a:t>
            </a:r>
            <a:r>
              <a:rPr lang="hu-HU" dirty="0"/>
              <a:t> </a:t>
            </a:r>
            <a:r>
              <a:rPr lang="hu-HU" dirty="0" err="1"/>
              <a:t>data</a:t>
            </a:r>
            <a:endParaRPr lang="hu-HU" dirty="0"/>
          </a:p>
          <a:p>
            <a:pPr marL="687383" lvl="1" indent="-457200"/>
            <a:r>
              <a:rPr lang="hu-HU" dirty="0" err="1"/>
              <a:t>Metadata</a:t>
            </a:r>
            <a:endParaRPr lang="hu-HU" dirty="0"/>
          </a:p>
          <a:p>
            <a:pPr marL="915977" lvl="2" indent="-457200"/>
            <a:r>
              <a:rPr lang="hu-HU" dirty="0" err="1"/>
              <a:t>Describe</a:t>
            </a:r>
            <a:r>
              <a:rPr lang="hu-HU" dirty="0"/>
              <a:t>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is </a:t>
            </a:r>
            <a:r>
              <a:rPr lang="hu-HU" dirty="0" err="1"/>
              <a:t>stored</a:t>
            </a:r>
            <a:r>
              <a:rPr lang="hu-HU" dirty="0"/>
              <a:t> and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features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designed</a:t>
            </a:r>
            <a:endParaRPr lang="hu-HU" dirty="0"/>
          </a:p>
          <a:p>
            <a:pPr marL="915977" lvl="2" indent="-457200"/>
            <a:r>
              <a:rPr lang="hu-HU" dirty="0"/>
              <a:t>XML </a:t>
            </a:r>
            <a:r>
              <a:rPr lang="hu-HU" dirty="0" err="1"/>
              <a:t>files</a:t>
            </a:r>
            <a:endParaRPr lang="hu-HU" dirty="0"/>
          </a:p>
          <a:p>
            <a:pPr marL="915977" lvl="2" indent="-457200"/>
            <a:r>
              <a:rPr lang="hu-HU" dirty="0" err="1"/>
              <a:t>Apex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files</a:t>
            </a:r>
            <a:endParaRPr lang="hu-HU" dirty="0"/>
          </a:p>
          <a:p>
            <a:pPr marL="915977" lvl="2" indent="-457200"/>
            <a:r>
              <a:rPr lang="hu-HU" dirty="0" err="1"/>
              <a:t>Etc</a:t>
            </a:r>
            <a:r>
              <a:rPr lang="hu-HU" dirty="0"/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A524-729E-4288-B2F5-832803A6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CA5E6-CE8D-4CD3-81AB-D9D4FB3E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DDB9-5922-44A1-B91A-453C0F5BD9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8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93EE-973A-4E11-9F73-58C23DDF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Creating</a:t>
            </a:r>
            <a:r>
              <a:rPr lang="hu-HU" b="1" dirty="0"/>
              <a:t> an </a:t>
            </a:r>
            <a:r>
              <a:rPr lang="hu-HU" b="1" dirty="0" err="1"/>
              <a:t>org</a:t>
            </a:r>
            <a:r>
              <a:rPr lang="hu-HU" b="1" dirty="0"/>
              <a:t> and login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D0F5-F950-49E6-A171-ED78A727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/>
              <a:t>Go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developer</a:t>
            </a:r>
            <a:r>
              <a:rPr lang="hu-HU" dirty="0"/>
              <a:t> website and </a:t>
            </a:r>
            <a:r>
              <a:rPr lang="hu-HU" dirty="0" err="1"/>
              <a:t>fill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form</a:t>
            </a:r>
            <a:endParaRPr lang="hu-HU" dirty="0"/>
          </a:p>
          <a:p>
            <a:pPr marL="742944" lvl="1" indent="-457200"/>
            <a:r>
              <a:rPr lang="en-US" dirty="0">
                <a:hlinkClick r:id="rId2"/>
              </a:rPr>
              <a:t>https://developer.salesforce.com/signup</a:t>
            </a:r>
            <a:endParaRPr lang="hu-HU" dirty="0"/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 err="1"/>
              <a:t>Verify</a:t>
            </a:r>
            <a:r>
              <a:rPr lang="hu-HU" dirty="0"/>
              <a:t> and </a:t>
            </a:r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password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clicking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link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received</a:t>
            </a:r>
            <a:r>
              <a:rPr lang="hu-HU" dirty="0"/>
              <a:t> email</a:t>
            </a:r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/>
              <a:t>Login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page</a:t>
            </a:r>
            <a:r>
              <a:rPr lang="hu-HU" dirty="0"/>
              <a:t> </a:t>
            </a:r>
            <a:r>
              <a:rPr lang="en-US" dirty="0">
                <a:hlinkClick r:id="rId3"/>
              </a:rPr>
              <a:t>https://login.salesforce.com/</a:t>
            </a:r>
            <a:endParaRPr lang="hu-HU" dirty="0"/>
          </a:p>
          <a:p>
            <a:pPr marL="742944" lvl="1" indent="-457200"/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possible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custom</a:t>
            </a:r>
            <a:r>
              <a:rPr lang="hu-HU" dirty="0"/>
              <a:t> </a:t>
            </a:r>
            <a:r>
              <a:rPr lang="hu-HU" dirty="0" err="1"/>
              <a:t>domain</a:t>
            </a:r>
            <a:r>
              <a:rPr lang="hu-HU" dirty="0"/>
              <a:t> </a:t>
            </a:r>
            <a:r>
              <a:rPr lang="hu-HU" dirty="0" err="1"/>
              <a:t>see</a:t>
            </a:r>
            <a:r>
              <a:rPr lang="hu-HU" dirty="0"/>
              <a:t>: </a:t>
            </a:r>
            <a:r>
              <a:rPr lang="en-US" dirty="0">
                <a:hlinkClick r:id="rId4"/>
              </a:rPr>
              <a:t>https://developer.salesforce.com/docs/atlas.en-us.externalidentityImplGuide.meta/externalidentityImplGuide/external_identity_set_up_my_domain.htm</a:t>
            </a:r>
            <a:endParaRPr lang="hu-H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B53E7-BA58-4CC2-8BEC-70070783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AD14E-E74F-4510-B3EA-2D730E81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DDB9-5922-44A1-B91A-453C0F5BD9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2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93EE-973A-4E11-9F73-58C23DDF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Train</a:t>
            </a:r>
            <a:r>
              <a:rPr lang="hu-HU" b="1" dirty="0"/>
              <a:t> </a:t>
            </a:r>
            <a:r>
              <a:rPr lang="hu-HU" b="1" dirty="0" err="1"/>
              <a:t>yourself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D0F5-F950-49E6-A171-ED78A727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/>
              <a:t>Trailhead is a </a:t>
            </a:r>
            <a:r>
              <a:rPr lang="hu-HU" dirty="0" err="1"/>
              <a:t>playground</a:t>
            </a:r>
            <a:r>
              <a:rPr lang="hu-HU" dirty="0"/>
              <a:t> </a:t>
            </a:r>
            <a:r>
              <a:rPr lang="hu-HU" dirty="0" err="1"/>
              <a:t>where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started</a:t>
            </a:r>
            <a:endParaRPr lang="hu-HU" dirty="0"/>
          </a:p>
          <a:p>
            <a:pPr marL="742944" lvl="1" indent="-457200"/>
            <a:r>
              <a:rPr lang="en-US" dirty="0">
                <a:hlinkClick r:id="rId2"/>
              </a:rPr>
              <a:t>https://trailhead.salesforce.com/</a:t>
            </a:r>
            <a:endParaRPr lang="hu-HU" dirty="0"/>
          </a:p>
          <a:p>
            <a:pPr marL="742944" lvl="1" indent="-457200"/>
            <a:r>
              <a:rPr lang="hu-HU" dirty="0"/>
              <a:t>Login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Salesforce</a:t>
            </a:r>
            <a:endParaRPr lang="hu-HU" dirty="0"/>
          </a:p>
          <a:p>
            <a:pPr marL="742944" lvl="1" indent="-457200"/>
            <a:r>
              <a:rPr lang="hu-HU" dirty="0"/>
              <a:t>Go </a:t>
            </a:r>
            <a:r>
              <a:rPr lang="hu-HU" dirty="0" err="1"/>
              <a:t>through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basics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modules</a:t>
            </a:r>
            <a:r>
              <a:rPr lang="hu-HU" dirty="0"/>
              <a:t> and projects.</a:t>
            </a:r>
          </a:p>
          <a:p>
            <a:pPr marL="742944" lvl="1" indent="-457200"/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trailhead</a:t>
            </a:r>
            <a:r>
              <a:rPr lang="hu-HU" dirty="0"/>
              <a:t> </a:t>
            </a:r>
            <a:r>
              <a:rPr lang="hu-HU" dirty="0" err="1"/>
              <a:t>works</a:t>
            </a:r>
            <a:r>
              <a:rPr lang="hu-HU" dirty="0"/>
              <a:t>: </a:t>
            </a:r>
            <a:r>
              <a:rPr lang="en-US" dirty="0">
                <a:hlinkClick r:id="rId3"/>
              </a:rPr>
              <a:t>https://trailhead.salesforce.com/en/content/learn/modules/trailhead_basics</a:t>
            </a:r>
            <a:endParaRPr lang="hu-H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B53E7-BA58-4CC2-8BEC-70070783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AD14E-E74F-4510-B3EA-2D730E816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DDB9-5922-44A1-B91A-453C0F5BD9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5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93EE-973A-4E11-9F73-58C23DDF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App, </a:t>
            </a:r>
            <a:r>
              <a:rPr lang="hu-HU" dirty="0" err="1"/>
              <a:t>tab</a:t>
            </a:r>
            <a:r>
              <a:rPr lang="hu-HU" dirty="0"/>
              <a:t>, </a:t>
            </a:r>
            <a:r>
              <a:rPr lang="hu-HU" dirty="0" err="1"/>
              <a:t>object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D0F5-F950-49E6-A171-ED78A727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/>
              <a:t>App</a:t>
            </a:r>
          </a:p>
          <a:p>
            <a:pPr marL="742944" lvl="1" indent="-457200"/>
            <a:r>
              <a:rPr lang="hu-HU" dirty="0" err="1"/>
              <a:t>Collection</a:t>
            </a:r>
            <a:r>
              <a:rPr lang="hu-HU" dirty="0"/>
              <a:t> of </a:t>
            </a:r>
            <a:r>
              <a:rPr lang="hu-HU" dirty="0" err="1"/>
              <a:t>tabs</a:t>
            </a:r>
            <a:endParaRPr lang="hu-HU" dirty="0"/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/>
              <a:t>Tab</a:t>
            </a:r>
          </a:p>
          <a:p>
            <a:pPr marL="742944" lvl="1" indent="-457200"/>
            <a:r>
              <a:rPr lang="hu-HU" dirty="0" err="1"/>
              <a:t>Referenece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</a:t>
            </a:r>
            <a:r>
              <a:rPr lang="hu-HU" dirty="0" err="1"/>
              <a:t>list</a:t>
            </a:r>
            <a:endParaRPr lang="hu-HU" dirty="0"/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 err="1"/>
              <a:t>Object</a:t>
            </a:r>
            <a:endParaRPr lang="hu-HU" dirty="0"/>
          </a:p>
          <a:p>
            <a:pPr marL="742944" lvl="1" indent="-457200"/>
            <a:r>
              <a:rPr lang="hu-HU" dirty="0"/>
              <a:t>Data </a:t>
            </a:r>
            <a:r>
              <a:rPr lang="hu-HU" dirty="0" err="1"/>
              <a:t>type</a:t>
            </a:r>
            <a:r>
              <a:rPr lang="hu-HU" dirty="0"/>
              <a:t> (</a:t>
            </a:r>
            <a:r>
              <a:rPr lang="hu-HU" dirty="0" err="1"/>
              <a:t>table</a:t>
            </a:r>
            <a:r>
              <a:rPr lang="hu-HU" dirty="0"/>
              <a:t> </a:t>
            </a:r>
            <a:r>
              <a:rPr lang="hu-HU" dirty="0" err="1"/>
              <a:t>name</a:t>
            </a:r>
            <a:r>
              <a:rPr lang="hu-HU" dirty="0"/>
              <a:t>)</a:t>
            </a:r>
          </a:p>
          <a:p>
            <a:pPr marL="971538" lvl="2" indent="-457200"/>
            <a:r>
              <a:rPr lang="hu-HU" dirty="0" err="1"/>
              <a:t>Fields</a:t>
            </a:r>
            <a:r>
              <a:rPr lang="hu-HU" dirty="0"/>
              <a:t> (</a:t>
            </a:r>
            <a:r>
              <a:rPr lang="hu-HU" dirty="0" err="1"/>
              <a:t>table</a:t>
            </a:r>
            <a:r>
              <a:rPr lang="hu-HU" dirty="0"/>
              <a:t> </a:t>
            </a:r>
            <a:r>
              <a:rPr lang="hu-HU" dirty="0" err="1"/>
              <a:t>columns</a:t>
            </a:r>
            <a:r>
              <a:rPr lang="hu-HU" dirty="0"/>
              <a:t>)</a:t>
            </a:r>
          </a:p>
          <a:p>
            <a:pPr marL="971538" lvl="2" indent="-457200"/>
            <a:r>
              <a:rPr lang="hu-HU" dirty="0"/>
              <a:t>Records  (</a:t>
            </a:r>
            <a:r>
              <a:rPr lang="hu-HU" dirty="0" err="1"/>
              <a:t>table</a:t>
            </a:r>
            <a:r>
              <a:rPr lang="hu-HU" dirty="0"/>
              <a:t> </a:t>
            </a:r>
            <a:r>
              <a:rPr lang="hu-HU" dirty="0" err="1"/>
              <a:t>rows</a:t>
            </a:r>
            <a:r>
              <a:rPr lang="hu-HU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38F67-176C-4C91-82AA-45562438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0D3AE-A97F-47E4-B4A3-149D02066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DDB9-5922-44A1-B91A-453C0F5BD93F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C3DF84-BB0F-4188-86FA-67623FCBD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921" y="1309031"/>
            <a:ext cx="7500079" cy="321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93EE-973A-4E11-9F73-58C23DDF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Record</a:t>
            </a:r>
            <a:r>
              <a:rPr lang="hu-HU" dirty="0"/>
              <a:t> </a:t>
            </a:r>
            <a:r>
              <a:rPr lang="hu-HU" dirty="0" err="1"/>
              <a:t>page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D0F5-F950-49E6-A171-ED78A7273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80160"/>
            <a:ext cx="11430000" cy="4686300"/>
          </a:xfrm>
        </p:spPr>
        <p:txBody>
          <a:bodyPr>
            <a:normAutofit fontScale="77500" lnSpcReduction="20000"/>
          </a:bodyPr>
          <a:lstStyle/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 err="1"/>
              <a:t>Fields</a:t>
            </a:r>
            <a:endParaRPr lang="hu-HU" dirty="0"/>
          </a:p>
          <a:p>
            <a:pPr marL="742944" lvl="1" indent="-457200"/>
            <a:r>
              <a:rPr lang="hu-HU" dirty="0"/>
              <a:t>Text</a:t>
            </a:r>
          </a:p>
          <a:p>
            <a:pPr marL="742944" lvl="1" indent="-457200"/>
            <a:r>
              <a:rPr lang="hu-HU" dirty="0" err="1"/>
              <a:t>Number</a:t>
            </a:r>
            <a:endParaRPr lang="hu-HU" dirty="0"/>
          </a:p>
          <a:p>
            <a:pPr marL="742944" lvl="1" indent="-457200"/>
            <a:r>
              <a:rPr lang="hu-HU" dirty="0" err="1"/>
              <a:t>Picklist</a:t>
            </a:r>
            <a:endParaRPr lang="hu-HU" dirty="0"/>
          </a:p>
          <a:p>
            <a:pPr marL="742944" lvl="1" indent="-457200"/>
            <a:r>
              <a:rPr lang="hu-HU" dirty="0"/>
              <a:t>Formula</a:t>
            </a:r>
          </a:p>
          <a:p>
            <a:pPr marL="742944" lvl="1" indent="-457200"/>
            <a:r>
              <a:rPr lang="hu-HU" dirty="0" err="1"/>
              <a:t>Lookup</a:t>
            </a:r>
            <a:endParaRPr lang="hu-HU" dirty="0"/>
          </a:p>
          <a:p>
            <a:pPr marL="742944" lvl="1" indent="-457200"/>
            <a:r>
              <a:rPr lang="hu-HU" dirty="0" err="1"/>
              <a:t>Many</a:t>
            </a:r>
            <a:r>
              <a:rPr lang="hu-HU" dirty="0"/>
              <a:t> more </a:t>
            </a:r>
            <a:r>
              <a:rPr lang="hu-HU" dirty="0" err="1"/>
              <a:t>types</a:t>
            </a:r>
            <a:endParaRPr lang="hu-HU" dirty="0"/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 err="1"/>
              <a:t>Buttons</a:t>
            </a:r>
            <a:endParaRPr lang="hu-HU" dirty="0"/>
          </a:p>
          <a:p>
            <a:pPr marL="742944" lvl="1" indent="-457200"/>
            <a:r>
              <a:rPr lang="hu-HU" dirty="0"/>
              <a:t>Standard</a:t>
            </a:r>
          </a:p>
          <a:p>
            <a:pPr marL="971538" lvl="2" indent="-457200"/>
            <a:r>
              <a:rPr lang="hu-HU" dirty="0"/>
              <a:t>New</a:t>
            </a:r>
          </a:p>
          <a:p>
            <a:pPr marL="971538" lvl="2" indent="-457200"/>
            <a:r>
              <a:rPr lang="hu-HU" dirty="0" err="1"/>
              <a:t>Clone</a:t>
            </a:r>
            <a:endParaRPr lang="hu-HU" dirty="0"/>
          </a:p>
          <a:p>
            <a:pPr marL="742944" lvl="1" indent="-457200"/>
            <a:r>
              <a:rPr lang="hu-HU" dirty="0" err="1"/>
              <a:t>Custom</a:t>
            </a:r>
            <a:endParaRPr lang="hu-HU" dirty="0"/>
          </a:p>
          <a:p>
            <a:pPr marL="512761" indent="-457200">
              <a:buFont typeface="Arial" panose="020B0604020202020204" pitchFamily="34" charset="0"/>
              <a:buChar char="•"/>
            </a:pPr>
            <a:r>
              <a:rPr lang="hu-HU" dirty="0" err="1"/>
              <a:t>Related</a:t>
            </a:r>
            <a:r>
              <a:rPr lang="hu-HU" dirty="0"/>
              <a:t> </a:t>
            </a:r>
            <a:r>
              <a:rPr lang="hu-HU" dirty="0" err="1"/>
              <a:t>lists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4FBA-080F-42BC-8AF5-B10B9AFF0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EDA07-928F-4BCF-B28F-AA31526C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DDB9-5922-44A1-B91A-453C0F5BD93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1886CE-43BA-4384-96F8-3C438740F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838" y="998219"/>
            <a:ext cx="8934721" cy="426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18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93EE-973A-4E11-9F73-58C23DDF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setup</a:t>
            </a:r>
            <a:r>
              <a:rPr lang="hu-HU" dirty="0"/>
              <a:t> </a:t>
            </a:r>
            <a:r>
              <a:rPr lang="hu-HU" dirty="0" err="1"/>
              <a:t>menu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D0F5-F950-49E6-A171-ED78A7273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1179879"/>
            <a:ext cx="11430000" cy="46863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/>
              <a:t>The </a:t>
            </a:r>
            <a:r>
              <a:rPr lang="hu-HU" dirty="0" err="1"/>
              <a:t>configuration</a:t>
            </a:r>
            <a:r>
              <a:rPr lang="hu-HU" dirty="0"/>
              <a:t> </a:t>
            </a:r>
            <a:r>
              <a:rPr lang="hu-HU" dirty="0" err="1"/>
              <a:t>page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org</a:t>
            </a:r>
            <a:endParaRPr lang="hu-H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 err="1"/>
              <a:t>Accesible</a:t>
            </a:r>
            <a:r>
              <a:rPr lang="hu-HU" dirty="0"/>
              <a:t> </a:t>
            </a:r>
            <a:r>
              <a:rPr lang="hu-HU" dirty="0" err="1"/>
              <a:t>via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       </a:t>
            </a:r>
            <a:r>
              <a:rPr lang="hu-HU" dirty="0" err="1"/>
              <a:t>button</a:t>
            </a:r>
            <a:endParaRPr lang="hu-H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 err="1"/>
              <a:t>Search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name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7E173-FE54-4E95-9E3E-F9124623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A0A1D-E28C-4BF3-BF98-C2769C7E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DDB9-5922-44A1-B91A-453C0F5BD93F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567B00-1068-46BA-9147-FBA34A16F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056" y="2466628"/>
            <a:ext cx="7829307" cy="3767517"/>
          </a:xfrm>
          <a:prstGeom prst="rect">
            <a:avLst/>
          </a:prstGeom>
        </p:spPr>
      </p:pic>
      <p:pic>
        <p:nvPicPr>
          <p:cNvPr id="1032" name="Picture 8" descr="Setup gear icon">
            <a:extLst>
              <a:ext uri="{FF2B5EF4-FFF2-40B4-BE49-F238E27FC236}">
                <a16:creationId xmlns:a16="http://schemas.microsoft.com/office/drawing/2014/main" id="{BF7E0E16-6892-48AA-86B7-2F8C2C10A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128" y="1739566"/>
            <a:ext cx="400076" cy="440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47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93EE-973A-4E11-9F73-58C23DDF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Profile</a:t>
            </a:r>
            <a:r>
              <a:rPr lang="hu-HU" b="1" dirty="0"/>
              <a:t>, </a:t>
            </a:r>
            <a:r>
              <a:rPr lang="hu-HU" b="1" dirty="0" err="1"/>
              <a:t>Role</a:t>
            </a:r>
            <a:r>
              <a:rPr lang="hu-HU" b="1" dirty="0"/>
              <a:t> </a:t>
            </a:r>
            <a:r>
              <a:rPr lang="hu-HU" b="1" dirty="0" err="1"/>
              <a:t>settings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D0F5-F950-49E6-A171-ED78A727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 of </a:t>
            </a:r>
            <a:r>
              <a:rPr lang="hu-HU" dirty="0" err="1"/>
              <a:t>security</a:t>
            </a:r>
            <a:r>
              <a:rPr lang="hu-HU" dirty="0"/>
              <a:t> </a:t>
            </a:r>
            <a:r>
              <a:rPr lang="hu-HU" dirty="0" err="1"/>
              <a:t>settings</a:t>
            </a:r>
            <a:endParaRPr lang="hu-HU" dirty="0"/>
          </a:p>
          <a:p>
            <a:pPr marL="687383" lvl="1" indent="-457200"/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object</a:t>
            </a:r>
            <a:r>
              <a:rPr lang="hu-HU" dirty="0"/>
              <a:t> (</a:t>
            </a:r>
            <a:r>
              <a:rPr lang="hu-HU" dirty="0" err="1"/>
              <a:t>table</a:t>
            </a:r>
            <a:r>
              <a:rPr lang="hu-HU" dirty="0"/>
              <a:t> </a:t>
            </a:r>
            <a:r>
              <a:rPr lang="hu-HU" dirty="0" err="1"/>
              <a:t>level</a:t>
            </a:r>
            <a:r>
              <a:rPr lang="hu-HU" dirty="0"/>
              <a:t>)</a:t>
            </a:r>
          </a:p>
          <a:p>
            <a:pPr marL="915977" lvl="2" indent="-457200"/>
            <a:r>
              <a:rPr lang="hu-HU" dirty="0" err="1"/>
              <a:t>Profiles</a:t>
            </a:r>
            <a:r>
              <a:rPr lang="hu-HU" dirty="0"/>
              <a:t>, </a:t>
            </a:r>
            <a:r>
              <a:rPr lang="hu-HU" dirty="0" err="1"/>
              <a:t>layouts</a:t>
            </a:r>
            <a:endParaRPr lang="hu-HU" dirty="0"/>
          </a:p>
          <a:p>
            <a:pPr marL="687383" lvl="1" indent="-457200"/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field</a:t>
            </a:r>
            <a:r>
              <a:rPr lang="hu-HU" dirty="0"/>
              <a:t> (</a:t>
            </a:r>
            <a:r>
              <a:rPr lang="hu-HU" dirty="0" err="1"/>
              <a:t>column</a:t>
            </a:r>
            <a:r>
              <a:rPr lang="hu-HU" dirty="0"/>
              <a:t> </a:t>
            </a:r>
            <a:r>
              <a:rPr lang="hu-HU" dirty="0" err="1"/>
              <a:t>level</a:t>
            </a:r>
            <a:r>
              <a:rPr lang="hu-HU" dirty="0"/>
              <a:t>)</a:t>
            </a:r>
          </a:p>
          <a:p>
            <a:pPr marL="915977" lvl="2" indent="-457200"/>
            <a:r>
              <a:rPr lang="hu-HU" dirty="0" err="1"/>
              <a:t>Field</a:t>
            </a:r>
            <a:r>
              <a:rPr lang="hu-HU" dirty="0"/>
              <a:t> </a:t>
            </a:r>
            <a:r>
              <a:rPr lang="hu-HU" dirty="0" err="1"/>
              <a:t>level</a:t>
            </a:r>
            <a:r>
              <a:rPr lang="hu-HU" dirty="0"/>
              <a:t> </a:t>
            </a:r>
            <a:r>
              <a:rPr lang="hu-HU" dirty="0" err="1"/>
              <a:t>security</a:t>
            </a:r>
            <a:endParaRPr lang="hu-HU" dirty="0"/>
          </a:p>
          <a:p>
            <a:pPr marL="687383" lvl="1" indent="-457200"/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record</a:t>
            </a:r>
            <a:r>
              <a:rPr lang="hu-HU" dirty="0"/>
              <a:t> (</a:t>
            </a:r>
            <a:r>
              <a:rPr lang="hu-HU" dirty="0" err="1"/>
              <a:t>row</a:t>
            </a:r>
            <a:r>
              <a:rPr lang="hu-HU" dirty="0"/>
              <a:t> </a:t>
            </a:r>
            <a:r>
              <a:rPr lang="hu-HU" dirty="0" err="1"/>
              <a:t>level</a:t>
            </a:r>
            <a:r>
              <a:rPr lang="hu-HU" dirty="0"/>
              <a:t>)</a:t>
            </a:r>
          </a:p>
          <a:p>
            <a:pPr marL="915977" lvl="2" indent="-457200"/>
            <a:r>
              <a:rPr lang="hu-HU" dirty="0" err="1"/>
              <a:t>Roles</a:t>
            </a:r>
            <a:r>
              <a:rPr lang="hu-HU" dirty="0"/>
              <a:t>, </a:t>
            </a:r>
            <a:r>
              <a:rPr lang="hu-HU" dirty="0" err="1"/>
              <a:t>sharing</a:t>
            </a:r>
            <a:endParaRPr lang="hu-H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 err="1"/>
              <a:t>Setup</a:t>
            </a:r>
            <a:r>
              <a:rPr lang="hu-HU" dirty="0"/>
              <a:t> -&gt; </a:t>
            </a:r>
            <a:r>
              <a:rPr lang="hu-HU" dirty="0" err="1"/>
              <a:t>User</a:t>
            </a:r>
            <a:endParaRPr lang="hu-H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 err="1"/>
              <a:t>Setup</a:t>
            </a:r>
            <a:r>
              <a:rPr lang="hu-HU" dirty="0"/>
              <a:t> -&gt; </a:t>
            </a:r>
            <a:r>
              <a:rPr lang="hu-HU" dirty="0" err="1"/>
              <a:t>Security</a:t>
            </a:r>
            <a:endParaRPr lang="hu-HU" dirty="0"/>
          </a:p>
          <a:p>
            <a:pPr marL="915977" lvl="2" indent="-457200"/>
            <a:endParaRPr lang="hu-HU" dirty="0"/>
          </a:p>
          <a:p>
            <a:pPr marL="457200" indent="-45720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3E4E6-1C66-4086-8A21-44F69922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6A30-1960-453B-9469-262D6D25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DDB9-5922-44A1-B91A-453C0F5BD9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36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793EE-973A-4E11-9F73-58C23DDF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Configuration</a:t>
            </a:r>
            <a:r>
              <a:rPr lang="hu-HU" b="1" dirty="0"/>
              <a:t> </a:t>
            </a:r>
            <a:r>
              <a:rPr lang="hu-HU" b="1" dirty="0" err="1"/>
              <a:t>possibilities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9D0F5-F950-49E6-A171-ED78A7273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hu-HU" dirty="0" err="1"/>
              <a:t>Creating</a:t>
            </a:r>
            <a:r>
              <a:rPr lang="hu-HU" dirty="0"/>
              <a:t> </a:t>
            </a:r>
            <a:r>
              <a:rPr lang="hu-HU" dirty="0" err="1"/>
              <a:t>logic</a:t>
            </a:r>
            <a:r>
              <a:rPr lang="hu-HU" dirty="0"/>
              <a:t> </a:t>
            </a:r>
            <a:r>
              <a:rPr lang="hu-HU" dirty="0" err="1"/>
              <a:t>without</a:t>
            </a:r>
            <a:r>
              <a:rPr lang="hu-HU" dirty="0"/>
              <a:t> </a:t>
            </a:r>
            <a:r>
              <a:rPr lang="hu-HU" dirty="0" err="1"/>
              <a:t>code</a:t>
            </a:r>
            <a:endParaRPr lang="hu-HU" dirty="0"/>
          </a:p>
          <a:p>
            <a:pPr marL="687383" lvl="1" indent="-457200"/>
            <a:r>
              <a:rPr lang="hu-HU" dirty="0" err="1"/>
              <a:t>Workflow</a:t>
            </a:r>
            <a:endParaRPr lang="hu-HU" dirty="0"/>
          </a:p>
          <a:p>
            <a:pPr marL="687383" lvl="1" indent="-457200"/>
            <a:r>
              <a:rPr lang="hu-HU" dirty="0" err="1"/>
              <a:t>Process</a:t>
            </a:r>
            <a:r>
              <a:rPr lang="hu-HU" dirty="0"/>
              <a:t> </a:t>
            </a:r>
            <a:r>
              <a:rPr lang="hu-HU" dirty="0" err="1"/>
              <a:t>builder</a:t>
            </a:r>
            <a:endParaRPr lang="hu-HU" dirty="0"/>
          </a:p>
          <a:p>
            <a:pPr marL="687383" lvl="1" indent="-457200"/>
            <a:r>
              <a:rPr lang="hu-HU" dirty="0"/>
              <a:t>Quick </a:t>
            </a:r>
            <a:r>
              <a:rPr lang="hu-HU" dirty="0" err="1"/>
              <a:t>actions</a:t>
            </a:r>
            <a:endParaRPr lang="hu-HU" dirty="0"/>
          </a:p>
          <a:p>
            <a:pPr marL="687383" lvl="1" indent="-457200"/>
            <a:r>
              <a:rPr lang="hu-HU" dirty="0" err="1"/>
              <a:t>Validation</a:t>
            </a:r>
            <a:r>
              <a:rPr lang="hu-HU" dirty="0"/>
              <a:t> </a:t>
            </a:r>
            <a:r>
              <a:rPr lang="hu-HU" dirty="0" err="1"/>
              <a:t>rules</a:t>
            </a:r>
            <a:endParaRPr lang="hu-HU" dirty="0"/>
          </a:p>
          <a:p>
            <a:pPr marL="687383" lvl="1" indent="-457200"/>
            <a:r>
              <a:rPr lang="hu-HU" dirty="0"/>
              <a:t>Formula </a:t>
            </a:r>
            <a:r>
              <a:rPr lang="hu-HU" dirty="0" err="1"/>
              <a:t>fields</a:t>
            </a:r>
            <a:endParaRPr lang="hu-HU" dirty="0"/>
          </a:p>
          <a:p>
            <a:pPr marL="915977" lvl="2" indent="-457200"/>
            <a:endParaRPr lang="hu-HU" dirty="0"/>
          </a:p>
          <a:p>
            <a:pPr marL="457200" indent="-45720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3E4E6-1C66-4086-8A21-44F69922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6A30-1960-453B-9469-262D6D25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7DDB9-5922-44A1-B91A-453C0F5BD93F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3836CC-C42B-4AB5-AFF4-68A4E1482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560" y="1508502"/>
            <a:ext cx="5943600" cy="505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48655"/>
      </p:ext>
    </p:extLst>
  </p:cSld>
  <p:clrMapOvr>
    <a:masterClrMapping/>
  </p:clrMapOvr>
</p:sld>
</file>

<file path=ppt/theme/theme1.xml><?xml version="1.0" encoding="utf-8"?>
<a:theme xmlns:a="http://schemas.openxmlformats.org/drawingml/2006/main" name="1_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ccenture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2" id="{1E38D599-50EE-4A36-8E46-59A108016C04}" vid="{EBF0CE83-20F3-4AE1-BA83-0E12839865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D46853F0AEDE44BDFC005F3D532E3A" ma:contentTypeVersion="2" ma:contentTypeDescription="Create a new document." ma:contentTypeScope="" ma:versionID="861f607c0d7f2e32dcf989cfeffc574f">
  <xsd:schema xmlns:xsd="http://www.w3.org/2001/XMLSchema" xmlns:xs="http://www.w3.org/2001/XMLSchema" xmlns:p="http://schemas.microsoft.com/office/2006/metadata/properties" xmlns:ns2="f38f8a49-c3fb-4ec0-b2ab-f352958a975d" targetNamespace="http://schemas.microsoft.com/office/2006/metadata/properties" ma:root="true" ma:fieldsID="4787f48f6bfaab5f05dcfa25ef3642cc" ns2:_="">
    <xsd:import namespace="f38f8a49-c3fb-4ec0-b2ab-f352958a97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8f8a49-c3fb-4ec0-b2ab-f352958a97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92BE79-D283-4F40-A701-6A637952FB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1F61A5-0954-4C77-83EF-FB46DB57CC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8f8a49-c3fb-4ec0-b2ab-f352958a97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BD01083-3045-4EA1-AE2B-5EF1A98BD026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f38f8a49-c3fb-4ec0-b2ab-f352958a975d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714</TotalTime>
  <Words>846</Words>
  <Application>Microsoft Office PowerPoint</Application>
  <PresentationFormat>Widescreen</PresentationFormat>
  <Paragraphs>183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Calibri</vt:lpstr>
      <vt:lpstr>Courier New</vt:lpstr>
      <vt:lpstr>Graphik</vt:lpstr>
      <vt:lpstr>Graphik Black</vt:lpstr>
      <vt:lpstr>1_Content Layouts</vt:lpstr>
      <vt:lpstr>PowerPoint Presentation</vt:lpstr>
      <vt:lpstr>Salesforce is a crm system</vt:lpstr>
      <vt:lpstr>Creating an org and login</vt:lpstr>
      <vt:lpstr>Train yourself</vt:lpstr>
      <vt:lpstr>App, tab, object</vt:lpstr>
      <vt:lpstr>Record page</vt:lpstr>
      <vt:lpstr>The setup menu</vt:lpstr>
      <vt:lpstr>Profile, Role settings</vt:lpstr>
      <vt:lpstr>Configuration possibilities</vt:lpstr>
      <vt:lpstr>Developer console</vt:lpstr>
      <vt:lpstr>Programming languages</vt:lpstr>
      <vt:lpstr>Triggers</vt:lpstr>
      <vt:lpstr>API integration with Apex</vt:lpstr>
      <vt:lpstr>Workbench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Accenture</dc:title>
  <dc:creator>Balogh, Reka</dc:creator>
  <cp:lastModifiedBy>Feher, Csaba</cp:lastModifiedBy>
  <cp:revision>27</cp:revision>
  <dcterms:created xsi:type="dcterms:W3CDTF">2019-11-13T14:08:13Z</dcterms:created>
  <dcterms:modified xsi:type="dcterms:W3CDTF">2021-09-27T11:13:31Z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0x01010025D46853F0AEDE44BDFC005F3D532E3A</vt:lpwstr>
  </property>
</Properties>
</file>