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64" r:id="rId5"/>
    <p:sldId id="4099" r:id="rId6"/>
    <p:sldId id="271" r:id="rId7"/>
    <p:sldId id="272" r:id="rId8"/>
    <p:sldId id="266" r:id="rId9"/>
    <p:sldId id="268" r:id="rId10"/>
    <p:sldId id="269" r:id="rId11"/>
    <p:sldId id="261" r:id="rId12"/>
    <p:sldId id="4096" r:id="rId13"/>
    <p:sldId id="262" r:id="rId14"/>
    <p:sldId id="267" r:id="rId15"/>
    <p:sldId id="4095" r:id="rId16"/>
    <p:sldId id="4097" r:id="rId17"/>
    <p:sldId id="4098" r:id="rId18"/>
    <p:sldId id="41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9010" autoAdjust="0"/>
  </p:normalViewPr>
  <p:slideViewPr>
    <p:cSldViewPr snapToGrid="0">
      <p:cViewPr varScale="1">
        <p:scale>
          <a:sx n="158" d="100"/>
          <a:sy n="158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B14F-B5FC-4B22-A425-BF6EFA19901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F8C8-5611-4C4D-A47D-7628358F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Pull from </a:t>
            </a:r>
            <a:r>
              <a:rPr lang="hu-HU" dirty="0" err="1"/>
              <a:t>scratch</a:t>
            </a:r>
            <a:r>
              <a:rPr lang="hu-HU" dirty="0"/>
              <a:t> </a:t>
            </a:r>
            <a:r>
              <a:rPr lang="hu-HU" dirty="0" err="1"/>
              <a:t>org</a:t>
            </a:r>
            <a:r>
              <a:rPr lang="hu-HU" dirty="0"/>
              <a:t> (</a:t>
            </a:r>
            <a:r>
              <a:rPr lang="hu-HU" dirty="0" err="1"/>
              <a:t>overwriting</a:t>
            </a:r>
            <a:r>
              <a:rPr lang="hu-HU" dirty="0"/>
              <a:t> local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–f </a:t>
            </a:r>
            <a:r>
              <a:rPr lang="hu-HU" dirty="0" err="1"/>
              <a:t>attribute</a:t>
            </a:r>
            <a:r>
              <a:rPr lang="hu-HU" dirty="0"/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</a:t>
            </a:r>
            <a:r>
              <a:rPr lang="en-US" dirty="0" err="1"/>
              <a:t>force:source:pull</a:t>
            </a:r>
            <a:r>
              <a:rPr lang="hu-HU" dirty="0"/>
              <a:t> -u </a:t>
            </a:r>
            <a:r>
              <a:rPr lang="hu-HU" dirty="0" err="1"/>
              <a:t>meetup-scratch</a:t>
            </a:r>
            <a:r>
              <a:rPr lang="hu-HU" dirty="0"/>
              <a:t> (-f)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Or retrieve from Dev Hub: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force:source:retrieve -u DevHub -m ApexClass,ApexTrigger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changes: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</a:t>
            </a:r>
            <a:r>
              <a:rPr lang="en-US" dirty="0" err="1"/>
              <a:t>force:source:status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Create Unlocked Package: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for Meetup vol 1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force-app -t Unlocked -v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Modify </a:t>
            </a:r>
            <a:r>
              <a:rPr lang="en-US" dirty="0" err="1"/>
              <a:t>sfdx-project.json</a:t>
            </a:r>
            <a:r>
              <a:rPr lang="hu-HU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"versionName": "Meetup vol 1.0",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"versionNumber": "1.0.0.NEXT„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Create first package 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force:package:version:create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 force-app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package list: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 force:package:list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ingredients: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sfdx.project.json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on other Scratch: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force:package:install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publishwait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10 --package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@1.0.0-1 -k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noprompt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on DevHub: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force:package:install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10 --package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@1.0.0-1 -k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noprompt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dependencies: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express dependencies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packageDirectories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of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sfdx-project.json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2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3600" b="1" spc="-150" baseline="0"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36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94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7496-CEAC-48FC-886D-17DA163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2DF4-B397-4E8E-A208-E08F62F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D8C2-C96E-4CCF-A6CE-3922A07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B7E0-014A-41EB-AC9F-34CD7151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625A-8A2F-4CD4-BF85-D2DA0615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E1B5-6DAC-4EB2-ABAD-F5A9A64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457200"/>
            <a:ext cx="2857501" cy="6248400"/>
          </a:xfrm>
        </p:spPr>
        <p:txBody>
          <a:bodyPr/>
          <a:lstStyle>
            <a:lvl1pPr marL="0" indent="0">
              <a:buFontTx/>
              <a:buNone/>
              <a:defRPr sz="2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113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2231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D6148-FDEC-4363-B988-8253599C31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741" y="964387"/>
            <a:ext cx="4309200" cy="447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9FCC5-5B87-4864-AFCE-B32C3DB3D2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65" y="5846780"/>
            <a:ext cx="4543635" cy="6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279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3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37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Factory">
    <p:bg>
      <p:bgPr>
        <a:solidFill>
          <a:srgbClr val="EA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8629F-54C7-4CDA-986F-E8625A96E5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327"/>
          <a:stretch/>
        </p:blipFill>
        <p:spPr>
          <a:xfrm>
            <a:off x="977881" y="457200"/>
            <a:ext cx="11214119" cy="4430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2" y="457200"/>
            <a:ext cx="4709472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8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800600"/>
            <a:ext cx="4709474" cy="1905000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388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1498553" cy="4788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5017" y="1414021"/>
            <a:ext cx="11498553" cy="480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>
              <a:buFont typeface="Arial" panose="020B0604020202020204" pitchFamily="34" charset="0"/>
              <a:buChar char="˃"/>
              <a:defRPr lang="en-US" sz="1800" dirty="0" smtClean="0"/>
            </a:lvl1pPr>
            <a:lvl2pPr marL="461962" indent="-285750">
              <a:buFont typeface="Arial" panose="020B0604020202020204" pitchFamily="34" charset="0"/>
              <a:buChar char="•"/>
              <a:defRPr lang="en-US" sz="1800" dirty="0" smtClean="0"/>
            </a:lvl2pPr>
            <a:lvl3pPr marL="538163" indent="-182563">
              <a:buSzPct val="70000"/>
              <a:buFont typeface="Courier New" panose="02070309020205020404" pitchFamily="49" charset="0"/>
              <a:buChar char="o"/>
              <a:defRPr lang="en-US" sz="1800" b="0" dirty="0" smtClean="0"/>
            </a:lvl3pPr>
            <a:lvl4pPr marL="808038" indent="-179388">
              <a:buFont typeface="Arial" panose="020B0604020202020204" pitchFamily="34" charset="0"/>
              <a:buChar char="-"/>
              <a:tabLst>
                <a:tab pos="269875" algn="l"/>
              </a:tabLst>
              <a:defRPr lang="en-US" sz="1800" dirty="0" smtClean="0">
                <a:solidFill>
                  <a:srgbClr val="000000"/>
                </a:solidFill>
              </a:defRPr>
            </a:lvl4pPr>
            <a:lvl5pPr marL="1077913" indent="-182563">
              <a:buFont typeface="Arial" panose="020B0604020202020204" pitchFamily="34" charset="0"/>
              <a:buChar char="-"/>
              <a:defRPr lang="en-US" sz="1800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7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bench.developerforce.com/login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man2tas/Basic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eloper.salesforce.com/signu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salesforce.com/" TargetMode="External"/><Relationship Id="rId2" Type="http://schemas.openxmlformats.org/officeDocument/2006/relationships/hyperlink" Target="https://developer.salesforce.com/signup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eloper.salesforce.com/docs/atlas.en-us.externalidentityImplGuide.meta/externalidentityImplGuide/external_identity_set_up_my_domain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modules/trailhead_basics" TargetMode="External"/><Relationship Id="rId2" Type="http://schemas.openxmlformats.org/officeDocument/2006/relationships/hyperlink" Target="https://trailhead.salesforce.com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524-729E-4288-B2F5-832803A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A5E6-CE8D-4CD3-81AB-D9D4FB3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96B4455-182F-416C-8344-91E25B46CC47}"/>
              </a:ext>
            </a:extLst>
          </p:cNvPr>
          <p:cNvSpPr txBox="1">
            <a:spLocks/>
          </p:cNvSpPr>
          <p:nvPr/>
        </p:nvSpPr>
        <p:spPr>
          <a:xfrm>
            <a:off x="380999" y="4800600"/>
            <a:ext cx="6718299" cy="1905002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Getting familiar with the system</a:t>
            </a:r>
          </a:p>
          <a:p>
            <a:endParaRPr lang="hu-HU"/>
          </a:p>
          <a:p>
            <a:r>
              <a:rPr lang="hu-HU"/>
              <a:t>Csaba Feher</a:t>
            </a:r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7EE2234-8A3F-42AF-B501-F8387335FB94}"/>
              </a:ext>
            </a:extLst>
          </p:cNvPr>
          <p:cNvSpPr txBox="1">
            <a:spLocks/>
          </p:cNvSpPr>
          <p:nvPr/>
        </p:nvSpPr>
        <p:spPr>
          <a:xfrm>
            <a:off x="381001" y="457200"/>
            <a:ext cx="6718299" cy="30861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Basic salesforce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9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console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Online </a:t>
            </a:r>
            <a:r>
              <a:rPr lang="hu-HU" dirty="0" err="1"/>
              <a:t>embedded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Setup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written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Tests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run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Instant </a:t>
            </a:r>
            <a:r>
              <a:rPr lang="hu-HU" dirty="0" err="1"/>
              <a:t>scripts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endParaRPr lang="hu-HU" dirty="0"/>
          </a:p>
          <a:p>
            <a:pPr marL="742944" lvl="1" indent="-457200"/>
            <a:r>
              <a:rPr lang="hu-HU" dirty="0" err="1"/>
              <a:t>Execute</a:t>
            </a:r>
            <a:r>
              <a:rPr lang="hu-HU" dirty="0"/>
              <a:t> </a:t>
            </a:r>
            <a:r>
              <a:rPr lang="hu-HU" dirty="0" err="1"/>
              <a:t>Anonymous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Records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queried</a:t>
            </a:r>
            <a:r>
              <a:rPr lang="hu-HU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A34F-136D-4C70-9E50-4956E70B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3EE2B-2D5A-4625-854A-10E1DA2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Programming</a:t>
            </a:r>
            <a:r>
              <a:rPr lang="hu-HU" b="1" dirty="0"/>
              <a:t> </a:t>
            </a:r>
            <a:r>
              <a:rPr lang="hu-HU" b="1" dirty="0" err="1"/>
              <a:t>languages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 fontScale="92500" lnSpcReduction="1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Salesforce</a:t>
            </a:r>
            <a:r>
              <a:rPr lang="hu-HU" dirty="0"/>
              <a:t> backend </a:t>
            </a:r>
            <a:r>
              <a:rPr lang="hu-HU" dirty="0" err="1"/>
              <a:t>language</a:t>
            </a:r>
            <a:r>
              <a:rPr lang="hu-HU" dirty="0"/>
              <a:t> is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Java, has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C# (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getter</a:t>
            </a:r>
            <a:r>
              <a:rPr lang="hu-HU" dirty="0"/>
              <a:t>, </a:t>
            </a:r>
            <a:r>
              <a:rPr lang="hu-HU" dirty="0" err="1"/>
              <a:t>setter</a:t>
            </a:r>
            <a:r>
              <a:rPr lang="hu-HU" dirty="0"/>
              <a:t>)</a:t>
            </a:r>
          </a:p>
          <a:p>
            <a:pPr marL="742944" lvl="1" indent="-457200"/>
            <a:r>
              <a:rPr lang="hu-HU" dirty="0" err="1"/>
              <a:t>It</a:t>
            </a:r>
            <a:r>
              <a:rPr lang="hu-HU" dirty="0"/>
              <a:t> has </a:t>
            </a:r>
            <a:r>
              <a:rPr lang="hu-HU" dirty="0" err="1"/>
              <a:t>restrictions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Java and C#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Frontend is </a:t>
            </a:r>
            <a:r>
              <a:rPr lang="hu-HU" dirty="0" err="1"/>
              <a:t>written</a:t>
            </a:r>
            <a:r>
              <a:rPr lang="hu-HU" dirty="0"/>
              <a:t> in</a:t>
            </a:r>
          </a:p>
          <a:p>
            <a:pPr marL="742944" lvl="1" indent="-457200"/>
            <a:r>
              <a:rPr lang="hu-HU" dirty="0" err="1"/>
              <a:t>Html</a:t>
            </a:r>
            <a:endParaRPr lang="hu-HU" dirty="0"/>
          </a:p>
          <a:p>
            <a:pPr marL="742944" lvl="1" indent="-457200"/>
            <a:r>
              <a:rPr lang="hu-HU" dirty="0" err="1"/>
              <a:t>Javascript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Database</a:t>
            </a:r>
            <a:r>
              <a:rPr lang="hu-HU" dirty="0"/>
              <a:t> is </a:t>
            </a:r>
            <a:r>
              <a:rPr lang="hu-HU" dirty="0" err="1"/>
              <a:t>reached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</a:p>
          <a:p>
            <a:pPr marL="742944" lvl="1" indent="-457200"/>
            <a:r>
              <a:rPr lang="hu-HU" dirty="0"/>
              <a:t>SOQL (</a:t>
            </a:r>
            <a:r>
              <a:rPr lang="hu-HU" dirty="0" err="1"/>
              <a:t>Salesforce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,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SQL</a:t>
            </a:r>
          </a:p>
          <a:p>
            <a:pPr marL="971538" lvl="2" indent="-457200"/>
            <a:r>
              <a:rPr lang="hu-HU" dirty="0"/>
              <a:t>SELECT * FROM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, </a:t>
            </a:r>
            <a:r>
              <a:rPr lang="hu-HU" dirty="0" err="1"/>
              <a:t>fields</a:t>
            </a:r>
            <a:r>
              <a:rPr lang="hu-HU" dirty="0"/>
              <a:t> must be </a:t>
            </a:r>
            <a:r>
              <a:rPr lang="hu-HU" dirty="0" err="1"/>
              <a:t>identified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occasion</a:t>
            </a:r>
            <a:endParaRPr lang="hu-HU" dirty="0"/>
          </a:p>
          <a:p>
            <a:pPr marL="971538" lvl="2" indent="-457200"/>
            <a:r>
              <a:rPr lang="hu-HU" dirty="0" err="1"/>
              <a:t>Relationship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, no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  <a:p>
            <a:pPr marL="742944" lvl="1" indent="-457200"/>
            <a:r>
              <a:rPr lang="hu-HU" dirty="0"/>
              <a:t>SOSL (</a:t>
            </a:r>
            <a:r>
              <a:rPr lang="hu-HU" dirty="0" err="1"/>
              <a:t>Salesforce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Triggers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6748"/>
            <a:ext cx="10996006" cy="5003506"/>
          </a:xfrm>
        </p:spPr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, </a:t>
            </a:r>
            <a:r>
              <a:rPr lang="hu-HU" dirty="0" err="1"/>
              <a:t>written</a:t>
            </a:r>
            <a:r>
              <a:rPr lang="hu-HU" dirty="0"/>
              <a:t> in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, update, </a:t>
            </a:r>
            <a:r>
              <a:rPr lang="hu-HU" dirty="0" err="1"/>
              <a:t>deletion</a:t>
            </a:r>
            <a:r>
              <a:rPr lang="hu-HU" dirty="0"/>
              <a:t>, </a:t>
            </a:r>
            <a:r>
              <a:rPr lang="hu-HU" dirty="0" err="1"/>
              <a:t>etc</a:t>
            </a:r>
            <a:r>
              <a:rPr lang="hu-HU" dirty="0"/>
              <a:t>…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8CF9D-7A7C-487B-9D9D-48CF6A09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61" y="2758570"/>
            <a:ext cx="8675539" cy="40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9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Apex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REST</a:t>
            </a:r>
          </a:p>
          <a:p>
            <a:pPr marL="742944" lvl="1" indent="-457200"/>
            <a:r>
              <a:rPr lang="hu-HU" dirty="0" err="1"/>
              <a:t>Using</a:t>
            </a:r>
            <a:r>
              <a:rPr lang="hu-HU" dirty="0"/>
              <a:t> HTTP </a:t>
            </a:r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JSON</a:t>
            </a:r>
          </a:p>
          <a:p>
            <a:pPr marL="742944" lvl="1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JSON </a:t>
            </a:r>
            <a:r>
              <a:rPr lang="hu-HU" dirty="0" err="1"/>
              <a:t>fomratting</a:t>
            </a:r>
            <a:r>
              <a:rPr lang="hu-HU" dirty="0"/>
              <a:t>, </a:t>
            </a:r>
            <a:r>
              <a:rPr lang="hu-HU" dirty="0" err="1"/>
              <a:t>decoding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SOAP</a:t>
            </a:r>
          </a:p>
          <a:p>
            <a:pPr marL="742944" lvl="1" indent="-457200"/>
            <a:r>
              <a:rPr lang="hu-HU" dirty="0"/>
              <a:t>XML </a:t>
            </a:r>
            <a:r>
              <a:rPr lang="hu-HU" dirty="0" err="1"/>
              <a:t>envelopes</a:t>
            </a:r>
            <a:r>
              <a:rPr lang="hu-HU" dirty="0"/>
              <a:t>, </a:t>
            </a:r>
            <a:r>
              <a:rPr lang="hu-HU" dirty="0" err="1"/>
              <a:t>connector</a:t>
            </a:r>
            <a:r>
              <a:rPr lang="hu-HU" dirty="0"/>
              <a:t>:</a:t>
            </a:r>
          </a:p>
          <a:p>
            <a:pPr marL="971538" lvl="2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WSDL file </a:t>
            </a:r>
            <a:r>
              <a:rPr lang="hu-HU" dirty="0" err="1"/>
              <a:t>automatically</a:t>
            </a:r>
            <a:endParaRPr lang="hu-HU" dirty="0"/>
          </a:p>
          <a:p>
            <a:pPr marL="971538" lvl="2" indent="-457200"/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written</a:t>
            </a:r>
            <a:r>
              <a:rPr lang="hu-HU" dirty="0"/>
              <a:t> </a:t>
            </a:r>
            <a:r>
              <a:rPr lang="hu-HU" dirty="0" err="1"/>
              <a:t>manually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HTTP </a:t>
            </a:r>
            <a:r>
              <a:rPr lang="hu-HU" dirty="0" err="1"/>
              <a:t>request</a:t>
            </a:r>
            <a:r>
              <a:rPr lang="hu-HU" dirty="0"/>
              <a:t>, building </a:t>
            </a:r>
            <a:r>
              <a:rPr lang="hu-HU" dirty="0" err="1"/>
              <a:t>the</a:t>
            </a:r>
            <a:r>
              <a:rPr lang="hu-HU" dirty="0"/>
              <a:t> XML </a:t>
            </a:r>
            <a:r>
              <a:rPr lang="hu-HU" dirty="0" err="1"/>
              <a:t>envelopes</a:t>
            </a:r>
            <a:r>
              <a:rPr lang="hu-HU" dirty="0"/>
              <a:t> in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Workbench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 fontScale="92500" lnSpcReduction="1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https://workbench.developerforce.com/login.php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tool</a:t>
            </a:r>
            <a:endParaRPr lang="hu-HU" dirty="0"/>
          </a:p>
          <a:p>
            <a:pPr marL="742944" lvl="1" indent="-457200"/>
            <a:r>
              <a:rPr lang="hu-HU" dirty="0"/>
              <a:t>3rd </a:t>
            </a:r>
            <a:r>
              <a:rPr lang="hu-HU" dirty="0" err="1"/>
              <a:t>party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official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testing </a:t>
            </a:r>
            <a:r>
              <a:rPr lang="hu-HU" dirty="0" err="1"/>
              <a:t>purposes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Uses</a:t>
            </a:r>
            <a:r>
              <a:rPr lang="hu-HU" dirty="0"/>
              <a:t> standard </a:t>
            </a:r>
            <a:r>
              <a:rPr lang="hu-HU" dirty="0" err="1"/>
              <a:t>Salesforce</a:t>
            </a:r>
            <a:r>
              <a:rPr lang="hu-HU" dirty="0"/>
              <a:t> API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processes</a:t>
            </a:r>
            <a:endParaRPr lang="hu-HU" dirty="0"/>
          </a:p>
          <a:p>
            <a:pPr marL="742944" lvl="1" indent="-457200"/>
            <a:r>
              <a:rPr lang="hu-HU" dirty="0"/>
              <a:t>REST API </a:t>
            </a:r>
            <a:r>
              <a:rPr lang="hu-HU" dirty="0" err="1"/>
              <a:t>functions</a:t>
            </a:r>
            <a:endParaRPr lang="hu-HU" dirty="0"/>
          </a:p>
          <a:p>
            <a:pPr marL="742944" lvl="1" indent="-457200"/>
            <a:r>
              <a:rPr lang="hu-HU" dirty="0" err="1"/>
              <a:t>Getting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endParaRPr lang="hu-HU" dirty="0"/>
          </a:p>
          <a:p>
            <a:pPr marL="742944" lvl="1" indent="-457200"/>
            <a:r>
              <a:rPr lang="hu-HU" dirty="0"/>
              <a:t>SOQL </a:t>
            </a:r>
            <a:r>
              <a:rPr lang="hu-HU" dirty="0" err="1"/>
              <a:t>queries</a:t>
            </a:r>
            <a:endParaRPr lang="hu-HU" dirty="0"/>
          </a:p>
          <a:p>
            <a:pPr marL="742944" lvl="1" indent="-457200"/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insert</a:t>
            </a:r>
            <a:r>
              <a:rPr lang="hu-HU" dirty="0"/>
              <a:t>/update</a:t>
            </a:r>
          </a:p>
          <a:p>
            <a:pPr marL="742944" lvl="1" indent="-457200"/>
            <a:r>
              <a:rPr lang="hu-HU" dirty="0" err="1"/>
              <a:t>Deployment</a:t>
            </a:r>
            <a:endParaRPr lang="hu-HU" dirty="0"/>
          </a:p>
          <a:p>
            <a:pPr marL="742944" lvl="1" indent="-457200"/>
            <a:r>
              <a:rPr lang="hu-HU" dirty="0"/>
              <a:t>And </a:t>
            </a:r>
            <a:r>
              <a:rPr lang="hu-HU" dirty="0" err="1"/>
              <a:t>many</a:t>
            </a:r>
            <a:r>
              <a:rPr lang="hu-HU" dirty="0"/>
              <a:t> more</a:t>
            </a:r>
          </a:p>
          <a:p>
            <a:pPr marL="742944" lvl="1" indent="-457200"/>
            <a:endParaRPr lang="hu-HU" dirty="0"/>
          </a:p>
          <a:p>
            <a:pPr marL="742944" lvl="1" indent="-457200"/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15</a:t>
            </a:fld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6887B5-42BA-442E-BF3F-60250207131A}"/>
              </a:ext>
            </a:extLst>
          </p:cNvPr>
          <p:cNvSpPr txBox="1">
            <a:spLocks/>
          </p:cNvSpPr>
          <p:nvPr/>
        </p:nvSpPr>
        <p:spPr>
          <a:xfrm>
            <a:off x="320445" y="1168018"/>
            <a:ext cx="6328635" cy="1905002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The </a:t>
            </a:r>
            <a:r>
              <a:rPr lang="hu-HU" sz="2000" dirty="0" err="1"/>
              <a:t>source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:</a:t>
            </a:r>
          </a:p>
          <a:p>
            <a:r>
              <a:rPr lang="en-US" sz="2000" dirty="0">
                <a:hlinkClick r:id="rId3"/>
              </a:rPr>
              <a:t>https://github.com/kalman2tas/BasicDemo</a:t>
            </a:r>
            <a:endParaRPr lang="hu-HU" sz="2000" dirty="0"/>
          </a:p>
          <a:p>
            <a:endParaRPr lang="hu-HU" sz="2000" dirty="0"/>
          </a:p>
          <a:p>
            <a:r>
              <a:rPr lang="hu-HU" sz="2000" dirty="0" err="1"/>
              <a:t>Documentation</a:t>
            </a:r>
            <a:r>
              <a:rPr lang="hu-HU" sz="2000" dirty="0"/>
              <a:t>:</a:t>
            </a:r>
          </a:p>
          <a:p>
            <a:r>
              <a:rPr lang="en-US" sz="2000" dirty="0">
                <a:hlinkClick r:id="rId4"/>
              </a:rPr>
              <a:t>https://developer.salesforce.com</a:t>
            </a:r>
            <a:endParaRPr lang="hu-HU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8F14677-CC2C-4B67-91C7-89DAFC5A13CE}"/>
              </a:ext>
            </a:extLst>
          </p:cNvPr>
          <p:cNvSpPr txBox="1">
            <a:spLocks/>
          </p:cNvSpPr>
          <p:nvPr/>
        </p:nvSpPr>
        <p:spPr>
          <a:xfrm>
            <a:off x="381001" y="457200"/>
            <a:ext cx="5714999" cy="30861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Salesforce</a:t>
            </a:r>
            <a:r>
              <a:rPr lang="hu-HU" b="1" dirty="0"/>
              <a:t> is a </a:t>
            </a:r>
            <a:r>
              <a:rPr lang="hu-HU" b="1" dirty="0" err="1"/>
              <a:t>crm</a:t>
            </a:r>
            <a:r>
              <a:rPr lang="hu-HU" b="1" dirty="0"/>
              <a:t> </a:t>
            </a:r>
            <a:r>
              <a:rPr lang="hu-HU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en-US" dirty="0"/>
              <a:t>Customer Relationship Management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Everything</a:t>
            </a:r>
            <a:r>
              <a:rPr lang="hu-HU" dirty="0"/>
              <a:t> is in </a:t>
            </a:r>
            <a:r>
              <a:rPr lang="hu-HU" dirty="0" err="1"/>
              <a:t>cloud</a:t>
            </a:r>
            <a:r>
              <a:rPr lang="hu-HU" dirty="0"/>
              <a:t>,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compiler</a:t>
            </a:r>
            <a:endParaRPr lang="hu-HU" dirty="0"/>
          </a:p>
          <a:p>
            <a:pPr marL="687383" lvl="1" indent="-457200"/>
            <a:r>
              <a:rPr lang="hu-HU" dirty="0"/>
              <a:t>Data</a:t>
            </a:r>
          </a:p>
          <a:p>
            <a:pPr marL="915977" lvl="2" indent="-457200"/>
            <a:r>
              <a:rPr lang="hu-HU" dirty="0"/>
              <a:t>The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relationship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687383" lvl="1" indent="-457200"/>
            <a:r>
              <a:rPr lang="hu-HU" dirty="0" err="1"/>
              <a:t>Metadata</a:t>
            </a:r>
            <a:endParaRPr lang="hu-HU" dirty="0"/>
          </a:p>
          <a:p>
            <a:pPr marL="915977" lvl="2" indent="-457200"/>
            <a:r>
              <a:rPr lang="hu-HU" dirty="0" err="1"/>
              <a:t>Describe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is </a:t>
            </a:r>
            <a:r>
              <a:rPr lang="hu-HU" dirty="0" err="1"/>
              <a:t>stored</a:t>
            </a:r>
            <a:r>
              <a:rPr lang="hu-HU" dirty="0"/>
              <a:t> and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designed</a:t>
            </a:r>
            <a:endParaRPr lang="hu-HU" dirty="0"/>
          </a:p>
          <a:p>
            <a:pPr marL="915977" lvl="2" indent="-457200"/>
            <a:r>
              <a:rPr lang="hu-HU" dirty="0"/>
              <a:t>XML </a:t>
            </a:r>
            <a:r>
              <a:rPr lang="hu-HU" dirty="0" err="1"/>
              <a:t>files</a:t>
            </a:r>
            <a:endParaRPr lang="hu-HU" dirty="0"/>
          </a:p>
          <a:p>
            <a:pPr marL="915977" lvl="2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pPr marL="915977" lvl="2" indent="-457200"/>
            <a:r>
              <a:rPr lang="hu-HU" dirty="0" err="1"/>
              <a:t>Etc</a:t>
            </a:r>
            <a:r>
              <a:rPr lang="hu-HU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524-729E-4288-B2F5-832803A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A5E6-CE8D-4CD3-81AB-D9D4FB3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Creating</a:t>
            </a:r>
            <a:r>
              <a:rPr lang="hu-HU" b="1" dirty="0"/>
              <a:t> an </a:t>
            </a:r>
            <a:r>
              <a:rPr lang="hu-HU" b="1" dirty="0" err="1"/>
              <a:t>org</a:t>
            </a:r>
            <a:r>
              <a:rPr lang="hu-HU" b="1" dirty="0"/>
              <a:t> and login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developer</a:t>
            </a:r>
            <a:r>
              <a:rPr lang="hu-HU" dirty="0"/>
              <a:t> website and </a:t>
            </a:r>
            <a:r>
              <a:rPr lang="hu-HU" dirty="0" err="1"/>
              <a:t>fill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pPr marL="742944" lvl="1" indent="-457200"/>
            <a:r>
              <a:rPr lang="en-US" dirty="0">
                <a:hlinkClick r:id="rId2"/>
              </a:rPr>
              <a:t>https://developer.salesforce.com/signup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Verify</a:t>
            </a:r>
            <a:r>
              <a:rPr lang="hu-HU" dirty="0"/>
              <a:t> and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clicking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link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received</a:t>
            </a:r>
            <a:r>
              <a:rPr lang="hu-HU" dirty="0"/>
              <a:t> email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Login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en-US" dirty="0">
                <a:hlinkClick r:id="rId3"/>
              </a:rPr>
              <a:t>https://login.salesforce.com/</a:t>
            </a:r>
            <a:endParaRPr lang="hu-HU" dirty="0"/>
          </a:p>
          <a:p>
            <a:pPr marL="742944" lvl="1" indent="-457200"/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: </a:t>
            </a:r>
            <a:r>
              <a:rPr lang="en-US" dirty="0">
                <a:hlinkClick r:id="rId4"/>
              </a:rPr>
              <a:t>https://developer.salesforce.com/docs/atlas.en-us.externalidentityImplGuide.meta/externalidentityImplGuide/external_identity_set_up_my_domain.htm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53E7-BA58-4CC2-8BEC-7007078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D14E-E74F-4510-B3EA-2D730E8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yourself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Trailhead is a </a:t>
            </a:r>
            <a:r>
              <a:rPr lang="hu-HU" dirty="0" err="1"/>
              <a:t>playground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endParaRPr lang="hu-HU" dirty="0"/>
          </a:p>
          <a:p>
            <a:pPr marL="742944" lvl="1" indent="-457200"/>
            <a:r>
              <a:rPr lang="en-US" dirty="0">
                <a:hlinkClick r:id="rId2"/>
              </a:rPr>
              <a:t>https://trailhead.salesforce.com/</a:t>
            </a:r>
            <a:endParaRPr lang="hu-HU" dirty="0"/>
          </a:p>
          <a:p>
            <a:pPr marL="742944" lvl="1" indent="-457200"/>
            <a:r>
              <a:rPr lang="hu-HU" dirty="0"/>
              <a:t>Login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Salesforce</a:t>
            </a:r>
            <a:endParaRPr lang="hu-HU" dirty="0"/>
          </a:p>
          <a:p>
            <a:pPr marL="742944" lvl="1" indent="-457200"/>
            <a:r>
              <a:rPr lang="hu-HU" dirty="0"/>
              <a:t>Go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basics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 and projects.</a:t>
            </a:r>
          </a:p>
          <a:p>
            <a:pPr marL="742944" lvl="1" indent="-457200"/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trailhead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: </a:t>
            </a:r>
            <a:r>
              <a:rPr lang="en-US" dirty="0">
                <a:hlinkClick r:id="rId3"/>
              </a:rPr>
              <a:t>https://trailhead.salesforce.com/en/content/learn/modules/trailhead_basics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53E7-BA58-4CC2-8BEC-7007078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D14E-E74F-4510-B3EA-2D730E8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App, </a:t>
            </a:r>
            <a:r>
              <a:rPr lang="hu-HU" dirty="0" err="1"/>
              <a:t>tab</a:t>
            </a:r>
            <a:r>
              <a:rPr lang="hu-HU" dirty="0"/>
              <a:t>, </a:t>
            </a:r>
            <a:r>
              <a:rPr lang="hu-HU" dirty="0" err="1"/>
              <a:t>object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App</a:t>
            </a:r>
          </a:p>
          <a:p>
            <a:pPr marL="742944" lvl="1" indent="-457200"/>
            <a:r>
              <a:rPr lang="hu-HU" dirty="0" err="1"/>
              <a:t>Collection</a:t>
            </a:r>
            <a:r>
              <a:rPr lang="hu-HU" dirty="0"/>
              <a:t> of </a:t>
            </a:r>
            <a:r>
              <a:rPr lang="hu-HU" dirty="0" err="1"/>
              <a:t>tabs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Tab</a:t>
            </a:r>
          </a:p>
          <a:p>
            <a:pPr marL="742944" lvl="1" indent="-457200"/>
            <a:r>
              <a:rPr lang="hu-HU" dirty="0" err="1"/>
              <a:t>Referenece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Object</a:t>
            </a:r>
            <a:endParaRPr lang="hu-HU" dirty="0"/>
          </a:p>
          <a:p>
            <a:pPr marL="742944" lvl="1" indent="-457200"/>
            <a:r>
              <a:rPr lang="hu-HU" dirty="0"/>
              <a:t>Data </a:t>
            </a:r>
            <a:r>
              <a:rPr lang="hu-HU" dirty="0" err="1"/>
              <a:t>type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 err="1"/>
              <a:t>Fields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/>
              <a:t>Records 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rows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8F67-176C-4C91-82AA-4556243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D3AE-A97F-47E4-B4A3-149D0206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DF84-BB0F-4188-86FA-67623FCB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21" y="1309031"/>
            <a:ext cx="7500079" cy="3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80160"/>
            <a:ext cx="11430000" cy="4686300"/>
          </a:xfrm>
        </p:spPr>
        <p:txBody>
          <a:bodyPr>
            <a:normAutofit fontScale="77500" lnSpcReduction="2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Fields</a:t>
            </a:r>
            <a:endParaRPr lang="hu-HU" dirty="0"/>
          </a:p>
          <a:p>
            <a:pPr marL="742944" lvl="1" indent="-457200"/>
            <a:r>
              <a:rPr lang="hu-HU" dirty="0"/>
              <a:t>Text</a:t>
            </a:r>
          </a:p>
          <a:p>
            <a:pPr marL="742944" lvl="1" indent="-457200"/>
            <a:r>
              <a:rPr lang="hu-HU" dirty="0" err="1"/>
              <a:t>Number</a:t>
            </a:r>
            <a:endParaRPr lang="hu-HU" dirty="0"/>
          </a:p>
          <a:p>
            <a:pPr marL="742944" lvl="1" indent="-457200"/>
            <a:r>
              <a:rPr lang="hu-HU" dirty="0" err="1"/>
              <a:t>Picklist</a:t>
            </a:r>
            <a:endParaRPr lang="hu-HU" dirty="0"/>
          </a:p>
          <a:p>
            <a:pPr marL="742944" lvl="1" indent="-457200"/>
            <a:r>
              <a:rPr lang="hu-HU" dirty="0"/>
              <a:t>Formula</a:t>
            </a:r>
          </a:p>
          <a:p>
            <a:pPr marL="742944" lvl="1" indent="-457200"/>
            <a:r>
              <a:rPr lang="hu-HU" dirty="0" err="1"/>
              <a:t>Lookup</a:t>
            </a:r>
            <a:endParaRPr lang="hu-HU" dirty="0"/>
          </a:p>
          <a:p>
            <a:pPr marL="742944" lvl="1" indent="-457200"/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types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Buttons</a:t>
            </a:r>
            <a:endParaRPr lang="hu-HU" dirty="0"/>
          </a:p>
          <a:p>
            <a:pPr marL="742944" lvl="1" indent="-457200"/>
            <a:r>
              <a:rPr lang="hu-HU" dirty="0"/>
              <a:t>Standard</a:t>
            </a:r>
          </a:p>
          <a:p>
            <a:pPr marL="971538" lvl="2" indent="-457200"/>
            <a:r>
              <a:rPr lang="hu-HU" dirty="0"/>
              <a:t>New</a:t>
            </a:r>
          </a:p>
          <a:p>
            <a:pPr marL="971538" lvl="2" indent="-457200"/>
            <a:r>
              <a:rPr lang="hu-HU" dirty="0" err="1"/>
              <a:t>Clone</a:t>
            </a:r>
            <a:endParaRPr lang="hu-HU" dirty="0"/>
          </a:p>
          <a:p>
            <a:pPr marL="742944" lvl="1" indent="-457200"/>
            <a:r>
              <a:rPr lang="hu-HU" dirty="0" err="1"/>
              <a:t>Custom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lists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4FBA-080F-42BC-8AF5-B10B9AF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DA07-928F-4BCF-B28F-AA31526C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886CE-43BA-4384-96F8-3C438740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38" y="998219"/>
            <a:ext cx="8934721" cy="42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setup</a:t>
            </a:r>
            <a:r>
              <a:rPr lang="hu-HU" dirty="0"/>
              <a:t> </a:t>
            </a:r>
            <a:r>
              <a:rPr lang="hu-HU" dirty="0" err="1"/>
              <a:t>menu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179879"/>
            <a:ext cx="11430000" cy="4686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org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Accesible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       </a:t>
            </a:r>
            <a:r>
              <a:rPr lang="hu-HU" dirty="0" err="1"/>
              <a:t>button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E173-FE54-4E95-9E3E-F9124623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0A1D-E28C-4BF3-BF98-C2769C7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7B00-1068-46BA-9147-FBA34A16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56" y="2466628"/>
            <a:ext cx="7829307" cy="3767517"/>
          </a:xfrm>
          <a:prstGeom prst="rect">
            <a:avLst/>
          </a:prstGeom>
        </p:spPr>
      </p:pic>
      <p:pic>
        <p:nvPicPr>
          <p:cNvPr id="1032" name="Picture 8" descr="Setup gear icon">
            <a:extLst>
              <a:ext uri="{FF2B5EF4-FFF2-40B4-BE49-F238E27FC236}">
                <a16:creationId xmlns:a16="http://schemas.microsoft.com/office/drawing/2014/main" id="{BF7E0E16-6892-48AA-86B7-2F8C2C10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28" y="1739566"/>
            <a:ext cx="400076" cy="4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Profile</a:t>
            </a:r>
            <a:r>
              <a:rPr lang="hu-HU" b="1" dirty="0"/>
              <a:t>, </a:t>
            </a:r>
            <a:r>
              <a:rPr lang="hu-HU" b="1" dirty="0" err="1"/>
              <a:t>Role</a:t>
            </a:r>
            <a:r>
              <a:rPr lang="hu-HU" b="1" dirty="0"/>
              <a:t> </a:t>
            </a:r>
            <a:r>
              <a:rPr lang="hu-HU" b="1" dirty="0" err="1"/>
              <a:t>settings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settings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Profiles</a:t>
            </a:r>
            <a:r>
              <a:rPr lang="hu-HU" dirty="0"/>
              <a:t>, </a:t>
            </a:r>
            <a:r>
              <a:rPr lang="hu-HU" dirty="0" err="1"/>
              <a:t>layouts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 (</a:t>
            </a:r>
            <a:r>
              <a:rPr lang="hu-HU" dirty="0" err="1"/>
              <a:t>column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Field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security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record</a:t>
            </a:r>
            <a:r>
              <a:rPr lang="hu-HU" dirty="0"/>
              <a:t> (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Roles</a:t>
            </a:r>
            <a:r>
              <a:rPr lang="hu-HU" dirty="0"/>
              <a:t>, </a:t>
            </a:r>
            <a:r>
              <a:rPr lang="hu-HU" dirty="0" err="1"/>
              <a:t>sharing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Setup</a:t>
            </a:r>
            <a:r>
              <a:rPr lang="hu-HU" dirty="0"/>
              <a:t> -&gt; </a:t>
            </a:r>
            <a:r>
              <a:rPr lang="hu-HU" dirty="0" err="1"/>
              <a:t>User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Setup</a:t>
            </a:r>
            <a:r>
              <a:rPr lang="hu-HU" dirty="0"/>
              <a:t> -&gt; </a:t>
            </a:r>
            <a:r>
              <a:rPr lang="hu-HU" dirty="0" err="1"/>
              <a:t>Security</a:t>
            </a:r>
            <a:endParaRPr lang="hu-HU" dirty="0"/>
          </a:p>
          <a:p>
            <a:pPr marL="915977" lvl="2" indent="-457200"/>
            <a:endParaRPr lang="hu-HU" dirty="0"/>
          </a:p>
          <a:p>
            <a:pPr marL="457200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E4E6-1C66-4086-8A21-44F699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A30-1960-453B-9469-262D6D2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Configuration</a:t>
            </a:r>
            <a:r>
              <a:rPr lang="hu-HU" b="1" dirty="0"/>
              <a:t> </a:t>
            </a:r>
            <a:r>
              <a:rPr lang="hu-HU" b="1" dirty="0" err="1"/>
              <a:t>possibilities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marL="687383" lvl="1" indent="-457200"/>
            <a:r>
              <a:rPr lang="hu-HU" dirty="0" err="1"/>
              <a:t>Workflow</a:t>
            </a:r>
            <a:endParaRPr lang="hu-HU" dirty="0"/>
          </a:p>
          <a:p>
            <a:pPr marL="687383" lvl="1" indent="-457200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builder</a:t>
            </a:r>
            <a:endParaRPr lang="hu-HU" dirty="0"/>
          </a:p>
          <a:p>
            <a:pPr marL="687383" lvl="1" indent="-457200"/>
            <a:r>
              <a:rPr lang="hu-HU" dirty="0"/>
              <a:t>Quick </a:t>
            </a:r>
            <a:r>
              <a:rPr lang="hu-HU" dirty="0" err="1"/>
              <a:t>actions</a:t>
            </a:r>
            <a:endParaRPr lang="hu-HU" dirty="0"/>
          </a:p>
          <a:p>
            <a:pPr marL="687383" lvl="1" indent="-457200"/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rules</a:t>
            </a:r>
            <a:endParaRPr lang="hu-HU" dirty="0"/>
          </a:p>
          <a:p>
            <a:pPr marL="687383" lvl="1" indent="-457200"/>
            <a:r>
              <a:rPr lang="hu-HU" dirty="0"/>
              <a:t>Formula </a:t>
            </a:r>
            <a:r>
              <a:rPr lang="hu-HU" dirty="0" err="1"/>
              <a:t>fields</a:t>
            </a:r>
            <a:endParaRPr lang="hu-HU" dirty="0"/>
          </a:p>
          <a:p>
            <a:pPr marL="915977" lvl="2" indent="-457200"/>
            <a:endParaRPr lang="hu-HU" dirty="0"/>
          </a:p>
          <a:p>
            <a:pPr marL="457200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E4E6-1C66-4086-8A21-44F699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A30-1960-453B-9469-262D6D2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836CC-C42B-4AB5-AFF4-68A4E148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1508502"/>
            <a:ext cx="5943600" cy="50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48655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" id="{1E38D599-50EE-4A36-8E46-59A108016C04}" vid="{EBF0CE83-20F3-4AE1-BA83-0E1283986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46853F0AEDE44BDFC005F3D532E3A" ma:contentTypeVersion="2" ma:contentTypeDescription="Create a new document." ma:contentTypeScope="" ma:versionID="861f607c0d7f2e32dcf989cfeffc574f">
  <xsd:schema xmlns:xsd="http://www.w3.org/2001/XMLSchema" xmlns:xs="http://www.w3.org/2001/XMLSchema" xmlns:p="http://schemas.microsoft.com/office/2006/metadata/properties" xmlns:ns2="f38f8a49-c3fb-4ec0-b2ab-f352958a975d" targetNamespace="http://schemas.microsoft.com/office/2006/metadata/properties" ma:root="true" ma:fieldsID="4787f48f6bfaab5f05dcfa25ef3642cc" ns2:_="">
    <xsd:import namespace="f38f8a49-c3fb-4ec0-b2ab-f352958a97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f8a49-c3fb-4ec0-b2ab-f352958a9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1F61A5-0954-4C77-83EF-FB46DB57C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f8a49-c3fb-4ec0-b2ab-f352958a97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92BE79-D283-4F40-A701-6A637952F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01083-3045-4EA1-AE2B-5EF1A98BD02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38f8a49-c3fb-4ec0-b2ab-f352958a975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846</Words>
  <Application>Microsoft Office PowerPoint</Application>
  <PresentationFormat>Widescreen</PresentationFormat>
  <Paragraphs>183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Graphik</vt:lpstr>
      <vt:lpstr>Graphik Black</vt:lpstr>
      <vt:lpstr>1_Content Layouts</vt:lpstr>
      <vt:lpstr>PowerPoint Presentation</vt:lpstr>
      <vt:lpstr>Salesforce is a crm system</vt:lpstr>
      <vt:lpstr>Creating an org and login</vt:lpstr>
      <vt:lpstr>Train yourself</vt:lpstr>
      <vt:lpstr>App, tab, object</vt:lpstr>
      <vt:lpstr>Record page</vt:lpstr>
      <vt:lpstr>The setup menu</vt:lpstr>
      <vt:lpstr>Profile, Role settings</vt:lpstr>
      <vt:lpstr>Configuration possibilities</vt:lpstr>
      <vt:lpstr>Developer console</vt:lpstr>
      <vt:lpstr>Programming languages</vt:lpstr>
      <vt:lpstr>Triggers</vt:lpstr>
      <vt:lpstr>API integration with Apex</vt:lpstr>
      <vt:lpstr>Workbench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Accenture</dc:title>
  <dc:creator>Balogh, Reka</dc:creator>
  <cp:lastModifiedBy>Feher, Csaba</cp:lastModifiedBy>
  <cp:revision>26</cp:revision>
  <dcterms:created xsi:type="dcterms:W3CDTF">2019-11-13T14:08:13Z</dcterms:created>
  <dcterms:modified xsi:type="dcterms:W3CDTF">2021-09-22T11:34:38Z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0x01010025D46853F0AEDE44BDFC005F3D532E3A</vt:lpwstr>
  </property>
</Properties>
</file>