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</p:sldIdLst>
  <p:sldSz cy="6858000" cx="12193575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20" roundtripDataSignature="AMtx7mgxg0SOMYossExj/qJZzpKNPPxp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CenturyGothic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CenturyGothic-italic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 rot="10800000">
            <a:off x="-11798300" y="-11796712"/>
            <a:ext cx="11798300" cy="124920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8"/>
          <p:cNvCxnSpPr/>
          <p:nvPr/>
        </p:nvCxnSpPr>
        <p:spPr>
          <a:xfrm flipH="1">
            <a:off x="8226425" y="7937"/>
            <a:ext cx="3813175" cy="3810000"/>
          </a:xfrm>
          <a:prstGeom prst="straightConnector1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7" name="Google Shape;7;p8"/>
          <p:cNvCxnSpPr/>
          <p:nvPr/>
        </p:nvCxnSpPr>
        <p:spPr>
          <a:xfrm flipH="1">
            <a:off x="6107112" y="92075"/>
            <a:ext cx="6083300" cy="6080125"/>
          </a:xfrm>
          <a:prstGeom prst="straightConnector1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" name="Google Shape;8;p8"/>
          <p:cNvCxnSpPr/>
          <p:nvPr/>
        </p:nvCxnSpPr>
        <p:spPr>
          <a:xfrm flipH="1">
            <a:off x="7234237" y="228600"/>
            <a:ext cx="4956175" cy="4953000"/>
          </a:xfrm>
          <a:prstGeom prst="straightConnector1">
            <a:avLst/>
          </a:prstGeom>
          <a:noFill/>
          <a:ln cap="rnd" cmpd="sng" w="12600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" name="Google Shape;9;p8"/>
          <p:cNvCxnSpPr/>
          <p:nvPr/>
        </p:nvCxnSpPr>
        <p:spPr>
          <a:xfrm flipH="1">
            <a:off x="7334250" y="31750"/>
            <a:ext cx="4856162" cy="4852987"/>
          </a:xfrm>
          <a:prstGeom prst="straightConnector1">
            <a:avLst/>
          </a:prstGeom>
          <a:noFill/>
          <a:ln cap="rnd" cmpd="sng" w="3167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" name="Google Shape;10;p8"/>
          <p:cNvCxnSpPr/>
          <p:nvPr/>
        </p:nvCxnSpPr>
        <p:spPr>
          <a:xfrm flipH="1">
            <a:off x="7843837" y="609600"/>
            <a:ext cx="4346575" cy="4343400"/>
          </a:xfrm>
          <a:prstGeom prst="straightConnector1">
            <a:avLst/>
          </a:prstGeom>
          <a:noFill/>
          <a:ln cap="rnd" cmpd="sng" w="31675">
            <a:solidFill>
              <a:srgbClr val="FFFF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" name="Google Shape;11;p8"/>
          <p:cNvSpPr txBox="1"/>
          <p:nvPr>
            <p:ph type="title"/>
          </p:nvPr>
        </p:nvSpPr>
        <p:spPr>
          <a:xfrm>
            <a:off x="684212" y="4487862"/>
            <a:ext cx="8532812" cy="150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" type="body"/>
          </p:nvPr>
        </p:nvSpPr>
        <p:spPr>
          <a:xfrm>
            <a:off x="684212" y="685800"/>
            <a:ext cx="8532812" cy="361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8"/>
          <p:cNvSpPr/>
          <p:nvPr/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8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0"/>
          <p:cNvGrpSpPr/>
          <p:nvPr/>
        </p:nvGrpSpPr>
        <p:grpSpPr>
          <a:xfrm>
            <a:off x="9205913" y="2963862"/>
            <a:ext cx="2982912" cy="3206750"/>
            <a:chOff x="5799" y="1867"/>
            <a:chExt cx="1879" cy="2020"/>
          </a:xfrm>
        </p:grpSpPr>
        <p:cxnSp>
          <p:nvCxnSpPr>
            <p:cNvPr id="22" name="Google Shape;22;p10"/>
            <p:cNvCxnSpPr/>
            <p:nvPr/>
          </p:nvCxnSpPr>
          <p:spPr>
            <a:xfrm flipH="1">
              <a:off x="7102" y="1867"/>
              <a:ext cx="576" cy="574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3" name="Google Shape;23;p10"/>
            <p:cNvCxnSpPr/>
            <p:nvPr/>
          </p:nvCxnSpPr>
          <p:spPr>
            <a:xfrm flipH="1">
              <a:off x="5799" y="2010"/>
              <a:ext cx="1879" cy="1877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4" name="Google Shape;24;p10"/>
            <p:cNvCxnSpPr/>
            <p:nvPr/>
          </p:nvCxnSpPr>
          <p:spPr>
            <a:xfrm flipH="1">
              <a:off x="6482" y="2070"/>
              <a:ext cx="1196" cy="1193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6577" y="1972"/>
              <a:ext cx="1101" cy="1098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 flipH="1">
              <a:off x="6877" y="2320"/>
              <a:ext cx="801" cy="799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27" name="Google Shape;27;p10"/>
          <p:cNvSpPr txBox="1"/>
          <p:nvPr>
            <p:ph type="title"/>
          </p:nvPr>
        </p:nvSpPr>
        <p:spPr>
          <a:xfrm>
            <a:off x="684212" y="4487862"/>
            <a:ext cx="8532812" cy="150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" type="body"/>
          </p:nvPr>
        </p:nvSpPr>
        <p:spPr>
          <a:xfrm>
            <a:off x="684212" y="685800"/>
            <a:ext cx="8532812" cy="361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10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10"/>
          <p:cNvSpPr/>
          <p:nvPr/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b="0" i="0" sz="18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12"/>
          <p:cNvGrpSpPr/>
          <p:nvPr/>
        </p:nvGrpSpPr>
        <p:grpSpPr>
          <a:xfrm>
            <a:off x="9205913" y="2963862"/>
            <a:ext cx="2982912" cy="3206750"/>
            <a:chOff x="5799" y="1867"/>
            <a:chExt cx="1879" cy="2020"/>
          </a:xfrm>
        </p:grpSpPr>
        <p:cxnSp>
          <p:nvCxnSpPr>
            <p:cNvPr id="38" name="Google Shape;38;p12"/>
            <p:cNvCxnSpPr/>
            <p:nvPr/>
          </p:nvCxnSpPr>
          <p:spPr>
            <a:xfrm flipH="1">
              <a:off x="7102" y="1867"/>
              <a:ext cx="576" cy="574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9" name="Google Shape;39;p12"/>
            <p:cNvCxnSpPr/>
            <p:nvPr/>
          </p:nvCxnSpPr>
          <p:spPr>
            <a:xfrm flipH="1">
              <a:off x="5799" y="2010"/>
              <a:ext cx="1879" cy="1877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" name="Google Shape;40;p12"/>
            <p:cNvCxnSpPr/>
            <p:nvPr/>
          </p:nvCxnSpPr>
          <p:spPr>
            <a:xfrm flipH="1">
              <a:off x="6482" y="2070"/>
              <a:ext cx="1196" cy="1193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" name="Google Shape;41;p12"/>
            <p:cNvCxnSpPr/>
            <p:nvPr/>
          </p:nvCxnSpPr>
          <p:spPr>
            <a:xfrm flipH="1">
              <a:off x="6577" y="1972"/>
              <a:ext cx="1101" cy="1098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" name="Google Shape;42;p12"/>
            <p:cNvCxnSpPr/>
            <p:nvPr/>
          </p:nvCxnSpPr>
          <p:spPr>
            <a:xfrm flipH="1">
              <a:off x="6877" y="2320"/>
              <a:ext cx="801" cy="799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3" name="Google Shape;43;p12"/>
          <p:cNvSpPr txBox="1"/>
          <p:nvPr/>
        </p:nvSpPr>
        <p:spPr>
          <a:xfrm>
            <a:off x="531812" y="8128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b="0" i="0" lang="en-US" sz="8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10285412" y="2768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b="0" i="0" lang="en-US" sz="8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45" name="Google Shape;45;p12"/>
          <p:cNvSpPr txBox="1"/>
          <p:nvPr>
            <p:ph type="title"/>
          </p:nvPr>
        </p:nvSpPr>
        <p:spPr>
          <a:xfrm>
            <a:off x="684212" y="4487862"/>
            <a:ext cx="8532812" cy="150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684212" y="685800"/>
            <a:ext cx="8532812" cy="361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Google Shape;48;p12"/>
          <p:cNvSpPr/>
          <p:nvPr/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9205913" y="2963862"/>
            <a:ext cx="2982912" cy="3206750"/>
            <a:chOff x="5799" y="1867"/>
            <a:chExt cx="1879" cy="2020"/>
          </a:xfrm>
        </p:grpSpPr>
        <p:cxnSp>
          <p:nvCxnSpPr>
            <p:cNvPr id="52" name="Google Shape;52;p13"/>
            <p:cNvCxnSpPr/>
            <p:nvPr/>
          </p:nvCxnSpPr>
          <p:spPr>
            <a:xfrm flipH="1">
              <a:off x="7102" y="1867"/>
              <a:ext cx="576" cy="574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3" name="Google Shape;53;p13"/>
            <p:cNvCxnSpPr/>
            <p:nvPr/>
          </p:nvCxnSpPr>
          <p:spPr>
            <a:xfrm flipH="1">
              <a:off x="5799" y="2010"/>
              <a:ext cx="1879" cy="1877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4" name="Google Shape;54;p13"/>
            <p:cNvCxnSpPr/>
            <p:nvPr/>
          </p:nvCxnSpPr>
          <p:spPr>
            <a:xfrm flipH="1">
              <a:off x="6482" y="2070"/>
              <a:ext cx="1196" cy="1193"/>
            </a:xfrm>
            <a:prstGeom prst="straightConnector1">
              <a:avLst/>
            </a:prstGeom>
            <a:noFill/>
            <a:ln cap="rnd" cmpd="sng" w="95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5" name="Google Shape;55;p13"/>
            <p:cNvCxnSpPr/>
            <p:nvPr/>
          </p:nvCxnSpPr>
          <p:spPr>
            <a:xfrm flipH="1">
              <a:off x="6577" y="1972"/>
              <a:ext cx="1101" cy="1098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56" name="Google Shape;56;p13"/>
            <p:cNvCxnSpPr/>
            <p:nvPr/>
          </p:nvCxnSpPr>
          <p:spPr>
            <a:xfrm flipH="1">
              <a:off x="6877" y="2320"/>
              <a:ext cx="801" cy="799"/>
            </a:xfrm>
            <a:prstGeom prst="straightConnector1">
              <a:avLst/>
            </a:prstGeom>
            <a:noFill/>
            <a:ln cap="rnd" cmpd="sng" w="28425">
              <a:solidFill>
                <a:srgbClr val="FFFFFF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57" name="Google Shape;57;p13"/>
          <p:cNvSpPr txBox="1"/>
          <p:nvPr/>
        </p:nvSpPr>
        <p:spPr>
          <a:xfrm>
            <a:off x="531812" y="8128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b="0" i="0" lang="en-US" sz="8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0285412" y="2768600"/>
            <a:ext cx="6096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Century Gothic"/>
              <a:buNone/>
            </a:pPr>
            <a:r>
              <a:rPr b="0" i="0" lang="en-US" sz="8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4212" y="4487862"/>
            <a:ext cx="8532812" cy="150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84212" y="685800"/>
            <a:ext cx="8532812" cy="3613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b="0" i="0" sz="1400" u="none" cap="none" strike="noStrike">
                <a:solidFill>
                  <a:srgbClr val="68370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0" type="dt"/>
          </p:nvPr>
        </p:nvSpPr>
        <p:spPr>
          <a:xfrm>
            <a:off x="9904412" y="6172200"/>
            <a:ext cx="1598612" cy="36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13"/>
          <p:cNvSpPr/>
          <p:nvPr/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10363200" y="5578475"/>
            <a:ext cx="1141412" cy="6683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370F"/>
              </a:buClr>
              <a:buSzPts val="3200"/>
              <a:buFont typeface="Times New Roman"/>
              <a:buNone/>
              <a:defRPr b="0" i="0" sz="3200" u="none">
                <a:solidFill>
                  <a:srgbClr val="68370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/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kalmanlaszlo06/vizsgaremek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684212" y="685800"/>
            <a:ext cx="80010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entury Gothic"/>
              <a:buNone/>
            </a:pPr>
            <a:r>
              <a:rPr b="0" i="0" lang="en-US" sz="48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BOOKLI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1008062" y="3843337"/>
            <a:ext cx="6400800" cy="194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rgbClr val="11111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Készítette: </a:t>
            </a:r>
            <a:br>
              <a:rPr b="0" i="0" lang="en-US" sz="2400" u="none">
                <a:solidFill>
                  <a:srgbClr val="11111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400" u="none">
                <a:solidFill>
                  <a:srgbClr val="11111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Kálmán László és Mészáros Tibor Márton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/>
          <p:nvPr/>
        </p:nvSpPr>
        <p:spPr>
          <a:xfrm>
            <a:off x="684212" y="2663825"/>
            <a:ext cx="8534400" cy="3330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609600" y="654050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b="0" i="0" lang="en-US" sz="4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Célunk:</a:t>
            </a:r>
            <a:endParaRPr/>
          </a:p>
        </p:txBody>
      </p:sp>
      <p:sp>
        <p:nvSpPr>
          <p:cNvPr id="76" name="Google Shape;76;p2"/>
          <p:cNvSpPr txBox="1"/>
          <p:nvPr/>
        </p:nvSpPr>
        <p:spPr>
          <a:xfrm>
            <a:off x="1008062" y="2087562"/>
            <a:ext cx="6243637" cy="3033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Egy felhasználóbarát online platform létrehozása, mely a könyvek gyors és egyszerű keresését és vásárlását teszi lehetővé. A platform kiemelt szempontja a közösségépítés, ahol a felhasználók megoszthatják véleményüket és értékelhetik a könyveket.</a:t>
            </a:r>
            <a:r>
              <a:rPr b="0" i="0" lang="en-US" sz="21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609600" y="503237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b="0" i="0" lang="en-US" sz="4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Adatbázis:</a:t>
            </a:r>
            <a:endParaRPr sz="1800"/>
          </a:p>
        </p:txBody>
      </p:sp>
      <p:pic>
        <p:nvPicPr>
          <p:cNvPr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4775" y="546100"/>
            <a:ext cx="5605462" cy="58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3"/>
          <p:cNvSpPr txBox="1"/>
          <p:nvPr/>
        </p:nvSpPr>
        <p:spPr>
          <a:xfrm>
            <a:off x="1005975" y="2399250"/>
            <a:ext cx="428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440050" y="1840800"/>
            <a:ext cx="46092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Felhasználók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Könyvek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Könyv listák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Értékelések(vélemények)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Kosár funkció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Vásárlás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●"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Részletes naplózás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68370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/>
        </p:nvSpPr>
        <p:spPr>
          <a:xfrm>
            <a:off x="468125" y="101512"/>
            <a:ext cx="85344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b="0" i="0" lang="en-US" sz="4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Főbb </a:t>
            </a:r>
            <a:r>
              <a:rPr lang="en-US"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funkciók</a:t>
            </a:r>
            <a:r>
              <a:rPr b="0" i="0" lang="en-US" sz="4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4000"/>
          </a:p>
        </p:txBody>
      </p:sp>
      <p:sp>
        <p:nvSpPr>
          <p:cNvPr id="90" name="Google Shape;90;p4"/>
          <p:cNvSpPr txBox="1"/>
          <p:nvPr/>
        </p:nvSpPr>
        <p:spPr>
          <a:xfrm>
            <a:off x="1069550" y="1223962"/>
            <a:ext cx="6400800" cy="19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Egy k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önyv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lista ahol összedhetjük a 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elolvasni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kívánt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könyveket.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b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könyvekről megírhatjuk és megoszthatjuk véleményünket.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entury Gothic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Megvásárolhatjuk az oldalról a 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kínált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könyveket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entury Gothic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r>
              <a:rPr lang="en-US" sz="2600">
                <a:latin typeface="Century Gothic"/>
                <a:ea typeface="Century Gothic"/>
                <a:cs typeface="Century Gothic"/>
                <a:sym typeface="Century Gothic"/>
              </a:rPr>
              <a:t>Megtekinthetjük</a:t>
            </a: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mások listáját és a könyvekhez írt véleményüket.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/>
        </p:nvSpPr>
        <p:spPr>
          <a:xfrm>
            <a:off x="503237" y="654050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entury Gothic"/>
              <a:buNone/>
            </a:pPr>
            <a:r>
              <a:rPr b="0" i="0" lang="en-US" sz="40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és Felhasználói Élmény:</a:t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936625" y="2516187"/>
            <a:ext cx="6400800" cy="194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entury Gothic"/>
              <a:buNone/>
            </a:pPr>
            <a:r>
              <a:rPr b="0" i="0" lang="en-US" sz="26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weboldal modern, tiszta és felhasználóbarát dizájnnal rendelkezik. A navigáció egyszerű és intuitív, hogy a felhasználók könnyen megtalálhatják a keresett könnyveket.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/>
          <p:nvPr/>
        </p:nvSpPr>
        <p:spPr>
          <a:xfrm>
            <a:off x="684212" y="4487862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5"/>
          <p:cNvSpPr/>
          <p:nvPr/>
        </p:nvSpPr>
        <p:spPr>
          <a:xfrm>
            <a:off x="684212" y="1873350"/>
            <a:ext cx="8534400" cy="3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Új funkciók hozzáadása:</a:t>
            </a:r>
            <a:b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Filter lehetőséget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Keresés felhasználókra 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Javítani/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bővíteni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meglévő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funkciókon: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design fejlesztése pl. világos és sötét mód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őviteni a tárházunkat több fajta és féle könyvel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Fejleszteni a felhasználói élményt</a:t>
            </a:r>
            <a:b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n-US" sz="2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2000" u="non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535150" y="264962"/>
            <a:ext cx="8534400" cy="15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lang="en-US"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Tervek a </a:t>
            </a:r>
            <a:r>
              <a:rPr lang="en-US"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jövőre</a:t>
            </a:r>
            <a:r>
              <a:rPr lang="en-US"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C53D"/>
            </a:gs>
            <a:gs pos="100000">
              <a:srgbClr val="D14000"/>
            </a:gs>
          </a:gsLst>
          <a:lin ang="6120000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/>
        </p:nvSpPr>
        <p:spPr>
          <a:xfrm>
            <a:off x="682625" y="0"/>
            <a:ext cx="8534400" cy="1506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entury Gothic"/>
              <a:buNone/>
            </a:pPr>
            <a:r>
              <a:rPr b="0" i="0" lang="en-US" sz="3600" u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weboldal:</a:t>
            </a:r>
            <a:endParaRPr/>
          </a:p>
        </p:txBody>
      </p:sp>
      <p:sp>
        <p:nvSpPr>
          <p:cNvPr id="109" name="Google Shape;109;p7"/>
          <p:cNvSpPr txBox="1"/>
          <p:nvPr/>
        </p:nvSpPr>
        <p:spPr>
          <a:xfrm>
            <a:off x="1511300" y="2376487"/>
            <a:ext cx="8534400" cy="345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4162" lvl="0" marL="284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▶"/>
            </a:pPr>
            <a:r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</a:t>
            </a:r>
            <a:r>
              <a:rPr b="0" i="0" lang="en-US" sz="20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0" i="0" lang="en-US" sz="2000" u="sng">
                <a:solidFill>
                  <a:srgbClr val="3333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https://github.com/kalmanlaszlo06/vizsgaremek/tree/main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2025-04-09T11:03:54Z</dcterms:created>
  <dc:creator>Mészáros Tibor Márton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