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886575" cy="10017125"/>
  <p:embeddedFontLst>
    <p:embeddedFont>
      <p:font typeface="Arimo" panose="020B0604020202020204" charset="0"/>
      <p:regular r:id="rId5"/>
      <p:bold r:id="rId6"/>
      <p:italic r:id="rId7"/>
      <p:boldItalic r:id="rId8"/>
    </p:embeddedFont>
    <p:embeddedFont>
      <p:font typeface="Cascadia Mono SemiBold" panose="020B0609020000020004" pitchFamily="49" charset="0"/>
      <p:bold r:id="rId9"/>
      <p:boldItalic r:id="rId10"/>
    </p:embeddedFont>
    <p:embeddedFont>
      <p:font typeface="Quattrocento Sans" panose="020B0502050000020003" pitchFamily="34" charset="0"/>
      <p:regular r:id="rId11"/>
      <p:bold r:id="rId12"/>
      <p:italic r:id="rId13"/>
      <p:boldItalic r:id="rId14"/>
    </p:embeddedFont>
    <p:embeddedFont>
      <p:font typeface="Verdana" panose="020B060403050404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49">
          <p15:clr>
            <a:srgbClr val="A4A3A4"/>
          </p15:clr>
        </p15:guide>
        <p15:guide id="2" pos="225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/DWXnou3JRmdNhRibDrhm2Xud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36" y="52"/>
      </p:cViewPr>
      <p:guideLst>
        <p:guide orient="horz" pos="1049"/>
        <p:guide pos="22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tableStyles" Target="tableStyles.xml"/><Relationship Id="rId10" Type="http://schemas.openxmlformats.org/officeDocument/2006/relationships/font" Target="fonts/font6.fntdata"/><Relationship Id="rId19" Type="http://customschemas.google.com/relationships/presentationmetadata" Target="meta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84182" cy="502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71" tIns="48286" rIns="96571" bIns="48286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00799" y="1"/>
            <a:ext cx="2984182" cy="502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71" tIns="48286" rIns="96571" bIns="48286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01713" y="1252538"/>
            <a:ext cx="4883150" cy="338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8658" y="4820743"/>
            <a:ext cx="5509260" cy="394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71" tIns="48286" rIns="96571" bIns="48286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14531"/>
            <a:ext cx="2984182" cy="50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71" tIns="48286" rIns="96571" bIns="48286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00799" y="9514531"/>
            <a:ext cx="2984182" cy="50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71" tIns="48286" rIns="96571" bIns="48286" anchor="b" anchorCtr="0">
            <a:noAutofit/>
          </a:bodyPr>
          <a:lstStyle/>
          <a:p>
            <a:pPr algn="r"/>
            <a:fld id="{00000000-1234-1234-1234-123412341234}" type="slidenum">
              <a:rPr lang="de-DE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‹Nr.›</a:t>
            </a:fld>
            <a:endParaRPr lang="de-DE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1252538"/>
            <a:ext cx="4883150" cy="338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8658" y="4820743"/>
            <a:ext cx="5509260" cy="394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71" tIns="48286" rIns="96571" bIns="4828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46" name="Google Shape;46;p1:notes"/>
          <p:cNvSpPr txBox="1">
            <a:spLocks noGrp="1"/>
          </p:cNvSpPr>
          <p:nvPr>
            <p:ph type="sldNum" idx="12"/>
          </p:nvPr>
        </p:nvSpPr>
        <p:spPr>
          <a:xfrm>
            <a:off x="3900799" y="9514531"/>
            <a:ext cx="2984182" cy="50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71" tIns="48286" rIns="96571" bIns="48286" anchor="b" anchorCtr="0">
            <a:noAutofit/>
          </a:bodyPr>
          <a:lstStyle/>
          <a:p>
            <a:pPr algn="r"/>
            <a:fld id="{00000000-1234-1234-1234-123412341234}" type="slidenum">
              <a:rPr lang="de-DE"/>
              <a:pPr algn="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1252538"/>
            <a:ext cx="4883150" cy="338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8658" y="4820743"/>
            <a:ext cx="5509260" cy="394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71" tIns="48286" rIns="96571" bIns="4828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72" name="Google Shape;72;p2:notes"/>
          <p:cNvSpPr txBox="1">
            <a:spLocks noGrp="1"/>
          </p:cNvSpPr>
          <p:nvPr>
            <p:ph type="sldNum" idx="12"/>
          </p:nvPr>
        </p:nvSpPr>
        <p:spPr>
          <a:xfrm>
            <a:off x="3900799" y="9514531"/>
            <a:ext cx="2984182" cy="50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71" tIns="48286" rIns="96571" bIns="48286" anchor="b" anchorCtr="0">
            <a:noAutofit/>
          </a:bodyPr>
          <a:lstStyle/>
          <a:p>
            <a:pPr algn="r"/>
            <a:fld id="{00000000-1234-1234-1234-123412341234}" type="slidenum">
              <a:rPr lang="de-DE"/>
              <a:pPr algn="r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4"/>
          <p:cNvPicPr preferRelativeResize="0"/>
          <p:nvPr/>
        </p:nvPicPr>
        <p:blipFill rotWithShape="1">
          <a:blip r:embed="rId2">
            <a:alphaModFix/>
          </a:blip>
          <a:srcRect l="1565" t="-2404" r="5541" b="16274"/>
          <a:stretch/>
        </p:blipFill>
        <p:spPr>
          <a:xfrm>
            <a:off x="395574" y="538483"/>
            <a:ext cx="9514779" cy="632387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"/>
          <p:cNvSpPr/>
          <p:nvPr/>
        </p:nvSpPr>
        <p:spPr>
          <a:xfrm>
            <a:off x="3615029" y="1748981"/>
            <a:ext cx="2683151" cy="268315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dist="38100" dir="7560000" sx="102000" sy="102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13;p4"/>
          <p:cNvCxnSpPr/>
          <p:nvPr/>
        </p:nvCxnSpPr>
        <p:spPr>
          <a:xfrm>
            <a:off x="33020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C8C8C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4" name="Google Shape;14;p4"/>
          <p:cNvCxnSpPr/>
          <p:nvPr/>
        </p:nvCxnSpPr>
        <p:spPr>
          <a:xfrm>
            <a:off x="66040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C8C8C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5" name="Google Shape;15;p4"/>
          <p:cNvSpPr/>
          <p:nvPr/>
        </p:nvSpPr>
        <p:spPr>
          <a:xfrm>
            <a:off x="6745904" y="668456"/>
            <a:ext cx="3026214" cy="3026214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540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54642" y="1504351"/>
            <a:ext cx="2197089" cy="1389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6836222" y="758774"/>
            <a:ext cx="2823800" cy="2823800"/>
          </a:xfrm>
          <a:prstGeom prst="ellipse">
            <a:avLst/>
          </a:prstGeom>
          <a:noFill/>
          <a:ln w="38100" cap="flat" cmpd="sng">
            <a:solidFill>
              <a:srgbClr val="29AAE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2"/>
          </p:nvPr>
        </p:nvSpPr>
        <p:spPr>
          <a:xfrm>
            <a:off x="584927" y="1342357"/>
            <a:ext cx="2296015" cy="193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just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75707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07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3"/>
          </p:nvPr>
        </p:nvSpPr>
        <p:spPr>
          <a:xfrm>
            <a:off x="1088767" y="827239"/>
            <a:ext cx="1557718" cy="312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5A7E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25A7E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4"/>
          </p:nvPr>
        </p:nvSpPr>
        <p:spPr>
          <a:xfrm>
            <a:off x="3858677" y="2354711"/>
            <a:ext cx="2176211" cy="26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5A7E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5A7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5"/>
          </p:nvPr>
        </p:nvSpPr>
        <p:spPr>
          <a:xfrm>
            <a:off x="3965218" y="2885464"/>
            <a:ext cx="1911904" cy="120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2373961" y="3694670"/>
            <a:ext cx="51435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" name="Google Shape;23;p4"/>
          <p:cNvGrpSpPr/>
          <p:nvPr/>
        </p:nvGrpSpPr>
        <p:grpSpPr>
          <a:xfrm>
            <a:off x="584926" y="758774"/>
            <a:ext cx="440917" cy="440917"/>
            <a:chOff x="2373961" y="3691495"/>
            <a:chExt cx="511175" cy="511175"/>
          </a:xfrm>
        </p:grpSpPr>
        <p:sp>
          <p:nvSpPr>
            <p:cNvPr id="24" name="Google Shape;24;p4"/>
            <p:cNvSpPr/>
            <p:nvPr/>
          </p:nvSpPr>
          <p:spPr>
            <a:xfrm>
              <a:off x="2373961" y="369149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83" y="167"/>
                  </a:moveTo>
                  <a:cubicBezTo>
                    <a:pt x="38" y="167"/>
                    <a:pt x="0" y="129"/>
                    <a:pt x="0" y="83"/>
                  </a:cubicBezTo>
                  <a:cubicBezTo>
                    <a:pt x="0" y="37"/>
                    <a:pt x="38" y="0"/>
                    <a:pt x="83" y="0"/>
                  </a:cubicBezTo>
                  <a:cubicBezTo>
                    <a:pt x="130" y="0"/>
                    <a:pt x="167" y="37"/>
                    <a:pt x="167" y="83"/>
                  </a:cubicBezTo>
                  <a:cubicBezTo>
                    <a:pt x="167" y="129"/>
                    <a:pt x="130" y="167"/>
                    <a:pt x="83" y="167"/>
                  </a:cubicBezTo>
                  <a:close/>
                </a:path>
              </a:pathLst>
            </a:custGeom>
            <a:solidFill>
              <a:srgbClr val="25A7E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446986" y="3770870"/>
              <a:ext cx="368300" cy="296863"/>
            </a:xfrm>
            <a:custGeom>
              <a:avLst/>
              <a:gdLst/>
              <a:ahLst/>
              <a:cxnLst/>
              <a:rect l="l" t="t" r="r" b="b"/>
              <a:pathLst>
                <a:path w="120" h="97" extrusionOk="0">
                  <a:moveTo>
                    <a:pt x="43" y="52"/>
                  </a:moveTo>
                  <a:cubicBezTo>
                    <a:pt x="43" y="52"/>
                    <a:pt x="43" y="52"/>
                    <a:pt x="43" y="52"/>
                  </a:cubicBezTo>
                  <a:cubicBezTo>
                    <a:pt x="39" y="55"/>
                    <a:pt x="34" y="58"/>
                    <a:pt x="30" y="63"/>
                  </a:cubicBezTo>
                  <a:cubicBezTo>
                    <a:pt x="22" y="71"/>
                    <a:pt x="17" y="83"/>
                    <a:pt x="14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6" y="75"/>
                    <a:pt x="22" y="58"/>
                    <a:pt x="43" y="52"/>
                  </a:cubicBezTo>
                  <a:close/>
                  <a:moveTo>
                    <a:pt x="61" y="0"/>
                  </a:moveTo>
                  <a:cubicBezTo>
                    <a:pt x="75" y="0"/>
                    <a:pt x="87" y="12"/>
                    <a:pt x="87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40"/>
                    <a:pt x="75" y="52"/>
                    <a:pt x="61" y="52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46" y="52"/>
                    <a:pt x="35" y="40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12"/>
                    <a:pt x="46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lose/>
                  <a:moveTo>
                    <a:pt x="120" y="97"/>
                  </a:moveTo>
                  <a:cubicBezTo>
                    <a:pt x="106" y="97"/>
                    <a:pt x="106" y="97"/>
                    <a:pt x="106" y="97"/>
                  </a:cubicBezTo>
                  <a:cubicBezTo>
                    <a:pt x="104" y="83"/>
                    <a:pt x="98" y="71"/>
                    <a:pt x="90" y="63"/>
                  </a:cubicBezTo>
                  <a:cubicBezTo>
                    <a:pt x="86" y="58"/>
                    <a:pt x="82" y="55"/>
                    <a:pt x="77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98" y="58"/>
                    <a:pt x="115" y="75"/>
                    <a:pt x="120" y="97"/>
                  </a:cubicBezTo>
                  <a:close/>
                  <a:moveTo>
                    <a:pt x="60" y="58"/>
                  </a:moveTo>
                  <a:cubicBezTo>
                    <a:pt x="60" y="58"/>
                    <a:pt x="60" y="58"/>
                    <a:pt x="60" y="58"/>
                  </a:cubicBezTo>
                  <a:cubicBezTo>
                    <a:pt x="57" y="58"/>
                    <a:pt x="53" y="57"/>
                    <a:pt x="49" y="56"/>
                  </a:cubicBezTo>
                  <a:cubicBezTo>
                    <a:pt x="44" y="58"/>
                    <a:pt x="39" y="62"/>
                    <a:pt x="35" y="67"/>
                  </a:cubicBezTo>
                  <a:cubicBezTo>
                    <a:pt x="27" y="74"/>
                    <a:pt x="22" y="85"/>
                    <a:pt x="20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98" y="85"/>
                    <a:pt x="93" y="74"/>
                    <a:pt x="86" y="67"/>
                  </a:cubicBezTo>
                  <a:cubicBezTo>
                    <a:pt x="81" y="62"/>
                    <a:pt x="77" y="58"/>
                    <a:pt x="71" y="56"/>
                  </a:cubicBezTo>
                  <a:cubicBezTo>
                    <a:pt x="68" y="57"/>
                    <a:pt x="64" y="58"/>
                    <a:pt x="60" y="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enutzerdefiniertes Layout">
  <p:cSld name="Benutzerdefiniertes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t="43343" b="-1"/>
          <a:stretch/>
        </p:blipFill>
        <p:spPr>
          <a:xfrm>
            <a:off x="0" y="6"/>
            <a:ext cx="9906000" cy="15827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5"/>
          <p:cNvCxnSpPr/>
          <p:nvPr/>
        </p:nvCxnSpPr>
        <p:spPr>
          <a:xfrm>
            <a:off x="33020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C8C8C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9" name="Google Shape;29;p5"/>
          <p:cNvCxnSpPr/>
          <p:nvPr/>
        </p:nvCxnSpPr>
        <p:spPr>
          <a:xfrm>
            <a:off x="66040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C8C8C8"/>
            </a:solidFill>
            <a:prstDash val="dash"/>
            <a:miter lim="800000"/>
            <a:headEnd type="none" w="sm" len="sm"/>
            <a:tailEnd type="none" w="sm" len="sm"/>
          </a:ln>
        </p:spPr>
      </p:cxnSp>
      <p:pic>
        <p:nvPicPr>
          <p:cNvPr id="30" name="Google Shape;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575" y="3700046"/>
            <a:ext cx="463664" cy="543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7537" y="4509331"/>
            <a:ext cx="359739" cy="49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5575" y="5270650"/>
            <a:ext cx="546139" cy="48281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54408" y="2571051"/>
            <a:ext cx="6027342" cy="102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marR="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354407" y="2414253"/>
            <a:ext cx="6027343" cy="156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A383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3"/>
          </p:nvPr>
        </p:nvSpPr>
        <p:spPr>
          <a:xfrm>
            <a:off x="1281489" y="3715921"/>
            <a:ext cx="5100261" cy="511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marR="0" lvl="0" indent="-228600" algn="just" rtl="0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4"/>
          </p:nvPr>
        </p:nvSpPr>
        <p:spPr>
          <a:xfrm>
            <a:off x="1281489" y="4485934"/>
            <a:ext cx="5100261" cy="511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marR="0" lvl="0" indent="-228600" algn="just" rtl="0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5"/>
          </p:nvPr>
        </p:nvSpPr>
        <p:spPr>
          <a:xfrm>
            <a:off x="1281489" y="5255947"/>
            <a:ext cx="5100261" cy="511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marR="0" lvl="0" indent="-228600" algn="just" rtl="0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6"/>
          </p:nvPr>
        </p:nvSpPr>
        <p:spPr>
          <a:xfrm>
            <a:off x="6892925" y="4900244"/>
            <a:ext cx="2717799" cy="867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7"/>
          </p:nvPr>
        </p:nvSpPr>
        <p:spPr>
          <a:xfrm>
            <a:off x="354408" y="1714500"/>
            <a:ext cx="5960668" cy="520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8"/>
          </p:nvPr>
        </p:nvSpPr>
        <p:spPr>
          <a:xfrm>
            <a:off x="6892926" y="2083777"/>
            <a:ext cx="2717798" cy="33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3A383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9"/>
          </p:nvPr>
        </p:nvSpPr>
        <p:spPr>
          <a:xfrm>
            <a:off x="6892925" y="2457098"/>
            <a:ext cx="2717799" cy="1007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marR="0" lvl="0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07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97396" y="3742116"/>
            <a:ext cx="1708856" cy="1015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8.jp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>
            <a:alphaModFix amt="60000"/>
          </a:blip>
          <a:tile tx="0" ty="0" sx="100000" sy="100000" flip="xy" algn="tl"/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3588539" y="13031"/>
            <a:ext cx="2889636" cy="6772235"/>
          </a:xfrm>
          <a:prstGeom prst="rect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3818" y="907083"/>
            <a:ext cx="3082775" cy="196897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 txBox="1"/>
          <p:nvPr/>
        </p:nvSpPr>
        <p:spPr>
          <a:xfrm>
            <a:off x="7016100" y="3179225"/>
            <a:ext cx="27423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1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BITCOIN ÄR BÄTTRE ÄN TROR DU!</a:t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586568" y="154770"/>
            <a:ext cx="2854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>
                <a:solidFill>
                  <a:srgbClr val="EF870C"/>
                </a:solidFill>
                <a:latin typeface="Verdana"/>
                <a:ea typeface="Verdana"/>
                <a:cs typeface="Verdana"/>
                <a:sym typeface="Verdana"/>
              </a:rPr>
              <a:t>Gå med i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>
                <a:solidFill>
                  <a:srgbClr val="4D4D4D"/>
                </a:solidFill>
                <a:latin typeface="Verdana"/>
                <a:ea typeface="Verdana"/>
                <a:cs typeface="Verdana"/>
                <a:sym typeface="Verdana"/>
              </a:rPr>
              <a:t>Kalmar Bitcoin Gemenskap !</a:t>
            </a:r>
            <a:endParaRPr sz="1200">
              <a:solidFill>
                <a:srgbClr val="4D4D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568" y="617274"/>
            <a:ext cx="1008000" cy="10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 txBox="1"/>
          <p:nvPr/>
        </p:nvSpPr>
        <p:spPr>
          <a:xfrm>
            <a:off x="-53829" y="6684266"/>
            <a:ext cx="332535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Kalmar Bitcoin Community - concept . design by Ramona Heller</a:t>
            </a:r>
            <a:endParaRPr sz="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6" name="Google Shape;66;p1" descr="Ein Bild, das Schrift, Grafiken, Typografie, Grafikdesign enthält.&#10;&#10;Automatisch generierte Beschreibu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14139" y="613018"/>
            <a:ext cx="1008000" cy="10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>
            <a:off x="2021900" y="1582800"/>
            <a:ext cx="1249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dk1"/>
                </a:solidFill>
              </a:rPr>
              <a:t>PDF Nedladdning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582925" y="1582800"/>
            <a:ext cx="1008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dk1"/>
                </a:solidFill>
              </a:rPr>
              <a:t>Online-Grupp</a:t>
            </a:r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82B824E-42FB-9854-FAA7-816B0465908D}"/>
              </a:ext>
            </a:extLst>
          </p:cNvPr>
          <p:cNvSpPr txBox="1"/>
          <p:nvPr/>
        </p:nvSpPr>
        <p:spPr>
          <a:xfrm>
            <a:off x="3721042" y="4484472"/>
            <a:ext cx="246391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buClrTx/>
              <a:buFontTx/>
              <a:buNone/>
            </a:pPr>
            <a:r>
              <a:rPr lang="sv-SE" sz="1100" b="1" kern="100" dirty="0">
                <a:solidFill>
                  <a:srgbClr val="4D4D4D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Gå med och starta din bitcoinresa!</a:t>
            </a:r>
            <a:endParaRPr lang="de-DE" sz="1100" kern="100" dirty="0">
              <a:solidFill>
                <a:srgbClr val="4D4D4D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F89C199-B1DD-58EB-7185-5A9C4506CA5A}"/>
              </a:ext>
            </a:extLst>
          </p:cNvPr>
          <p:cNvSpPr txBox="1"/>
          <p:nvPr/>
        </p:nvSpPr>
        <p:spPr>
          <a:xfrm>
            <a:off x="3721042" y="3637701"/>
            <a:ext cx="2463916" cy="593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buClrTx/>
              <a:buFontTx/>
              <a:buNone/>
            </a:pPr>
            <a:r>
              <a:rPr lang="de-DE" sz="1100" b="1" kern="100" dirty="0">
                <a:solidFill>
                  <a:srgbClr val="4D4D4D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 NYCKEL- DIN COIN</a:t>
            </a:r>
          </a:p>
          <a:p>
            <a:pPr>
              <a:lnSpc>
                <a:spcPct val="107000"/>
              </a:lnSpc>
              <a:buClrTx/>
              <a:buFontTx/>
              <a:buNone/>
            </a:pPr>
            <a:r>
              <a:rPr lang="sv-SE" sz="1000" kern="100" dirty="0">
                <a:solidFill>
                  <a:srgbClr val="4D4D4D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 alltid har full kontroll över dina bitcoin.</a:t>
            </a:r>
            <a:endParaRPr lang="de-DE" sz="1000" kern="100" dirty="0">
              <a:solidFill>
                <a:srgbClr val="4D4D4D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654299E-64F9-3599-BCAF-53C7D9854EC8}"/>
              </a:ext>
            </a:extLst>
          </p:cNvPr>
          <p:cNvSpPr txBox="1"/>
          <p:nvPr/>
        </p:nvSpPr>
        <p:spPr>
          <a:xfrm>
            <a:off x="3721042" y="2576094"/>
            <a:ext cx="2463916" cy="807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buClrTx/>
              <a:buFontTx/>
              <a:buNone/>
              <a:defRPr/>
            </a:pPr>
            <a:r>
              <a:rPr lang="sv-SE" sz="1100" kern="100" dirty="0">
                <a:solidFill>
                  <a:srgbClr val="4D4D4D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Köpa och sälja bitcoin enkelt och smidigt.</a:t>
            </a:r>
          </a:p>
          <a:p>
            <a:pPr>
              <a:lnSpc>
                <a:spcPct val="107000"/>
              </a:lnSpc>
              <a:buClrTx/>
              <a:buFontTx/>
              <a:buNone/>
              <a:defRPr/>
            </a:pPr>
            <a:r>
              <a:rPr lang="en-US" sz="1100" kern="100" dirty="0">
                <a:solidFill>
                  <a:srgbClr val="4D4D4D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100" kern="100" dirty="0" err="1">
                <a:solidFill>
                  <a:srgbClr val="4D4D4D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ngen</a:t>
            </a:r>
            <a:r>
              <a:rPr lang="en-US" sz="1100" kern="100" dirty="0">
                <a:solidFill>
                  <a:srgbClr val="4D4D4D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solidFill>
                  <a:srgbClr val="4D4D4D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avgift</a:t>
            </a:r>
            <a:r>
              <a:rPr lang="en-US" sz="1100" kern="100" dirty="0">
                <a:solidFill>
                  <a:srgbClr val="4D4D4D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</a:p>
          <a:p>
            <a:pPr>
              <a:lnSpc>
                <a:spcPct val="107000"/>
              </a:lnSpc>
              <a:buClrTx/>
              <a:buFontTx/>
              <a:buNone/>
              <a:defRPr/>
            </a:pPr>
            <a:r>
              <a:rPr lang="en-US" sz="1100" kern="100" dirty="0">
                <a:solidFill>
                  <a:srgbClr val="4D4D4D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Inga extra </a:t>
            </a:r>
            <a:r>
              <a:rPr lang="en-US" sz="1100" kern="100" dirty="0" err="1">
                <a:solidFill>
                  <a:srgbClr val="4D4D4D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kostnader</a:t>
            </a:r>
            <a:r>
              <a:rPr lang="en-US" sz="1100" kern="100" dirty="0">
                <a:solidFill>
                  <a:srgbClr val="4D4D4D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.!</a:t>
            </a:r>
            <a:endParaRPr lang="de-DE" sz="1000" kern="100" dirty="0">
              <a:solidFill>
                <a:srgbClr val="4D4D4D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C5A19E-E7F7-761D-8CF8-55824DEBFFC0}"/>
              </a:ext>
            </a:extLst>
          </p:cNvPr>
          <p:cNvSpPr txBox="1"/>
          <p:nvPr/>
        </p:nvSpPr>
        <p:spPr>
          <a:xfrm>
            <a:off x="3584575" y="154025"/>
            <a:ext cx="2900441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buClrTx/>
              <a:buFontTx/>
              <a:buNone/>
              <a:tabLst>
                <a:tab pos="90488" algn="l"/>
              </a:tabLst>
              <a:defRPr/>
            </a:pPr>
            <a:r>
              <a:rPr lang="sv-SE" sz="1200" b="1" kern="100" dirty="0">
                <a:solidFill>
                  <a:srgbClr val="4D4D4D"/>
                </a:solidFill>
                <a:latin typeface="Verdana"/>
                <a:ea typeface="Calibri" panose="020F0502020204030204" pitchFamily="34" charset="0"/>
                <a:cs typeface="Times New Roman"/>
              </a:rPr>
              <a:t>Ta kontroll över </a:t>
            </a:r>
            <a:r>
              <a:rPr lang="sv-SE" sz="1200" b="1" kern="100" dirty="0">
                <a:solidFill>
                  <a:srgbClr val="F5B263"/>
                </a:solidFill>
                <a:latin typeface="Verdana"/>
                <a:ea typeface="Calibri" panose="020F0502020204030204" pitchFamily="34" charset="0"/>
                <a:cs typeface="Times New Roman"/>
              </a:rPr>
              <a:t>din</a:t>
            </a:r>
            <a:r>
              <a:rPr lang="sv-SE" sz="1200" b="1" kern="100" dirty="0">
                <a:solidFill>
                  <a:srgbClr val="4D4D4D"/>
                </a:solidFill>
                <a:latin typeface="Verdana"/>
                <a:ea typeface="Calibri" panose="020F0502020204030204" pitchFamily="34" charset="0"/>
                <a:cs typeface="Times New Roman"/>
              </a:rPr>
              <a:t> framtid</a:t>
            </a:r>
            <a:endParaRPr lang="de-DE" sz="1200" kern="100" dirty="0">
              <a:solidFill>
                <a:srgbClr val="4D4D4D"/>
              </a:solidFill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3939107-9D79-DF69-E23F-4C77295A95C8}"/>
              </a:ext>
            </a:extLst>
          </p:cNvPr>
          <p:cNvSpPr txBox="1"/>
          <p:nvPr/>
        </p:nvSpPr>
        <p:spPr>
          <a:xfrm>
            <a:off x="3721042" y="1037703"/>
            <a:ext cx="24639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1100" kern="100" dirty="0" err="1">
                <a:solidFill>
                  <a:srgbClr val="4D4D4D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Köpa</a:t>
            </a:r>
            <a:r>
              <a:rPr lang="en-US" sz="1100" kern="100" dirty="0">
                <a:solidFill>
                  <a:srgbClr val="4D4D4D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bitcoin </a:t>
            </a:r>
            <a:r>
              <a:rPr lang="en-US" sz="1100" kern="100" dirty="0" err="1">
                <a:solidFill>
                  <a:srgbClr val="4D4D4D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direkt</a:t>
            </a:r>
            <a:r>
              <a:rPr lang="en-US" sz="1100" kern="100" dirty="0">
                <a:solidFill>
                  <a:srgbClr val="4D4D4D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med </a:t>
            </a:r>
            <a:r>
              <a:rPr lang="en-US" sz="1100" kern="100" dirty="0" err="1">
                <a:solidFill>
                  <a:srgbClr val="4D4D4D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banköverföring</a:t>
            </a:r>
            <a:r>
              <a:rPr lang="en-US" sz="1100" kern="100" dirty="0">
                <a:solidFill>
                  <a:srgbClr val="4D4D4D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solidFill>
                  <a:srgbClr val="4D4D4D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kreditkort</a:t>
            </a:r>
            <a:r>
              <a:rPr lang="en-US" sz="1100" kern="100" dirty="0">
                <a:solidFill>
                  <a:srgbClr val="4D4D4D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solidFill>
                  <a:srgbClr val="4D4D4D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samt</a:t>
            </a:r>
            <a:r>
              <a:rPr lang="en-US" sz="1100" kern="100" dirty="0">
                <a:solidFill>
                  <a:srgbClr val="4D4D4D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Apple pay </a:t>
            </a:r>
            <a:r>
              <a:rPr lang="en-US" sz="1100" kern="100" dirty="0" err="1">
                <a:solidFill>
                  <a:srgbClr val="4D4D4D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och</a:t>
            </a:r>
            <a:r>
              <a:rPr lang="en-US" sz="1100" kern="100" dirty="0">
                <a:solidFill>
                  <a:srgbClr val="4D4D4D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google pay.</a:t>
            </a:r>
            <a:endParaRPr lang="de-DE" sz="1100" kern="100" dirty="0">
              <a:solidFill>
                <a:srgbClr val="4D4D4D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19783BF-E5A4-1570-8CE6-EADC53A4B25F}"/>
              </a:ext>
            </a:extLst>
          </p:cNvPr>
          <p:cNvSpPr txBox="1"/>
          <p:nvPr/>
        </p:nvSpPr>
        <p:spPr>
          <a:xfrm>
            <a:off x="3721042" y="821242"/>
            <a:ext cx="2126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de-DE" sz="1100" b="1" kern="100" dirty="0" err="1">
                <a:solidFill>
                  <a:srgbClr val="4D4D4D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Börja</a:t>
            </a:r>
            <a:r>
              <a:rPr lang="de-DE" sz="1100" b="1" kern="100" dirty="0">
                <a:solidFill>
                  <a:srgbClr val="4D4D4D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100" b="1" kern="100" dirty="0" err="1">
                <a:solidFill>
                  <a:srgbClr val="4D4D4D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på</a:t>
            </a:r>
            <a:r>
              <a:rPr lang="de-DE" sz="1100" b="1" kern="100" dirty="0">
                <a:solidFill>
                  <a:srgbClr val="4D4D4D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100" b="1" kern="100" dirty="0" err="1">
                <a:solidFill>
                  <a:srgbClr val="4D4D4D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några</a:t>
            </a:r>
            <a:r>
              <a:rPr lang="de-DE" sz="1100" b="1" kern="100" dirty="0">
                <a:solidFill>
                  <a:srgbClr val="4D4D4D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100" b="1" kern="100" dirty="0" err="1">
                <a:solidFill>
                  <a:srgbClr val="4D4D4D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minuter</a:t>
            </a:r>
            <a:endParaRPr lang="de-DE" sz="1100" kern="100" dirty="0">
              <a:solidFill>
                <a:srgbClr val="4D4D4D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EDF47E6-7AD8-16FF-763F-039B018E3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2296" y="1703633"/>
            <a:ext cx="1242499" cy="73361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C6B0E95-0767-04EB-C6F6-06F87EAFAB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4334" y="5127392"/>
            <a:ext cx="1008000" cy="1008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3E55FF1-A970-7721-97FD-723F97EB4AE9}"/>
              </a:ext>
            </a:extLst>
          </p:cNvPr>
          <p:cNvSpPr txBox="1"/>
          <p:nvPr/>
        </p:nvSpPr>
        <p:spPr>
          <a:xfrm>
            <a:off x="4534037" y="6164263"/>
            <a:ext cx="948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Scan </a:t>
            </a:r>
            <a:r>
              <a:rPr lang="de-DE" sz="1000" dirty="0" err="1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me</a:t>
            </a:r>
            <a:r>
              <a:rPr lang="de-DE" sz="1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de-DE" sz="1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  <a:sym typeface="Wingdings" panose="05000000000000000000" pitchFamily="2" charset="2"/>
              </a:rPr>
              <a:t></a:t>
            </a:r>
            <a:endParaRPr lang="de-DE" sz="100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>
            <a:alphaModFix amt="60000"/>
          </a:blip>
          <a:tile tx="0" ty="0" sx="100000" sy="100000" flip="xy" algn="tl"/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/>
          <p:nvPr/>
        </p:nvSpPr>
        <p:spPr>
          <a:xfrm>
            <a:off x="6781188" y="231673"/>
            <a:ext cx="3022816" cy="6183641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3544038" y="187108"/>
            <a:ext cx="2836296" cy="6228206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182212" y="187108"/>
            <a:ext cx="2942299" cy="6228206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837318" y="3733712"/>
            <a:ext cx="23583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100"/>
              <a:buFont typeface="Verdana"/>
              <a:buNone/>
            </a:pPr>
            <a:r>
              <a:rPr lang="de-DE" sz="1100">
                <a:solidFill>
                  <a:srgbClr val="4D4D4D"/>
                </a:solidFill>
                <a:latin typeface="Verdana"/>
                <a:ea typeface="Verdana"/>
                <a:cs typeface="Verdana"/>
                <a:sym typeface="Verdana"/>
              </a:rPr>
              <a:t>Bitcoin är världens största och mest säkra datornätverk och det kräver energi för att säkra och skydda det från manipulation.</a:t>
            </a:r>
            <a:endParaRPr/>
          </a:p>
        </p:txBody>
      </p:sp>
      <p:sp>
        <p:nvSpPr>
          <p:cNvPr id="78" name="Google Shape;78;p2"/>
          <p:cNvSpPr txBox="1"/>
          <p:nvPr/>
        </p:nvSpPr>
        <p:spPr>
          <a:xfrm>
            <a:off x="825062" y="2161344"/>
            <a:ext cx="234744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rgbClr val="4D4D4D"/>
                </a:solidFill>
                <a:latin typeface="Verdana"/>
                <a:ea typeface="Verdana"/>
                <a:cs typeface="Verdana"/>
                <a:sym typeface="Verdana"/>
              </a:rPr>
              <a:t>Nu för tiden skapar Riksbanken helt enkelt nytt pengar från ingenting. Det är inte möjligt med Bitcoin. </a:t>
            </a:r>
            <a:endParaRPr/>
          </a:p>
        </p:txBody>
      </p:sp>
      <p:sp>
        <p:nvSpPr>
          <p:cNvPr id="79" name="Google Shape;79;p2"/>
          <p:cNvSpPr txBox="1"/>
          <p:nvPr/>
        </p:nvSpPr>
        <p:spPr>
          <a:xfrm>
            <a:off x="825062" y="4808696"/>
            <a:ext cx="23880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100"/>
              <a:buFont typeface="Verdana"/>
              <a:buNone/>
            </a:pPr>
            <a:r>
              <a:rPr lang="de-DE" sz="1100">
                <a:solidFill>
                  <a:srgbClr val="4D4D4D"/>
                </a:solidFill>
                <a:latin typeface="Verdana"/>
                <a:ea typeface="Verdana"/>
                <a:cs typeface="Verdana"/>
                <a:sym typeface="Verdana"/>
              </a:rPr>
              <a:t>Ju fler människor som använder Bitcoin, desto större blir värdet per enhet, samtidigt som priset fluktuerar allt mindre.</a:t>
            </a:r>
            <a:endParaRPr sz="1100" b="0" i="0" u="none" strike="noStrike" cap="none">
              <a:solidFill>
                <a:srgbClr val="4D4D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287815" y="221043"/>
            <a:ext cx="30870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>
                <a:solidFill>
                  <a:srgbClr val="4D4D4D"/>
                </a:solidFill>
                <a:latin typeface="Verdana"/>
                <a:ea typeface="Verdana"/>
                <a:cs typeface="Verdana"/>
                <a:sym typeface="Verdana"/>
              </a:rPr>
              <a:t>Bitcoin gör det möjligt att verkligen äga dina pengar!</a:t>
            </a:r>
            <a:endParaRPr/>
          </a:p>
        </p:txBody>
      </p:sp>
      <p:pic>
        <p:nvPicPr>
          <p:cNvPr id="81" name="Google Shape;8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270" y="982301"/>
            <a:ext cx="485843" cy="485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0942" y="2189847"/>
            <a:ext cx="525391" cy="525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6912" y="3160035"/>
            <a:ext cx="504895" cy="514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4432" y="3761286"/>
            <a:ext cx="504895" cy="504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9393" y="4808696"/>
            <a:ext cx="485843" cy="49536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"/>
          <p:cNvSpPr txBox="1"/>
          <p:nvPr/>
        </p:nvSpPr>
        <p:spPr>
          <a:xfrm>
            <a:off x="831185" y="920589"/>
            <a:ext cx="23475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100"/>
              <a:buFont typeface="Verdana"/>
              <a:buNone/>
            </a:pPr>
            <a:r>
              <a:rPr lang="de-DE" sz="1100">
                <a:solidFill>
                  <a:srgbClr val="4D4D4D"/>
                </a:solidFill>
                <a:latin typeface="Verdana"/>
                <a:ea typeface="Verdana"/>
                <a:cs typeface="Verdana"/>
                <a:sym typeface="Verdana"/>
              </a:rPr>
              <a:t>Förr i tiden var Kronan backad av guldreserver så att den var begränsad och behöll sitt värde. Detta har inte längre varit fallet sedan 1931!</a:t>
            </a:r>
            <a:endParaRPr/>
          </a:p>
        </p:txBody>
      </p:sp>
      <p:sp>
        <p:nvSpPr>
          <p:cNvPr id="87" name="Google Shape;87;p2"/>
          <p:cNvSpPr txBox="1"/>
          <p:nvPr/>
        </p:nvSpPr>
        <p:spPr>
          <a:xfrm>
            <a:off x="839133" y="3166560"/>
            <a:ext cx="23453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rgbClr val="4D4D4D"/>
                </a:solidFill>
                <a:latin typeface="Verdana"/>
                <a:ea typeface="Verdana"/>
                <a:cs typeface="Verdana"/>
                <a:sym typeface="Verdana"/>
              </a:rPr>
              <a:t>Bitcoin är den enda digitala valutan med fast försörjning</a:t>
            </a:r>
            <a:endParaRPr sz="1100" b="0" i="0" u="none" strike="noStrike" cap="none">
              <a:solidFill>
                <a:srgbClr val="4D4D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7253200" y="212900"/>
            <a:ext cx="210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>
                <a:solidFill>
                  <a:srgbClr val="4D4D4D"/>
                </a:solidFill>
                <a:latin typeface="Verdana"/>
                <a:ea typeface="Verdana"/>
                <a:cs typeface="Verdana"/>
                <a:sym typeface="Verdana"/>
              </a:rPr>
              <a:t>6 ANLEDNINGAR TILL</a:t>
            </a:r>
            <a:endParaRPr/>
          </a:p>
        </p:txBody>
      </p:sp>
      <p:sp>
        <p:nvSpPr>
          <p:cNvPr id="89" name="Google Shape;89;p2"/>
          <p:cNvSpPr txBox="1"/>
          <p:nvPr/>
        </p:nvSpPr>
        <p:spPr>
          <a:xfrm>
            <a:off x="6901800" y="489850"/>
            <a:ext cx="2781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>
                <a:solidFill>
                  <a:srgbClr val="F1A717"/>
                </a:solidFill>
                <a:latin typeface="Verdana"/>
                <a:ea typeface="Verdana"/>
                <a:cs typeface="Verdana"/>
                <a:sym typeface="Verdana"/>
              </a:rPr>
              <a:t>VARFÖR BITCOIN HAR VÄRDE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6692787" y="1689000"/>
            <a:ext cx="15195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1">
                <a:solidFill>
                  <a:srgbClr val="F1A717"/>
                </a:solidFill>
                <a:latin typeface="Verdana"/>
                <a:ea typeface="Verdana"/>
                <a:cs typeface="Verdana"/>
                <a:sym typeface="Verdana"/>
              </a:rPr>
              <a:t>KNAPPHET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rgbClr val="4D4D4D"/>
                </a:solidFill>
                <a:latin typeface="Verdana"/>
                <a:ea typeface="Verdana"/>
                <a:cs typeface="Verdana"/>
                <a:sym typeface="Verdana"/>
              </a:rPr>
              <a:t>Det kommer endast finnas &lt; 21 miljoner Bitcoin som någonsin kommer att existera  </a:t>
            </a:r>
            <a:endParaRPr sz="1100">
              <a:solidFill>
                <a:srgbClr val="4D4D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8247316" y="1687276"/>
            <a:ext cx="16248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1">
                <a:solidFill>
                  <a:srgbClr val="F1A717"/>
                </a:solidFill>
                <a:latin typeface="Verdana"/>
                <a:ea typeface="Verdana"/>
                <a:cs typeface="Verdana"/>
                <a:sym typeface="Verdana"/>
              </a:rPr>
              <a:t>GENOMSKINLING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rgbClr val="4D4D4D"/>
                </a:solidFill>
                <a:latin typeface="Verdana"/>
                <a:ea typeface="Verdana"/>
                <a:cs typeface="Verdana"/>
                <a:sym typeface="Verdana"/>
              </a:rPr>
              <a:t>Du kan verifiera var dina Bitcoin kom ifrån och vart de tar vägen </a:t>
            </a:r>
            <a:endParaRPr sz="1100">
              <a:solidFill>
                <a:srgbClr val="4D4D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6781200" y="3494375"/>
            <a:ext cx="16248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1">
                <a:solidFill>
                  <a:srgbClr val="F1A717"/>
                </a:solidFill>
                <a:latin typeface="Verdana"/>
                <a:ea typeface="Verdana"/>
                <a:cs typeface="Verdana"/>
                <a:sym typeface="Verdana"/>
              </a:rPr>
              <a:t>DECENTRALISERAD</a:t>
            </a:r>
            <a:endParaRPr sz="1100" b="1">
              <a:solidFill>
                <a:srgbClr val="F1A71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rgbClr val="4D4D4D"/>
                </a:solidFill>
                <a:latin typeface="Verdana"/>
                <a:ea typeface="Verdana"/>
                <a:cs typeface="Verdana"/>
                <a:sym typeface="Verdana"/>
              </a:rPr>
              <a:t>Dess kärnkod och information lagras på flera servrar runt om i världen</a:t>
            </a:r>
            <a:endParaRPr sz="1100">
              <a:solidFill>
                <a:srgbClr val="4D4D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8319102" y="5323546"/>
            <a:ext cx="158689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1">
                <a:solidFill>
                  <a:srgbClr val="F1A717"/>
                </a:solidFill>
                <a:latin typeface="Verdana"/>
                <a:ea typeface="Verdana"/>
                <a:cs typeface="Verdana"/>
                <a:sym typeface="Verdana"/>
              </a:rPr>
              <a:t>GRÄNSLÖS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rgbClr val="4D4D4D"/>
                </a:solidFill>
                <a:latin typeface="Verdana"/>
                <a:ea typeface="Verdana"/>
                <a:cs typeface="Verdana"/>
                <a:sym typeface="Verdana"/>
              </a:rPr>
              <a:t>Bitcoin skickas över hela världen på nolltid 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8319102" y="3476331"/>
            <a:ext cx="14850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1">
                <a:solidFill>
                  <a:srgbClr val="F1A717"/>
                </a:solidFill>
                <a:latin typeface="Verdana"/>
                <a:ea typeface="Verdana"/>
                <a:cs typeface="Verdana"/>
                <a:sym typeface="Verdana"/>
              </a:rPr>
              <a:t>FRIHET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rgbClr val="4D4D4D"/>
                </a:solidFill>
                <a:latin typeface="Verdana"/>
                <a:ea typeface="Verdana"/>
                <a:cs typeface="Verdana"/>
                <a:sym typeface="Verdana"/>
              </a:rPr>
              <a:t>BTC </a:t>
            </a:r>
            <a:r>
              <a:rPr lang="de-DE" sz="1100" u="sng">
                <a:solidFill>
                  <a:srgbClr val="4D4D4D"/>
                </a:solidFill>
                <a:latin typeface="Verdana"/>
                <a:ea typeface="Verdana"/>
                <a:cs typeface="Verdana"/>
                <a:sym typeface="Verdana"/>
              </a:rPr>
              <a:t>kan inte</a:t>
            </a:r>
            <a:r>
              <a:rPr lang="de-DE" sz="1100">
                <a:solidFill>
                  <a:srgbClr val="4D4D4D"/>
                </a:solidFill>
                <a:latin typeface="Verdana"/>
                <a:ea typeface="Verdana"/>
                <a:cs typeface="Verdana"/>
                <a:sym typeface="Verdana"/>
              </a:rPr>
              <a:t> kontrolleras av någon regering, bank eller företag</a:t>
            </a:r>
            <a:endParaRPr sz="1100">
              <a:solidFill>
                <a:srgbClr val="4D4D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6780960" y="5323546"/>
            <a:ext cx="1536573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1">
                <a:solidFill>
                  <a:srgbClr val="F1A717"/>
                </a:solidFill>
                <a:latin typeface="Verdana"/>
                <a:ea typeface="Verdana"/>
                <a:cs typeface="Verdana"/>
                <a:sym typeface="Verdana"/>
              </a:rPr>
              <a:t>FUNGIBEL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rgbClr val="4D4D4D"/>
                </a:solidFill>
                <a:latin typeface="Verdana"/>
                <a:ea typeface="Verdana"/>
                <a:cs typeface="Verdana"/>
                <a:sym typeface="Verdana"/>
              </a:rPr>
              <a:t>Bitcoin är helt utbytbara 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3480458" y="212860"/>
            <a:ext cx="314496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>
                <a:solidFill>
                  <a:srgbClr val="4D4D4D"/>
                </a:solidFill>
                <a:latin typeface="Verdana"/>
                <a:ea typeface="Verdana"/>
                <a:cs typeface="Verdana"/>
                <a:sym typeface="Verdana"/>
              </a:rPr>
              <a:t>Inflationen är värre än du tror! </a:t>
            </a:r>
            <a:endParaRPr sz="1200" b="1">
              <a:solidFill>
                <a:srgbClr val="4D4D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3486781" y="920589"/>
            <a:ext cx="307551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rgbClr val="4D4D4D"/>
                </a:solidFill>
                <a:latin typeface="Verdana"/>
                <a:ea typeface="Verdana"/>
                <a:cs typeface="Verdana"/>
                <a:sym typeface="Verdana"/>
              </a:rPr>
              <a:t>Priserna stiger vart du än tittar, varor och tjänster blir dyrare, men dina löner kan inte hålla jämna steg... Men varför är det så?</a:t>
            </a:r>
            <a:endParaRPr sz="1100" i="1">
              <a:solidFill>
                <a:srgbClr val="4D4D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4073399" y="2145757"/>
            <a:ext cx="2268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rgbClr val="4D4D4D"/>
                </a:solidFill>
                <a:latin typeface="Verdana"/>
                <a:ea typeface="Verdana"/>
                <a:cs typeface="Verdana"/>
                <a:sym typeface="Verdana"/>
              </a:rPr>
              <a:t>Om penningmängden ökas genom "räddningspaket", statsskuld, etc., förlorar dina sparade pengar köpkraft.</a:t>
            </a:r>
            <a:endParaRPr sz="1100">
              <a:solidFill>
                <a:srgbClr val="4D4D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4073399" y="3278929"/>
            <a:ext cx="233732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rgbClr val="4D4D4D"/>
                </a:solidFill>
                <a:latin typeface="Verdana"/>
                <a:ea typeface="Verdana"/>
                <a:cs typeface="Verdana"/>
                <a:sym typeface="Verdana"/>
              </a:rPr>
              <a:t>Att skapa nya monetära enheter skapar inte rikedom.</a:t>
            </a:r>
            <a:endParaRPr sz="1100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4078992" y="3908654"/>
            <a:ext cx="2326135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rgbClr val="4D4D4D"/>
                </a:solidFill>
                <a:latin typeface="Verdana"/>
                <a:ea typeface="Verdana"/>
                <a:cs typeface="Verdana"/>
                <a:sym typeface="Verdana"/>
              </a:rPr>
              <a:t>Pengar som kan skapas utan ansträngning är inte knapp och kallas "mjuka pengar".</a:t>
            </a:r>
            <a:endParaRPr sz="1100">
              <a:solidFill>
                <a:srgbClr val="4D4D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4068766" y="4707656"/>
            <a:ext cx="232618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rgbClr val="4D4D4D"/>
                </a:solidFill>
                <a:latin typeface="Verdana"/>
                <a:ea typeface="Verdana"/>
                <a:cs typeface="Verdana"/>
                <a:sym typeface="Verdana"/>
              </a:rPr>
              <a:t>På grund av Cantillon-effekten ökar tryckningen av nya "mjuka pengar"klyftan mellan rika och fattiga. </a:t>
            </a:r>
            <a:endParaRPr sz="1100">
              <a:solidFill>
                <a:srgbClr val="4D4D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627272" y="2189847"/>
            <a:ext cx="446013" cy="446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61028" y="3948637"/>
            <a:ext cx="421683" cy="421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645783" y="3255855"/>
            <a:ext cx="436924" cy="443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663422" y="4680371"/>
            <a:ext cx="415570" cy="42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769597" y="4778939"/>
            <a:ext cx="578056" cy="548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680901" y="2864705"/>
            <a:ext cx="754917" cy="70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077431" y="2861606"/>
            <a:ext cx="664365" cy="629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077431" y="1054339"/>
            <a:ext cx="758060" cy="777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732706" y="1110658"/>
            <a:ext cx="721962" cy="665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253201" y="4771188"/>
            <a:ext cx="627331" cy="632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Office PowerPoint</Application>
  <PresentationFormat>A4-Papier (210 x 297 mm)</PresentationFormat>
  <Paragraphs>44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Calibri</vt:lpstr>
      <vt:lpstr>Arial</vt:lpstr>
      <vt:lpstr>Cascadia Mono SemiBold</vt:lpstr>
      <vt:lpstr>Verdana</vt:lpstr>
      <vt:lpstr>Quattrocento Sans</vt:lpstr>
      <vt:lpstr>Arimo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Ramona Heller</dc:creator>
  <cp:lastModifiedBy>Max Peter (cironet.eu)</cp:lastModifiedBy>
  <cp:revision>1</cp:revision>
  <cp:lastPrinted>2024-05-17T13:32:29Z</cp:lastPrinted>
  <dcterms:created xsi:type="dcterms:W3CDTF">2024-04-16T12:46:00Z</dcterms:created>
  <dcterms:modified xsi:type="dcterms:W3CDTF">2024-05-17T13:35:29Z</dcterms:modified>
</cp:coreProperties>
</file>