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notesMasterIdLst>
    <p:notesMasterId r:id="rId17"/>
  </p:notesMasterIdLst>
  <p:handoutMasterIdLst>
    <p:handoutMasterId r:id="rId18"/>
  </p:handoutMasterIdLst>
  <p:sldIdLst>
    <p:sldId id="2549" r:id="rId2"/>
    <p:sldId id="2552" r:id="rId3"/>
    <p:sldId id="2570" r:id="rId4"/>
    <p:sldId id="2561" r:id="rId5"/>
    <p:sldId id="2574" r:id="rId6"/>
    <p:sldId id="2562" r:id="rId7"/>
    <p:sldId id="2564" r:id="rId8"/>
    <p:sldId id="2565" r:id="rId9"/>
    <p:sldId id="2563" r:id="rId10"/>
    <p:sldId id="2573" r:id="rId11"/>
    <p:sldId id="2566" r:id="rId12"/>
    <p:sldId id="2567" r:id="rId13"/>
    <p:sldId id="2569" r:id="rId14"/>
    <p:sldId id="2568" r:id="rId15"/>
    <p:sldId id="254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AE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0678" autoAdjust="0"/>
  </p:normalViewPr>
  <p:slideViewPr>
    <p:cSldViewPr snapToGrid="0">
      <p:cViewPr varScale="1">
        <p:scale>
          <a:sx n="100" d="100"/>
          <a:sy n="100" d="100"/>
        </p:scale>
        <p:origin x="990" y="90"/>
      </p:cViewPr>
      <p:guideLst/>
    </p:cSldViewPr>
  </p:slideViewPr>
  <p:notesTextViewPr>
    <p:cViewPr>
      <p:scale>
        <a:sx n="1" d="1"/>
        <a:sy n="1" d="1"/>
      </p:scale>
      <p:origin x="0" y="0"/>
    </p:cViewPr>
  </p:notesTextViewPr>
  <p:notesViewPr>
    <p:cSldViewPr snapToGrid="0">
      <p:cViewPr varScale="1">
        <p:scale>
          <a:sx n="84" d="100"/>
          <a:sy n="84" d="100"/>
        </p:scale>
        <p:origin x="391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E8FA38E-9F41-1A45-879F-0B93BA5093C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6F016A96-BC72-0640-9AEE-870574F3880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B0B091C-A27C-3C4B-82F1-DDBD9A02829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801FC8B-EC93-C64D-BBD2-37E30DAF45BC}" type="slidenum">
              <a:rPr lang="en-US" smtClean="0"/>
              <a:t>‹#›</a:t>
            </a:fld>
            <a:endParaRPr lang="en-US" dirty="0"/>
          </a:p>
        </p:txBody>
      </p:sp>
      <p:sp>
        <p:nvSpPr>
          <p:cNvPr id="3" name="Date Placeholder 2">
            <a:extLst>
              <a:ext uri="{FF2B5EF4-FFF2-40B4-BE49-F238E27FC236}">
                <a16:creationId xmlns:a16="http://schemas.microsoft.com/office/drawing/2014/main" id="{587D4734-4CAE-4B5B-A5BF-2204F730257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15A48E-F7AD-43EC-AC50-8729FE3865BE}" type="datetimeFigureOut">
              <a:rPr lang="en-US" smtClean="0"/>
              <a:t>12/18/2022</a:t>
            </a:fld>
            <a:endParaRPr lang="en-US"/>
          </a:p>
        </p:txBody>
      </p:sp>
    </p:spTree>
    <p:extLst>
      <p:ext uri="{BB962C8B-B14F-4D97-AF65-F5344CB8AC3E}">
        <p14:creationId xmlns:p14="http://schemas.microsoft.com/office/powerpoint/2010/main" val="39608117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55F854-E2CE-6F4E-A0CF-CB175674CF4C}" type="datetimeFigureOut">
              <a:rPr lang="en-US" smtClean="0"/>
              <a:t>12/18/2022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D111EE-B1CE-3F40-8B0E-AB6A92B85452}" type="slidenum">
              <a:rPr lang="en-US" smtClean="0"/>
              <a:t>‹#›</a:t>
            </a:fld>
            <a:endParaRPr lang="en-US" dirty="0"/>
          </a:p>
        </p:txBody>
      </p:sp>
    </p:spTree>
    <p:extLst>
      <p:ext uri="{BB962C8B-B14F-4D97-AF65-F5344CB8AC3E}">
        <p14:creationId xmlns:p14="http://schemas.microsoft.com/office/powerpoint/2010/main" val="165684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panose="05000000000000000000" pitchFamily="2" charset="2"/>
              <a:buChar char="q"/>
            </a:pPr>
            <a:r>
              <a:rPr lang="en-US" dirty="0"/>
              <a:t> 55% fewer houses listed in 2021 vs 2020; 68% vs 2019</a:t>
            </a:r>
          </a:p>
          <a:p>
            <a:pPr>
              <a:buFont typeface="Wingdings" panose="05000000000000000000" pitchFamily="2" charset="2"/>
              <a:buChar char="q"/>
            </a:pPr>
            <a:r>
              <a:rPr lang="en-US" dirty="0"/>
              <a:t> 35% increase in 2022 vs 2021</a:t>
            </a:r>
          </a:p>
          <a:p>
            <a:endParaRPr lang="en-US" dirty="0"/>
          </a:p>
        </p:txBody>
      </p:sp>
      <p:sp>
        <p:nvSpPr>
          <p:cNvPr id="4" name="Slide Number Placeholder 3"/>
          <p:cNvSpPr>
            <a:spLocks noGrp="1"/>
          </p:cNvSpPr>
          <p:nvPr>
            <p:ph type="sldNum" sz="quarter" idx="5"/>
          </p:nvPr>
        </p:nvSpPr>
        <p:spPr/>
        <p:txBody>
          <a:bodyPr/>
          <a:lstStyle/>
          <a:p>
            <a:fld id="{07D111EE-B1CE-3F40-8B0E-AB6A92B85452}" type="slidenum">
              <a:rPr lang="en-US" smtClean="0"/>
              <a:t>5</a:t>
            </a:fld>
            <a:endParaRPr lang="en-US" dirty="0"/>
          </a:p>
        </p:txBody>
      </p:sp>
    </p:spTree>
    <p:extLst>
      <p:ext uri="{BB962C8B-B14F-4D97-AF65-F5344CB8AC3E}">
        <p14:creationId xmlns:p14="http://schemas.microsoft.com/office/powerpoint/2010/main" val="2732887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9CF3A1-9863-43A3-B39B-8E6FEFD6E20B}" type="slidenum">
              <a:rPr lang="en-US" smtClean="0"/>
              <a:t>14</a:t>
            </a:fld>
            <a:endParaRPr lang="en-US" dirty="0"/>
          </a:p>
        </p:txBody>
      </p:sp>
    </p:spTree>
    <p:extLst>
      <p:ext uri="{BB962C8B-B14F-4D97-AF65-F5344CB8AC3E}">
        <p14:creationId xmlns:p14="http://schemas.microsoft.com/office/powerpoint/2010/main" val="3589647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COVID drove a significant increase in home-buying activity which led to a drastic decrease in available inventory. Due to a growing job market from business friendly legislation, lower than average property taxes, and friendly climate, Nashville was listed as one of the pandemic “boom towns” during this surge (The Home Buying Institute; 2022) </a:t>
            </a:r>
          </a:p>
          <a:p>
            <a:endParaRPr lang="en-US" dirty="0"/>
          </a:p>
        </p:txBody>
      </p:sp>
      <p:sp>
        <p:nvSpPr>
          <p:cNvPr id="4" name="Slide Number Placeholder 3"/>
          <p:cNvSpPr>
            <a:spLocks noGrp="1"/>
          </p:cNvSpPr>
          <p:nvPr>
            <p:ph type="sldNum" sz="quarter" idx="5"/>
          </p:nvPr>
        </p:nvSpPr>
        <p:spPr/>
        <p:txBody>
          <a:bodyPr/>
          <a:lstStyle/>
          <a:p>
            <a:fld id="{0B9CF3A1-9863-43A3-B39B-8E6FEFD6E20B}" type="slidenum">
              <a:rPr lang="en-US" smtClean="0"/>
              <a:t>15</a:t>
            </a:fld>
            <a:endParaRPr lang="en-US" dirty="0"/>
          </a:p>
        </p:txBody>
      </p:sp>
    </p:spTree>
    <p:extLst>
      <p:ext uri="{BB962C8B-B14F-4D97-AF65-F5344CB8AC3E}">
        <p14:creationId xmlns:p14="http://schemas.microsoft.com/office/powerpoint/2010/main" val="1652760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tx1"/>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12/18/2022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2" name="Title 1"/>
          <p:cNvSpPr>
            <a:spLocks noGrp="1"/>
          </p:cNvSpPr>
          <p:nvPr>
            <p:ph type="ctrTitle"/>
          </p:nvPr>
        </p:nvSpPr>
        <p:spPr>
          <a:xfrm>
            <a:off x="1058669" y="854538"/>
            <a:ext cx="4567608" cy="3566160"/>
          </a:xfrm>
        </p:spPr>
        <p:txBody>
          <a:bodyPr anchor="b">
            <a:normAutofit/>
          </a:bodyPr>
          <a:lstStyle>
            <a:lvl1pPr algn="l">
              <a:lnSpc>
                <a:spcPct val="90000"/>
              </a:lnSpc>
              <a:defRPr sz="5400" spc="-50" baseline="0">
                <a:solidFill>
                  <a:schemeClr val="bg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1061440" y="4429842"/>
            <a:ext cx="4567608" cy="1143000"/>
          </a:xfrm>
        </p:spPr>
        <p:txBody>
          <a:bodyPr lIns="91440" rIns="91440">
            <a:normAutofit/>
          </a:bodyPr>
          <a:lstStyle>
            <a:lvl1pPr marL="0" indent="0" algn="l">
              <a:buNone/>
              <a:defRPr sz="1600" cap="all" spc="200" baseline="0">
                <a:solidFill>
                  <a:schemeClr val="bg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subtitle</a:t>
            </a:r>
          </a:p>
        </p:txBody>
      </p:sp>
      <p:sp>
        <p:nvSpPr>
          <p:cNvPr id="12" name="Freeform 11">
            <a:extLst>
              <a:ext uri="{FF2B5EF4-FFF2-40B4-BE49-F238E27FC236}">
                <a16:creationId xmlns:a16="http://schemas.microsoft.com/office/drawing/2014/main" id="{C28A7DB8-FEA5-5A4A-85DF-FA1ADFB3EFC5}"/>
              </a:ext>
            </a:extLst>
          </p:cNvPr>
          <p:cNvSpPr>
            <a:spLocks noGrp="1"/>
          </p:cNvSpPr>
          <p:nvPr>
            <p:ph type="pic" sz="quarter" idx="13"/>
          </p:nvPr>
        </p:nvSpPr>
        <p:spPr>
          <a:xfrm>
            <a:off x="4933721" y="-19458"/>
            <a:ext cx="7261837" cy="6877457"/>
          </a:xfrm>
          <a:custGeom>
            <a:avLst/>
            <a:gdLst>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3440072 w 8464509"/>
              <a:gd name="connsiteY6" fmla="*/ 6839148 h 6858000"/>
              <a:gd name="connsiteX7" fmla="*/ 0 w 8464509"/>
              <a:gd name="connsiteY7" fmla="*/ 685800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0 w 8464509"/>
              <a:gd name="connsiteY6" fmla="*/ 6858000 h 6858000"/>
              <a:gd name="connsiteX7" fmla="*/ 3426278 w 8464509"/>
              <a:gd name="connsiteY7" fmla="*/ 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426278 w 8464509"/>
              <a:gd name="connsiteY6" fmla="*/ 0 h 6858000"/>
              <a:gd name="connsiteX0" fmla="*/ 3993491 w 8464509"/>
              <a:gd name="connsiteY0" fmla="*/ 19455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993491 w 8464509"/>
              <a:gd name="connsiteY6" fmla="*/ 19455 h 6858000"/>
              <a:gd name="connsiteX0" fmla="*/ 3993491 w 8464509"/>
              <a:gd name="connsiteY0" fmla="*/ 19455 h 6858000"/>
              <a:gd name="connsiteX1" fmla="*/ 3440072 w 8464509"/>
              <a:gd name="connsiteY1" fmla="*/ 37000 h 6858000"/>
              <a:gd name="connsiteX2" fmla="*/ 8464509 w 8464509"/>
              <a:gd name="connsiteY2" fmla="*/ 0 h 6858000"/>
              <a:gd name="connsiteX3" fmla="*/ 8464509 w 8464509"/>
              <a:gd name="connsiteY3" fmla="*/ 6858000 h 6858000"/>
              <a:gd name="connsiteX4" fmla="*/ 0 w 8464509"/>
              <a:gd name="connsiteY4" fmla="*/ 6858000 h 6858000"/>
              <a:gd name="connsiteX5" fmla="*/ 3993491 w 8464509"/>
              <a:gd name="connsiteY5" fmla="*/ 19455 h 6858000"/>
              <a:gd name="connsiteX0" fmla="*/ 3993491 w 8464509"/>
              <a:gd name="connsiteY0" fmla="*/ 19455 h 6858000"/>
              <a:gd name="connsiteX1" fmla="*/ 8464509 w 8464509"/>
              <a:gd name="connsiteY1" fmla="*/ 0 h 6858000"/>
              <a:gd name="connsiteX2" fmla="*/ 8464509 w 8464509"/>
              <a:gd name="connsiteY2" fmla="*/ 6858000 h 6858000"/>
              <a:gd name="connsiteX3" fmla="*/ 0 w 8464509"/>
              <a:gd name="connsiteY3" fmla="*/ 6858000 h 6858000"/>
              <a:gd name="connsiteX4" fmla="*/ 3993491 w 8464509"/>
              <a:gd name="connsiteY4" fmla="*/ 19455 h 6858000"/>
              <a:gd name="connsiteX0" fmla="*/ 4061557 w 8464509"/>
              <a:gd name="connsiteY0" fmla="*/ 0 h 6858001"/>
              <a:gd name="connsiteX1" fmla="*/ 8464509 w 8464509"/>
              <a:gd name="connsiteY1" fmla="*/ 1 h 6858001"/>
              <a:gd name="connsiteX2" fmla="*/ 8464509 w 8464509"/>
              <a:gd name="connsiteY2" fmla="*/ 6858001 h 6858001"/>
              <a:gd name="connsiteX3" fmla="*/ 0 w 8464509"/>
              <a:gd name="connsiteY3" fmla="*/ 6858001 h 6858001"/>
              <a:gd name="connsiteX4" fmla="*/ 4061557 w 8464509"/>
              <a:gd name="connsiteY4" fmla="*/ 0 h 6858001"/>
              <a:gd name="connsiteX0" fmla="*/ 5059852 w 8464509"/>
              <a:gd name="connsiteY0" fmla="*/ 19454 h 6858000"/>
              <a:gd name="connsiteX1" fmla="*/ 8464509 w 8464509"/>
              <a:gd name="connsiteY1" fmla="*/ 0 h 6858000"/>
              <a:gd name="connsiteX2" fmla="*/ 8464509 w 8464509"/>
              <a:gd name="connsiteY2" fmla="*/ 6858000 h 6858000"/>
              <a:gd name="connsiteX3" fmla="*/ 0 w 8464509"/>
              <a:gd name="connsiteY3" fmla="*/ 6858000 h 6858000"/>
              <a:gd name="connsiteX4" fmla="*/ 5059852 w 8464509"/>
              <a:gd name="connsiteY4" fmla="*/ 19454 h 6858000"/>
              <a:gd name="connsiteX0" fmla="*/ 4061557 w 8464509"/>
              <a:gd name="connsiteY0" fmla="*/ 0 h 6877457"/>
              <a:gd name="connsiteX1" fmla="*/ 8464509 w 8464509"/>
              <a:gd name="connsiteY1" fmla="*/ 19457 h 6877457"/>
              <a:gd name="connsiteX2" fmla="*/ 8464509 w 8464509"/>
              <a:gd name="connsiteY2" fmla="*/ 6877457 h 6877457"/>
              <a:gd name="connsiteX3" fmla="*/ 0 w 8464509"/>
              <a:gd name="connsiteY3" fmla="*/ 6877457 h 6877457"/>
              <a:gd name="connsiteX4" fmla="*/ 4061557 w 8464509"/>
              <a:gd name="connsiteY4" fmla="*/ 0 h 6877457"/>
              <a:gd name="connsiteX0" fmla="*/ 4040810 w 8464509"/>
              <a:gd name="connsiteY0" fmla="*/ 0 h 6877457"/>
              <a:gd name="connsiteX1" fmla="*/ 8464509 w 8464509"/>
              <a:gd name="connsiteY1" fmla="*/ 19457 h 6877457"/>
              <a:gd name="connsiteX2" fmla="*/ 8464509 w 8464509"/>
              <a:gd name="connsiteY2" fmla="*/ 6877457 h 6877457"/>
              <a:gd name="connsiteX3" fmla="*/ 0 w 8464509"/>
              <a:gd name="connsiteY3" fmla="*/ 6877457 h 6877457"/>
              <a:gd name="connsiteX4" fmla="*/ 4040810 w 8464509"/>
              <a:gd name="connsiteY4" fmla="*/ 0 h 6877457"/>
              <a:gd name="connsiteX0" fmla="*/ 4040810 w 8464509"/>
              <a:gd name="connsiteY0" fmla="*/ 0 h 6877457"/>
              <a:gd name="connsiteX1" fmla="*/ 8464509 w 8464509"/>
              <a:gd name="connsiteY1" fmla="*/ 143986 h 6877457"/>
              <a:gd name="connsiteX2" fmla="*/ 8464509 w 8464509"/>
              <a:gd name="connsiteY2" fmla="*/ 6877457 h 6877457"/>
              <a:gd name="connsiteX3" fmla="*/ 0 w 8464509"/>
              <a:gd name="connsiteY3" fmla="*/ 6877457 h 6877457"/>
              <a:gd name="connsiteX4" fmla="*/ 4040810 w 8464509"/>
              <a:gd name="connsiteY4" fmla="*/ 0 h 6877457"/>
              <a:gd name="connsiteX0" fmla="*/ 4040810 w 8468658"/>
              <a:gd name="connsiteY0" fmla="*/ 0 h 6877457"/>
              <a:gd name="connsiteX1" fmla="*/ 8468658 w 8468658"/>
              <a:gd name="connsiteY1" fmla="*/ 12341 h 6877457"/>
              <a:gd name="connsiteX2" fmla="*/ 8464509 w 8468658"/>
              <a:gd name="connsiteY2" fmla="*/ 6877457 h 6877457"/>
              <a:gd name="connsiteX3" fmla="*/ 0 w 8468658"/>
              <a:gd name="connsiteY3" fmla="*/ 6877457 h 6877457"/>
              <a:gd name="connsiteX4" fmla="*/ 4040810 w 8468658"/>
              <a:gd name="connsiteY4" fmla="*/ 0 h 6877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68658" h="6877457">
                <a:moveTo>
                  <a:pt x="4040810" y="0"/>
                </a:moveTo>
                <a:lnTo>
                  <a:pt x="8468658" y="12341"/>
                </a:lnTo>
                <a:lnTo>
                  <a:pt x="8464509" y="6877457"/>
                </a:lnTo>
                <a:lnTo>
                  <a:pt x="0" y="6877457"/>
                </a:lnTo>
                <a:lnTo>
                  <a:pt x="4040810" y="0"/>
                </a:lnTo>
                <a:close/>
              </a:path>
            </a:pathLst>
          </a:custGeom>
          <a:solidFill>
            <a:schemeClr val="accent4"/>
          </a:solidFill>
        </p:spPr>
        <p:txBody>
          <a:bodyPr wrap="square">
            <a:noAutofit/>
          </a:bodyPr>
          <a:lstStyle/>
          <a:p>
            <a:r>
              <a:rPr lang="en-US"/>
              <a:t>Click icon to add picture</a:t>
            </a:r>
            <a:endParaRPr lang="en-US" dirty="0"/>
          </a:p>
        </p:txBody>
      </p:sp>
      <p:sp>
        <p:nvSpPr>
          <p:cNvPr id="14" name="Triangle 13">
            <a:extLst>
              <a:ext uri="{FF2B5EF4-FFF2-40B4-BE49-F238E27FC236}">
                <a16:creationId xmlns:a16="http://schemas.microsoft.com/office/drawing/2014/main" id="{6A021AF7-4044-A644-8DB8-495F263390D0}"/>
              </a:ext>
            </a:extLst>
          </p:cNvPr>
          <p:cNvSpPr/>
          <p:nvPr userDrawn="1"/>
        </p:nvSpPr>
        <p:spPr>
          <a:xfrm rot="10800000">
            <a:off x="4933721" y="267867"/>
            <a:ext cx="3031755" cy="3031755"/>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riangle 14">
            <a:extLst>
              <a:ext uri="{FF2B5EF4-FFF2-40B4-BE49-F238E27FC236}">
                <a16:creationId xmlns:a16="http://schemas.microsoft.com/office/drawing/2014/main" id="{D2DFDB14-A8D5-F944-A91C-960A5C2F22AF}"/>
              </a:ext>
            </a:extLst>
          </p:cNvPr>
          <p:cNvSpPr/>
          <p:nvPr userDrawn="1"/>
        </p:nvSpPr>
        <p:spPr>
          <a:xfrm>
            <a:off x="-22175" y="5596959"/>
            <a:ext cx="1261040" cy="1261040"/>
          </a:xfrm>
          <a:prstGeom prst="triangle">
            <a:avLst/>
          </a:prstGeom>
          <a:pattFill prst="lgGrid">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riangle 15">
            <a:extLst>
              <a:ext uri="{FF2B5EF4-FFF2-40B4-BE49-F238E27FC236}">
                <a16:creationId xmlns:a16="http://schemas.microsoft.com/office/drawing/2014/main" id="{B7735FBC-8FBF-9947-B380-14D44D2206B1}"/>
              </a:ext>
            </a:extLst>
          </p:cNvPr>
          <p:cNvSpPr/>
          <p:nvPr userDrawn="1"/>
        </p:nvSpPr>
        <p:spPr>
          <a:xfrm rot="10800000">
            <a:off x="184302" y="236698"/>
            <a:ext cx="519337" cy="519337"/>
          </a:xfrm>
          <a:prstGeom prst="triangle">
            <a:avLst/>
          </a:prstGeom>
          <a:pattFill prst="dkVert">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riangle 16">
            <a:extLst>
              <a:ext uri="{FF2B5EF4-FFF2-40B4-BE49-F238E27FC236}">
                <a16:creationId xmlns:a16="http://schemas.microsoft.com/office/drawing/2014/main" id="{17B7C303-8734-B141-AF0D-2945DA349FBD}"/>
              </a:ext>
            </a:extLst>
          </p:cNvPr>
          <p:cNvSpPr/>
          <p:nvPr userDrawn="1"/>
        </p:nvSpPr>
        <p:spPr>
          <a:xfrm>
            <a:off x="4414384" y="5795386"/>
            <a:ext cx="519337" cy="519337"/>
          </a:xfrm>
          <a:prstGeom prst="triangle">
            <a:avLst/>
          </a:prstGeom>
          <a:pattFill prst="wdUpDiag">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riangle 17">
            <a:extLst>
              <a:ext uri="{FF2B5EF4-FFF2-40B4-BE49-F238E27FC236}">
                <a16:creationId xmlns:a16="http://schemas.microsoft.com/office/drawing/2014/main" id="{67914AE0-93F2-8346-B885-5734D2B694B2}"/>
              </a:ext>
            </a:extLst>
          </p:cNvPr>
          <p:cNvSpPr/>
          <p:nvPr userDrawn="1"/>
        </p:nvSpPr>
        <p:spPr>
          <a:xfrm rot="5400000">
            <a:off x="-48606" y="3035784"/>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01667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Content with Imag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12/18/2022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4">
            <a:extLst>
              <a:ext uri="{FF2B5EF4-FFF2-40B4-BE49-F238E27FC236}">
                <a16:creationId xmlns:a16="http://schemas.microsoft.com/office/drawing/2014/main" id="{E872A5F6-5449-2840-B48F-2AA85FE272A3}"/>
              </a:ext>
            </a:extLst>
          </p:cNvPr>
          <p:cNvSpPr/>
          <p:nvPr userDrawn="1"/>
        </p:nvSpPr>
        <p:spPr>
          <a:xfrm>
            <a:off x="0" y="0"/>
            <a:ext cx="350259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riangle 5">
            <a:extLst>
              <a:ext uri="{FF2B5EF4-FFF2-40B4-BE49-F238E27FC236}">
                <a16:creationId xmlns:a16="http://schemas.microsoft.com/office/drawing/2014/main" id="{2B3A8339-6DA4-E549-AEA2-9512C53F064F}"/>
              </a:ext>
            </a:extLst>
          </p:cNvPr>
          <p:cNvSpPr/>
          <p:nvPr userDrawn="1"/>
        </p:nvSpPr>
        <p:spPr>
          <a:xfrm>
            <a:off x="3591475" y="5273069"/>
            <a:ext cx="1486666" cy="1486666"/>
          </a:xfrm>
          <a:prstGeom prst="triangle">
            <a:avLst/>
          </a:prstGeom>
          <a:pattFill prst="lgGrid">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752EA775-82B0-BA48-8CA2-7A09D72EC958}"/>
              </a:ext>
            </a:extLst>
          </p:cNvPr>
          <p:cNvSpPr/>
          <p:nvPr userDrawn="1"/>
        </p:nvSpPr>
        <p:spPr>
          <a:xfrm>
            <a:off x="76559" y="597553"/>
            <a:ext cx="562863" cy="562863"/>
          </a:xfrm>
          <a:prstGeom prst="triangle">
            <a:avLst/>
          </a:prstGeom>
          <a:pattFill prst="ltVert">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riangle 7">
            <a:extLst>
              <a:ext uri="{FF2B5EF4-FFF2-40B4-BE49-F238E27FC236}">
                <a16:creationId xmlns:a16="http://schemas.microsoft.com/office/drawing/2014/main" id="{2C6B50B5-10C1-4A40-9531-4F8DC16892F8}"/>
              </a:ext>
            </a:extLst>
          </p:cNvPr>
          <p:cNvSpPr/>
          <p:nvPr userDrawn="1"/>
        </p:nvSpPr>
        <p:spPr>
          <a:xfrm>
            <a:off x="357990" y="3814571"/>
            <a:ext cx="2960808" cy="2960808"/>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25">
            <a:extLst>
              <a:ext uri="{FF2B5EF4-FFF2-40B4-BE49-F238E27FC236}">
                <a16:creationId xmlns:a16="http://schemas.microsoft.com/office/drawing/2014/main" id="{CAF18EC0-3F9F-6449-A2B2-A792B70BEA6E}"/>
              </a:ext>
            </a:extLst>
          </p:cNvPr>
          <p:cNvSpPr>
            <a:spLocks noGrp="1"/>
          </p:cNvSpPr>
          <p:nvPr>
            <p:ph type="pic" sz="quarter" idx="13"/>
          </p:nvPr>
        </p:nvSpPr>
        <p:spPr>
          <a:xfrm flipH="1">
            <a:off x="444819" y="597553"/>
            <a:ext cx="6063915" cy="6063915"/>
          </a:xfrm>
          <a:custGeom>
            <a:avLst/>
            <a:gdLst>
              <a:gd name="connsiteX0" fmla="*/ 0 w 6063915"/>
              <a:gd name="connsiteY0" fmla="*/ 0 h 6063915"/>
              <a:gd name="connsiteX1" fmla="*/ 6063915 w 6063915"/>
              <a:gd name="connsiteY1" fmla="*/ 0 h 6063915"/>
              <a:gd name="connsiteX2" fmla="*/ 3031957 w 6063915"/>
              <a:gd name="connsiteY2" fmla="*/ 6063915 h 6063915"/>
            </a:gdLst>
            <a:ahLst/>
            <a:cxnLst>
              <a:cxn ang="0">
                <a:pos x="connsiteX0" y="connsiteY0"/>
              </a:cxn>
              <a:cxn ang="0">
                <a:pos x="connsiteX1" y="connsiteY1"/>
              </a:cxn>
              <a:cxn ang="0">
                <a:pos x="connsiteX2" y="connsiteY2"/>
              </a:cxn>
            </a:cxnLst>
            <a:rect l="l" t="t" r="r" b="b"/>
            <a:pathLst>
              <a:path w="6063915" h="6063915">
                <a:moveTo>
                  <a:pt x="0" y="0"/>
                </a:moveTo>
                <a:lnTo>
                  <a:pt x="6063915" y="0"/>
                </a:lnTo>
                <a:lnTo>
                  <a:pt x="3031957" y="6063915"/>
                </a:lnTo>
                <a:close/>
              </a:path>
            </a:pathLst>
          </a:custGeom>
          <a:solidFill>
            <a:schemeClr val="accent1"/>
          </a:solidFill>
        </p:spPr>
        <p:txBody>
          <a:bodyPr wrap="square">
            <a:noAutofit/>
          </a:bodyPr>
          <a:lstStyle/>
          <a:p>
            <a:r>
              <a:rPr lang="en-US"/>
              <a:t>Click icon to add picture</a:t>
            </a:r>
            <a:endParaRPr lang="en-US" dirty="0"/>
          </a:p>
        </p:txBody>
      </p:sp>
      <p:sp>
        <p:nvSpPr>
          <p:cNvPr id="28" name="Title 1">
            <a:extLst>
              <a:ext uri="{FF2B5EF4-FFF2-40B4-BE49-F238E27FC236}">
                <a16:creationId xmlns:a16="http://schemas.microsoft.com/office/drawing/2014/main" id="{68357860-E91C-1745-A5D1-921689BF47AE}"/>
              </a:ext>
            </a:extLst>
          </p:cNvPr>
          <p:cNvSpPr>
            <a:spLocks noGrp="1"/>
          </p:cNvSpPr>
          <p:nvPr>
            <p:ph type="title" hasCustomPrompt="1"/>
          </p:nvPr>
        </p:nvSpPr>
        <p:spPr>
          <a:xfrm>
            <a:off x="6876994" y="1535397"/>
            <a:ext cx="4845068" cy="1858617"/>
          </a:xfrm>
        </p:spPr>
        <p:txBody>
          <a:bodyPr anchor="b">
            <a:normAutofit/>
          </a:bodyPr>
          <a:lstStyle>
            <a:lvl1pPr algn="l">
              <a:defRPr sz="4800" i="0">
                <a:solidFill>
                  <a:schemeClr val="tx1">
                    <a:lumMod val="85000"/>
                    <a:lumOff val="15000"/>
                  </a:schemeClr>
                </a:solidFill>
                <a:latin typeface="+mj-lt"/>
              </a:defRPr>
            </a:lvl1pPr>
          </a:lstStyle>
          <a:p>
            <a:r>
              <a:rPr lang="en-US" dirty="0"/>
              <a:t>Title Goes Here</a:t>
            </a:r>
          </a:p>
        </p:txBody>
      </p:sp>
      <p:sp>
        <p:nvSpPr>
          <p:cNvPr id="29" name="Content Placeholder 2">
            <a:extLst>
              <a:ext uri="{FF2B5EF4-FFF2-40B4-BE49-F238E27FC236}">
                <a16:creationId xmlns:a16="http://schemas.microsoft.com/office/drawing/2014/main" id="{094A3FA1-7F3F-2D41-ABE1-512FA9FC4843}"/>
              </a:ext>
            </a:extLst>
          </p:cNvPr>
          <p:cNvSpPr>
            <a:spLocks noGrp="1"/>
          </p:cNvSpPr>
          <p:nvPr>
            <p:ph idx="1"/>
          </p:nvPr>
        </p:nvSpPr>
        <p:spPr>
          <a:xfrm>
            <a:off x="6876996" y="3401899"/>
            <a:ext cx="4845066" cy="2107095"/>
          </a:xfrm>
        </p:spPr>
        <p:txBody>
          <a:bodyPr/>
          <a:lstStyle>
            <a:lvl1pPr marL="182880" indent="-182880" algn="l">
              <a:buClr>
                <a:srgbClr val="C5AE76"/>
              </a:buClr>
              <a:buFont typeface="Arial" panose="020B0604020202020204" pitchFamily="34" charset="0"/>
              <a:buChar char="•"/>
              <a:defRPr>
                <a:latin typeface="+mj-lt"/>
              </a:defRPr>
            </a:lvl1pPr>
            <a:lvl2pPr marL="384048" indent="-182880" algn="l">
              <a:buClr>
                <a:srgbClr val="C5AE76"/>
              </a:buClr>
              <a:buFont typeface="Arial" panose="020B0604020202020204" pitchFamily="34" charset="0"/>
              <a:buChar char="•"/>
              <a:defRPr>
                <a:latin typeface="+mj-lt"/>
              </a:defRPr>
            </a:lvl2pPr>
            <a:lvl3pPr marL="566928" indent="-182880" algn="l">
              <a:buClr>
                <a:srgbClr val="C5AE76"/>
              </a:buClr>
              <a:buFont typeface="Arial" panose="020B0604020202020204" pitchFamily="34" charset="0"/>
              <a:buChar char="•"/>
              <a:defRPr>
                <a:latin typeface="+mj-lt"/>
              </a:defRPr>
            </a:lvl3pPr>
            <a:lvl4pPr marL="749808" indent="-182880" algn="l">
              <a:buClr>
                <a:srgbClr val="C5AE76"/>
              </a:buClr>
              <a:buFont typeface="Arial" panose="020B0604020202020204" pitchFamily="34" charset="0"/>
              <a:buChar char="•"/>
              <a:defRPr>
                <a:latin typeface="+mj-lt"/>
              </a:defRPr>
            </a:lvl4pPr>
            <a:lvl5pPr marL="932688" indent="-182880" algn="l">
              <a:buClr>
                <a:srgbClr val="C5AE76"/>
              </a:buClr>
              <a:buFont typeface="Arial" panose="020B0604020202020204" pitchFamily="34" charset="0"/>
              <a:buChar cha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7985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Narrow Title and Content with Imag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12/18/2022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3">
            <a:extLst>
              <a:ext uri="{FF2B5EF4-FFF2-40B4-BE49-F238E27FC236}">
                <a16:creationId xmlns:a16="http://schemas.microsoft.com/office/drawing/2014/main" id="{B4D4881A-F72E-2D4F-BC41-5D2839D87000}"/>
              </a:ext>
            </a:extLst>
          </p:cNvPr>
          <p:cNvSpPr/>
          <p:nvPr userDrawn="1"/>
        </p:nvSpPr>
        <p:spPr>
          <a:xfrm>
            <a:off x="4997302" y="0"/>
            <a:ext cx="7194698" cy="6879265"/>
          </a:xfrm>
          <a:custGeom>
            <a:avLst/>
            <a:gdLst>
              <a:gd name="connsiteX0" fmla="*/ 0 w 5004391"/>
              <a:gd name="connsiteY0" fmla="*/ 0 h 6858000"/>
              <a:gd name="connsiteX1" fmla="*/ 5004391 w 5004391"/>
              <a:gd name="connsiteY1" fmla="*/ 0 h 6858000"/>
              <a:gd name="connsiteX2" fmla="*/ 5004391 w 5004391"/>
              <a:gd name="connsiteY2" fmla="*/ 6858000 h 6858000"/>
              <a:gd name="connsiteX3" fmla="*/ 0 w 5004391"/>
              <a:gd name="connsiteY3" fmla="*/ 6858000 h 6858000"/>
              <a:gd name="connsiteX4" fmla="*/ 0 w 5004391"/>
              <a:gd name="connsiteY4" fmla="*/ 0 h 6858000"/>
              <a:gd name="connsiteX0" fmla="*/ 1424763 w 5004391"/>
              <a:gd name="connsiteY0" fmla="*/ 0 h 6858000"/>
              <a:gd name="connsiteX1" fmla="*/ 5004391 w 5004391"/>
              <a:gd name="connsiteY1" fmla="*/ 0 h 6858000"/>
              <a:gd name="connsiteX2" fmla="*/ 5004391 w 5004391"/>
              <a:gd name="connsiteY2" fmla="*/ 6858000 h 6858000"/>
              <a:gd name="connsiteX3" fmla="*/ 0 w 5004391"/>
              <a:gd name="connsiteY3" fmla="*/ 6858000 h 6858000"/>
              <a:gd name="connsiteX4" fmla="*/ 1424763 w 5004391"/>
              <a:gd name="connsiteY4" fmla="*/ 0 h 6858000"/>
              <a:gd name="connsiteX0" fmla="*/ 1275907 w 5004391"/>
              <a:gd name="connsiteY0" fmla="*/ 21265 h 6858000"/>
              <a:gd name="connsiteX1" fmla="*/ 5004391 w 5004391"/>
              <a:gd name="connsiteY1" fmla="*/ 0 h 6858000"/>
              <a:gd name="connsiteX2" fmla="*/ 5004391 w 5004391"/>
              <a:gd name="connsiteY2" fmla="*/ 6858000 h 6858000"/>
              <a:gd name="connsiteX3" fmla="*/ 0 w 5004391"/>
              <a:gd name="connsiteY3" fmla="*/ 6858000 h 6858000"/>
              <a:gd name="connsiteX4" fmla="*/ 1275907 w 5004391"/>
              <a:gd name="connsiteY4" fmla="*/ 21265 h 6858000"/>
              <a:gd name="connsiteX0" fmla="*/ 3466214 w 7194698"/>
              <a:gd name="connsiteY0" fmla="*/ 21265 h 6879265"/>
              <a:gd name="connsiteX1" fmla="*/ 7194698 w 7194698"/>
              <a:gd name="connsiteY1" fmla="*/ 0 h 6879265"/>
              <a:gd name="connsiteX2" fmla="*/ 7194698 w 7194698"/>
              <a:gd name="connsiteY2" fmla="*/ 6858000 h 6879265"/>
              <a:gd name="connsiteX3" fmla="*/ 0 w 7194698"/>
              <a:gd name="connsiteY3" fmla="*/ 6879265 h 6879265"/>
              <a:gd name="connsiteX4" fmla="*/ 3466214 w 7194698"/>
              <a:gd name="connsiteY4" fmla="*/ 21265 h 6879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94698" h="6879265">
                <a:moveTo>
                  <a:pt x="3466214" y="21265"/>
                </a:moveTo>
                <a:lnTo>
                  <a:pt x="7194698" y="0"/>
                </a:lnTo>
                <a:lnTo>
                  <a:pt x="7194698" y="6858000"/>
                </a:lnTo>
                <a:lnTo>
                  <a:pt x="0" y="6879265"/>
                </a:lnTo>
                <a:lnTo>
                  <a:pt x="3466214" y="2126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riangle 5">
            <a:extLst>
              <a:ext uri="{FF2B5EF4-FFF2-40B4-BE49-F238E27FC236}">
                <a16:creationId xmlns:a16="http://schemas.microsoft.com/office/drawing/2014/main" id="{214CA4B6-21BC-234A-9FAD-E362D7F194C4}"/>
              </a:ext>
            </a:extLst>
          </p:cNvPr>
          <p:cNvSpPr/>
          <p:nvPr userDrawn="1"/>
        </p:nvSpPr>
        <p:spPr>
          <a:xfrm>
            <a:off x="2571311" y="3814571"/>
            <a:ext cx="2960808" cy="2960808"/>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815F04B4-E3C0-0845-8DEC-98C63E21B466}"/>
              </a:ext>
            </a:extLst>
          </p:cNvPr>
          <p:cNvSpPr/>
          <p:nvPr userDrawn="1"/>
        </p:nvSpPr>
        <p:spPr>
          <a:xfrm rot="10800000">
            <a:off x="2277396" y="3814571"/>
            <a:ext cx="1360968" cy="1360968"/>
          </a:xfrm>
          <a:prstGeom prst="triangle">
            <a:avLst/>
          </a:prstGeom>
          <a:pattFill prst="dkHorz">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a:extLst>
              <a:ext uri="{FF2B5EF4-FFF2-40B4-BE49-F238E27FC236}">
                <a16:creationId xmlns:a16="http://schemas.microsoft.com/office/drawing/2014/main" id="{6850A90A-EBB3-314C-9D98-A4220E2739EA}"/>
              </a:ext>
            </a:extLst>
          </p:cNvPr>
          <p:cNvSpPr>
            <a:spLocks noGrp="1"/>
          </p:cNvSpPr>
          <p:nvPr>
            <p:ph type="pic" sz="quarter" idx="13"/>
          </p:nvPr>
        </p:nvSpPr>
        <p:spPr>
          <a:xfrm flipH="1">
            <a:off x="2569281" y="330912"/>
            <a:ext cx="6217440" cy="6217440"/>
          </a:xfrm>
          <a:custGeom>
            <a:avLst/>
            <a:gdLst>
              <a:gd name="connsiteX0" fmla="*/ 0 w 6063915"/>
              <a:gd name="connsiteY0" fmla="*/ 0 h 6063915"/>
              <a:gd name="connsiteX1" fmla="*/ 6063915 w 6063915"/>
              <a:gd name="connsiteY1" fmla="*/ 0 h 6063915"/>
              <a:gd name="connsiteX2" fmla="*/ 3031957 w 6063915"/>
              <a:gd name="connsiteY2" fmla="*/ 6063915 h 6063915"/>
            </a:gdLst>
            <a:ahLst/>
            <a:cxnLst>
              <a:cxn ang="0">
                <a:pos x="connsiteX0" y="connsiteY0"/>
              </a:cxn>
              <a:cxn ang="0">
                <a:pos x="connsiteX1" y="connsiteY1"/>
              </a:cxn>
              <a:cxn ang="0">
                <a:pos x="connsiteX2" y="connsiteY2"/>
              </a:cxn>
            </a:cxnLst>
            <a:rect l="l" t="t" r="r" b="b"/>
            <a:pathLst>
              <a:path w="6063915" h="6063915">
                <a:moveTo>
                  <a:pt x="0" y="0"/>
                </a:moveTo>
                <a:lnTo>
                  <a:pt x="6063915" y="0"/>
                </a:lnTo>
                <a:lnTo>
                  <a:pt x="3031957" y="6063915"/>
                </a:lnTo>
                <a:close/>
              </a:path>
            </a:pathLst>
          </a:custGeom>
          <a:solidFill>
            <a:schemeClr val="accent1"/>
          </a:solidFill>
        </p:spPr>
        <p:txBody>
          <a:bodyPr wrap="square">
            <a:noAutofit/>
          </a:bodyPr>
          <a:lstStyle/>
          <a:p>
            <a:r>
              <a:rPr lang="en-US"/>
              <a:t>Click icon to add picture</a:t>
            </a:r>
            <a:endParaRPr lang="en-US" dirty="0"/>
          </a:p>
        </p:txBody>
      </p:sp>
      <p:sp>
        <p:nvSpPr>
          <p:cNvPr id="9" name="Title 1">
            <a:extLst>
              <a:ext uri="{FF2B5EF4-FFF2-40B4-BE49-F238E27FC236}">
                <a16:creationId xmlns:a16="http://schemas.microsoft.com/office/drawing/2014/main" id="{D3001923-8460-C64B-A54B-3221B8A6B8C3}"/>
              </a:ext>
            </a:extLst>
          </p:cNvPr>
          <p:cNvSpPr>
            <a:spLocks noGrp="1"/>
          </p:cNvSpPr>
          <p:nvPr>
            <p:ph type="title" hasCustomPrompt="1"/>
          </p:nvPr>
        </p:nvSpPr>
        <p:spPr>
          <a:xfrm>
            <a:off x="7958108" y="1957888"/>
            <a:ext cx="3815484" cy="1858617"/>
          </a:xfrm>
        </p:spPr>
        <p:txBody>
          <a:bodyPr anchor="b">
            <a:normAutofit/>
          </a:bodyPr>
          <a:lstStyle>
            <a:lvl1pPr algn="ctr">
              <a:defRPr sz="4800" i="0">
                <a:solidFill>
                  <a:schemeClr val="bg1"/>
                </a:solidFill>
                <a:latin typeface="+mj-lt"/>
              </a:defRPr>
            </a:lvl1pPr>
          </a:lstStyle>
          <a:p>
            <a:r>
              <a:rPr lang="en-US" dirty="0"/>
              <a:t>Title Goes Here</a:t>
            </a:r>
          </a:p>
        </p:txBody>
      </p:sp>
      <p:sp>
        <p:nvSpPr>
          <p:cNvPr id="10" name="Content Placeholder 2">
            <a:extLst>
              <a:ext uri="{FF2B5EF4-FFF2-40B4-BE49-F238E27FC236}">
                <a16:creationId xmlns:a16="http://schemas.microsoft.com/office/drawing/2014/main" id="{9E64A275-2629-244A-A66F-FC140850C6DA}"/>
              </a:ext>
            </a:extLst>
          </p:cNvPr>
          <p:cNvSpPr>
            <a:spLocks noGrp="1"/>
          </p:cNvSpPr>
          <p:nvPr>
            <p:ph idx="1"/>
          </p:nvPr>
        </p:nvSpPr>
        <p:spPr>
          <a:xfrm>
            <a:off x="7958110" y="3824390"/>
            <a:ext cx="3815482" cy="2107095"/>
          </a:xfrm>
        </p:spPr>
        <p:txBody>
          <a:bodyPr/>
          <a:lstStyle>
            <a:lvl1pPr marL="182880" indent="-182880" algn="ctr">
              <a:buClr>
                <a:srgbClr val="C5AE76"/>
              </a:buClr>
              <a:buFont typeface="Arial" panose="020B0604020202020204" pitchFamily="34" charset="0"/>
              <a:buChar char="•"/>
              <a:defRPr>
                <a:solidFill>
                  <a:schemeClr val="bg1"/>
                </a:solidFill>
                <a:latin typeface="+mj-lt"/>
              </a:defRPr>
            </a:lvl1pPr>
            <a:lvl2pPr marL="384048" indent="-182880" algn="ctr">
              <a:buClr>
                <a:srgbClr val="C5AE76"/>
              </a:buClr>
              <a:buFont typeface="Arial" panose="020B0604020202020204" pitchFamily="34" charset="0"/>
              <a:buChar char="•"/>
              <a:defRPr>
                <a:solidFill>
                  <a:schemeClr val="bg1"/>
                </a:solidFill>
                <a:latin typeface="+mj-lt"/>
              </a:defRPr>
            </a:lvl2pPr>
            <a:lvl3pPr marL="566928" indent="-182880" algn="ctr">
              <a:buClr>
                <a:srgbClr val="C5AE76"/>
              </a:buClr>
              <a:buFont typeface="Arial" panose="020B0604020202020204" pitchFamily="34" charset="0"/>
              <a:buChar char="•"/>
              <a:defRPr>
                <a:solidFill>
                  <a:schemeClr val="bg1"/>
                </a:solidFill>
                <a:latin typeface="+mj-lt"/>
              </a:defRPr>
            </a:lvl3pPr>
            <a:lvl4pPr marL="749808" indent="-182880" algn="ctr">
              <a:buClr>
                <a:srgbClr val="C5AE76"/>
              </a:buClr>
              <a:buFont typeface="Arial" panose="020B0604020202020204" pitchFamily="34" charset="0"/>
              <a:buChar char="•"/>
              <a:defRPr>
                <a:solidFill>
                  <a:schemeClr val="bg1"/>
                </a:solidFill>
                <a:latin typeface="+mj-lt"/>
              </a:defRPr>
            </a:lvl4pPr>
            <a:lvl5pPr marL="932688" indent="-182880" algn="ctr">
              <a:buClr>
                <a:srgbClr val="C5AE76"/>
              </a:buClr>
              <a:buFont typeface="Arial" panose="020B0604020202020204" pitchFamily="34" charset="0"/>
              <a:buChar char="•"/>
              <a:defRPr>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riangle 11">
            <a:extLst>
              <a:ext uri="{FF2B5EF4-FFF2-40B4-BE49-F238E27FC236}">
                <a16:creationId xmlns:a16="http://schemas.microsoft.com/office/drawing/2014/main" id="{520102B5-5695-C743-B30E-C92897B48D89}"/>
              </a:ext>
            </a:extLst>
          </p:cNvPr>
          <p:cNvSpPr/>
          <p:nvPr userDrawn="1"/>
        </p:nvSpPr>
        <p:spPr>
          <a:xfrm rot="16200000">
            <a:off x="11604063" y="316289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64220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with Narrow Content with Imag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12/18/2022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4">
            <a:extLst>
              <a:ext uri="{FF2B5EF4-FFF2-40B4-BE49-F238E27FC236}">
                <a16:creationId xmlns:a16="http://schemas.microsoft.com/office/drawing/2014/main" id="{BB0D84E6-6DEA-1D4E-92C3-A360785A027B}"/>
              </a:ext>
            </a:extLst>
          </p:cNvPr>
          <p:cNvSpPr/>
          <p:nvPr userDrawn="1"/>
        </p:nvSpPr>
        <p:spPr>
          <a:xfrm>
            <a:off x="0" y="1730829"/>
            <a:ext cx="8229600" cy="34779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riangle 5">
            <a:extLst>
              <a:ext uri="{FF2B5EF4-FFF2-40B4-BE49-F238E27FC236}">
                <a16:creationId xmlns:a16="http://schemas.microsoft.com/office/drawing/2014/main" id="{C28500E9-800B-C94A-B6F9-F73D37B2D301}"/>
              </a:ext>
            </a:extLst>
          </p:cNvPr>
          <p:cNvSpPr/>
          <p:nvPr userDrawn="1"/>
        </p:nvSpPr>
        <p:spPr>
          <a:xfrm rot="10800000">
            <a:off x="8749091" y="0"/>
            <a:ext cx="3442907" cy="311247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1EAD70A4-7AF0-7E4D-ABBC-34DD61D7B01E}"/>
              </a:ext>
            </a:extLst>
          </p:cNvPr>
          <p:cNvSpPr/>
          <p:nvPr userDrawn="1"/>
        </p:nvSpPr>
        <p:spPr>
          <a:xfrm rot="10800000">
            <a:off x="3727215" y="5551712"/>
            <a:ext cx="1424687" cy="1306288"/>
          </a:xfrm>
          <a:prstGeom prst="triangle">
            <a:avLst/>
          </a:prstGeom>
          <a:pattFill prst="lgGrid">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9">
            <a:extLst>
              <a:ext uri="{FF2B5EF4-FFF2-40B4-BE49-F238E27FC236}">
                <a16:creationId xmlns:a16="http://schemas.microsoft.com/office/drawing/2014/main" id="{14C43A8B-650C-3B4B-9F8C-592CE9F269FB}"/>
              </a:ext>
            </a:extLst>
          </p:cNvPr>
          <p:cNvSpPr>
            <a:spLocks noGrp="1"/>
          </p:cNvSpPr>
          <p:nvPr>
            <p:ph type="title"/>
          </p:nvPr>
        </p:nvSpPr>
        <p:spPr>
          <a:xfrm>
            <a:off x="868625" y="2464270"/>
            <a:ext cx="5227376" cy="727700"/>
          </a:xfrm>
        </p:spPr>
        <p:txBody>
          <a:bodyPr anchor="t"/>
          <a:lstStyle>
            <a:lvl1pPr>
              <a:defRPr>
                <a:solidFill>
                  <a:schemeClr val="bg1"/>
                </a:solidFill>
              </a:defRPr>
            </a:lvl1pPr>
          </a:lstStyle>
          <a:p>
            <a:r>
              <a:rPr lang="en-US"/>
              <a:t>Click to edit Master title style</a:t>
            </a:r>
            <a:endParaRPr lang="en-US" dirty="0"/>
          </a:p>
        </p:txBody>
      </p:sp>
      <p:sp>
        <p:nvSpPr>
          <p:cNvPr id="9" name="Text Placeholder 2">
            <a:extLst>
              <a:ext uri="{FF2B5EF4-FFF2-40B4-BE49-F238E27FC236}">
                <a16:creationId xmlns:a16="http://schemas.microsoft.com/office/drawing/2014/main" id="{0345C704-9538-984E-8D14-D6AEC9A4C42E}"/>
              </a:ext>
            </a:extLst>
          </p:cNvPr>
          <p:cNvSpPr>
            <a:spLocks noGrp="1"/>
          </p:cNvSpPr>
          <p:nvPr>
            <p:ph type="body" idx="1" hasCustomPrompt="1"/>
          </p:nvPr>
        </p:nvSpPr>
        <p:spPr>
          <a:xfrm>
            <a:off x="868623" y="3265903"/>
            <a:ext cx="5227377" cy="1642386"/>
          </a:xfrm>
        </p:spPr>
        <p:txBody>
          <a:bodyPr lIns="91440" rIns="91440" anchor="t">
            <a:normAutofit/>
          </a:bodyPr>
          <a:lstStyle>
            <a:lvl1pPr marL="0" indent="0">
              <a:buNone/>
              <a:defRPr sz="2000" b="0" cap="none"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3" name="Picture Placeholder 11">
            <a:extLst>
              <a:ext uri="{FF2B5EF4-FFF2-40B4-BE49-F238E27FC236}">
                <a16:creationId xmlns:a16="http://schemas.microsoft.com/office/drawing/2014/main" id="{647B5AD0-4AD4-9843-9C08-DEF894490A97}"/>
              </a:ext>
            </a:extLst>
          </p:cNvPr>
          <p:cNvSpPr>
            <a:spLocks noGrp="1"/>
          </p:cNvSpPr>
          <p:nvPr>
            <p:ph type="pic" sz="quarter" idx="13"/>
          </p:nvPr>
        </p:nvSpPr>
        <p:spPr>
          <a:xfrm flipH="1">
            <a:off x="4593262" y="0"/>
            <a:ext cx="7598736" cy="6858000"/>
          </a:xfrm>
          <a:prstGeom prst="triangle">
            <a:avLst/>
          </a:prstGeom>
          <a:solidFill>
            <a:schemeClr val="accent1"/>
          </a:solidFill>
        </p:spPr>
        <p:txBody>
          <a:bodyPr/>
          <a:lstStyle/>
          <a:p>
            <a:r>
              <a:rPr lang="en-US"/>
              <a:t>Click icon to add picture</a:t>
            </a:r>
            <a:endParaRPr lang="en-US" dirty="0"/>
          </a:p>
        </p:txBody>
      </p:sp>
      <p:sp>
        <p:nvSpPr>
          <p:cNvPr id="14" name="Triangle 13">
            <a:extLst>
              <a:ext uri="{FF2B5EF4-FFF2-40B4-BE49-F238E27FC236}">
                <a16:creationId xmlns:a16="http://schemas.microsoft.com/office/drawing/2014/main" id="{8795BE2D-99B1-FE49-84B1-C41E44A8AC0B}"/>
              </a:ext>
            </a:extLst>
          </p:cNvPr>
          <p:cNvSpPr/>
          <p:nvPr userDrawn="1"/>
        </p:nvSpPr>
        <p:spPr>
          <a:xfrm rot="5400000">
            <a:off x="-48606" y="2524533"/>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p>
        </p:txBody>
      </p:sp>
    </p:spTree>
    <p:extLst>
      <p:ext uri="{BB962C8B-B14F-4D97-AF65-F5344CB8AC3E}">
        <p14:creationId xmlns:p14="http://schemas.microsoft.com/office/powerpoint/2010/main" val="34031557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Quote with Image and Author Name">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34F14FD9-9995-BE48-8C0E-B1454B9F231E}"/>
              </a:ext>
            </a:extLst>
          </p:cNvPr>
          <p:cNvSpPr>
            <a:spLocks noGrp="1"/>
          </p:cNvSpPr>
          <p:nvPr>
            <p:ph type="pic" sz="quarter" idx="13"/>
          </p:nvPr>
        </p:nvSpPr>
        <p:spPr>
          <a:xfrm>
            <a:off x="4576012" y="0"/>
            <a:ext cx="7598735" cy="6858000"/>
          </a:xfrm>
          <a:custGeom>
            <a:avLst/>
            <a:gdLst>
              <a:gd name="connsiteX0" fmla="*/ 0 w 7598735"/>
              <a:gd name="connsiteY0" fmla="*/ 0 h 6858000"/>
              <a:gd name="connsiteX1" fmla="*/ 7598735 w 7598735"/>
              <a:gd name="connsiteY1" fmla="*/ 0 h 6858000"/>
              <a:gd name="connsiteX2" fmla="*/ 7598735 w 7598735"/>
              <a:gd name="connsiteY2" fmla="*/ 6858000 h 6858000"/>
              <a:gd name="connsiteX3" fmla="*/ 0 w 7598735"/>
              <a:gd name="connsiteY3" fmla="*/ 6858000 h 6858000"/>
              <a:gd name="connsiteX4" fmla="*/ 0 w 7598735"/>
              <a:gd name="connsiteY4" fmla="*/ 6378840 h 6858000"/>
              <a:gd name="connsiteX5" fmla="*/ 140333 w 7598735"/>
              <a:gd name="connsiteY5" fmla="*/ 6379536 h 6858000"/>
              <a:gd name="connsiteX6" fmla="*/ 3074919 w 7598735"/>
              <a:gd name="connsiteY6" fmla="*/ 489098 h 6858000"/>
              <a:gd name="connsiteX7" fmla="*/ 0 w 7598735"/>
              <a:gd name="connsiteY7" fmla="*/ 4800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8735" h="6858000">
                <a:moveTo>
                  <a:pt x="0" y="0"/>
                </a:moveTo>
                <a:lnTo>
                  <a:pt x="7598735" y="0"/>
                </a:lnTo>
                <a:lnTo>
                  <a:pt x="7598735" y="6858000"/>
                </a:lnTo>
                <a:lnTo>
                  <a:pt x="0" y="6858000"/>
                </a:lnTo>
                <a:lnTo>
                  <a:pt x="0" y="6378840"/>
                </a:lnTo>
                <a:lnTo>
                  <a:pt x="140333" y="6379536"/>
                </a:lnTo>
                <a:lnTo>
                  <a:pt x="3074919" y="489098"/>
                </a:lnTo>
                <a:lnTo>
                  <a:pt x="0" y="480044"/>
                </a:lnTo>
                <a:close/>
              </a:path>
            </a:pathLst>
          </a:custGeom>
          <a:solidFill>
            <a:schemeClr val="accent1"/>
          </a:solidFill>
        </p:spPr>
        <p:txBody>
          <a:bodyPr wrap="square">
            <a:noAutofit/>
          </a:bodyPr>
          <a:lstStyle/>
          <a:p>
            <a:r>
              <a:rPr lang="en-US"/>
              <a:t>Click icon to add picture</a:t>
            </a:r>
            <a:endParaRPr lang="en-US" dirty="0"/>
          </a:p>
        </p:txBody>
      </p:sp>
      <p:sp>
        <p:nvSpPr>
          <p:cNvPr id="15" name="Freeform 14">
            <a:extLst>
              <a:ext uri="{FF2B5EF4-FFF2-40B4-BE49-F238E27FC236}">
                <a16:creationId xmlns:a16="http://schemas.microsoft.com/office/drawing/2014/main" id="{BFAE6FFB-F37C-7040-87B6-654B2F44CE7A}"/>
              </a:ext>
            </a:extLst>
          </p:cNvPr>
          <p:cNvSpPr/>
          <p:nvPr userDrawn="1"/>
        </p:nvSpPr>
        <p:spPr>
          <a:xfrm>
            <a:off x="413825" y="463261"/>
            <a:ext cx="7347125" cy="5911703"/>
          </a:xfrm>
          <a:custGeom>
            <a:avLst/>
            <a:gdLst>
              <a:gd name="connsiteX0" fmla="*/ 125507 w 7347125"/>
              <a:gd name="connsiteY0" fmla="*/ 0 h 5911703"/>
              <a:gd name="connsiteX1" fmla="*/ 7347125 w 7347125"/>
              <a:gd name="connsiteY1" fmla="*/ 21265 h 5911703"/>
              <a:gd name="connsiteX2" fmla="*/ 4412539 w 7347125"/>
              <a:gd name="connsiteY2" fmla="*/ 5911703 h 5911703"/>
              <a:gd name="connsiteX3" fmla="*/ 1007798 w 7347125"/>
              <a:gd name="connsiteY3" fmla="*/ 5894815 h 5911703"/>
              <a:gd name="connsiteX4" fmla="*/ 1007798 w 7347125"/>
              <a:gd name="connsiteY4" fmla="*/ 5901070 h 5911703"/>
              <a:gd name="connsiteX5" fmla="*/ 0 w 7347125"/>
              <a:gd name="connsiteY5" fmla="*/ 5901070 h 5911703"/>
              <a:gd name="connsiteX6" fmla="*/ 0 w 7347125"/>
              <a:gd name="connsiteY6" fmla="*/ 10632 h 5911703"/>
              <a:gd name="connsiteX7" fmla="*/ 125507 w 7347125"/>
              <a:gd name="connsiteY7" fmla="*/ 10632 h 5911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47125" h="5911703">
                <a:moveTo>
                  <a:pt x="125507" y="0"/>
                </a:moveTo>
                <a:lnTo>
                  <a:pt x="7347125" y="21265"/>
                </a:lnTo>
                <a:lnTo>
                  <a:pt x="4412539" y="5911703"/>
                </a:lnTo>
                <a:lnTo>
                  <a:pt x="1007798" y="5894815"/>
                </a:lnTo>
                <a:lnTo>
                  <a:pt x="1007798" y="5901070"/>
                </a:lnTo>
                <a:lnTo>
                  <a:pt x="0" y="5901070"/>
                </a:lnTo>
                <a:lnTo>
                  <a:pt x="0" y="10632"/>
                </a:lnTo>
                <a:lnTo>
                  <a:pt x="125507" y="1063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12/18/2022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2" name="Title 1">
            <a:extLst>
              <a:ext uri="{FF2B5EF4-FFF2-40B4-BE49-F238E27FC236}">
                <a16:creationId xmlns:a16="http://schemas.microsoft.com/office/drawing/2014/main" id="{48AB73D1-1AA1-4E44-A7DA-8C00D8E109E3}"/>
              </a:ext>
            </a:extLst>
          </p:cNvPr>
          <p:cNvSpPr>
            <a:spLocks noGrp="1"/>
          </p:cNvSpPr>
          <p:nvPr>
            <p:ph type="title" hasCustomPrompt="1"/>
          </p:nvPr>
        </p:nvSpPr>
        <p:spPr>
          <a:xfrm>
            <a:off x="941501" y="1609159"/>
            <a:ext cx="4253334" cy="3639682"/>
          </a:xfrm>
        </p:spPr>
        <p:txBody>
          <a:bodyPr anchor="t">
            <a:normAutofit/>
          </a:bodyPr>
          <a:lstStyle>
            <a:lvl1pPr algn="l">
              <a:defRPr sz="3800">
                <a:solidFill>
                  <a:schemeClr val="bg1"/>
                </a:solidFill>
              </a:defRPr>
            </a:lvl1pPr>
          </a:lstStyle>
          <a:p>
            <a:r>
              <a:rPr lang="en-US" dirty="0"/>
              <a:t>Quote Goes Here</a:t>
            </a:r>
          </a:p>
        </p:txBody>
      </p:sp>
      <p:sp>
        <p:nvSpPr>
          <p:cNvPr id="13" name="Triangle 12">
            <a:extLst>
              <a:ext uri="{FF2B5EF4-FFF2-40B4-BE49-F238E27FC236}">
                <a16:creationId xmlns:a16="http://schemas.microsoft.com/office/drawing/2014/main" id="{611FC0D0-E6E4-7645-B0C7-97FB2012039D}"/>
              </a:ext>
            </a:extLst>
          </p:cNvPr>
          <p:cNvSpPr/>
          <p:nvPr userDrawn="1"/>
        </p:nvSpPr>
        <p:spPr>
          <a:xfrm rot="5400000">
            <a:off x="-48606" y="1669422"/>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11924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Only Left">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13" name="Group 12">
            <a:extLst>
              <a:ext uri="{FF2B5EF4-FFF2-40B4-BE49-F238E27FC236}">
                <a16:creationId xmlns:a16="http://schemas.microsoft.com/office/drawing/2014/main" id="{C3F11B56-403C-AA43-BA54-5CD9A60BDDC5}"/>
              </a:ext>
            </a:extLst>
          </p:cNvPr>
          <p:cNvGrpSpPr/>
          <p:nvPr userDrawn="1"/>
        </p:nvGrpSpPr>
        <p:grpSpPr>
          <a:xfrm>
            <a:off x="0" y="-4353"/>
            <a:ext cx="6884691" cy="6862353"/>
            <a:chOff x="0" y="-4353"/>
            <a:chExt cx="6884691" cy="6862353"/>
          </a:xfrm>
        </p:grpSpPr>
        <p:sp>
          <p:nvSpPr>
            <p:cNvPr id="5" name="Freeform 4">
              <a:extLst>
                <a:ext uri="{FF2B5EF4-FFF2-40B4-BE49-F238E27FC236}">
                  <a16:creationId xmlns:a16="http://schemas.microsoft.com/office/drawing/2014/main" id="{D8BAD61D-F455-9240-A0C6-DE4F40E47C29}"/>
                </a:ext>
              </a:extLst>
            </p:cNvPr>
            <p:cNvSpPr/>
            <p:nvPr userDrawn="1"/>
          </p:nvSpPr>
          <p:spPr>
            <a:xfrm>
              <a:off x="0" y="-4353"/>
              <a:ext cx="6884691" cy="6862353"/>
            </a:xfrm>
            <a:custGeom>
              <a:avLst/>
              <a:gdLst>
                <a:gd name="connsiteX0" fmla="*/ 0 w 6838726"/>
                <a:gd name="connsiteY0" fmla="*/ 0 h 6853468"/>
                <a:gd name="connsiteX1" fmla="*/ 6838726 w 6838726"/>
                <a:gd name="connsiteY1" fmla="*/ 20138 h 6853468"/>
                <a:gd name="connsiteX2" fmla="*/ 3434396 w 6838726"/>
                <a:gd name="connsiteY2" fmla="*/ 6853468 h 6853468"/>
                <a:gd name="connsiteX3" fmla="*/ 0 w 6838726"/>
                <a:gd name="connsiteY3" fmla="*/ 6836433 h 6853468"/>
                <a:gd name="connsiteX4" fmla="*/ 0 w 6838726"/>
                <a:gd name="connsiteY4" fmla="*/ 0 h 6853468"/>
                <a:gd name="connsiteX0" fmla="*/ 15156 w 6853882"/>
                <a:gd name="connsiteY0" fmla="*/ 0 h 6861693"/>
                <a:gd name="connsiteX1" fmla="*/ 6853882 w 6853882"/>
                <a:gd name="connsiteY1" fmla="*/ 20138 h 6861693"/>
                <a:gd name="connsiteX2" fmla="*/ 3449552 w 6853882"/>
                <a:gd name="connsiteY2" fmla="*/ 6853468 h 6861693"/>
                <a:gd name="connsiteX3" fmla="*/ 0 w 6853882"/>
                <a:gd name="connsiteY3" fmla="*/ 6861693 h 6861693"/>
                <a:gd name="connsiteX4" fmla="*/ 15156 w 6853882"/>
                <a:gd name="connsiteY4" fmla="*/ 0 h 6861693"/>
                <a:gd name="connsiteX0" fmla="*/ 15156 w 6853882"/>
                <a:gd name="connsiteY0" fmla="*/ 0 h 6863572"/>
                <a:gd name="connsiteX1" fmla="*/ 6853882 w 6853882"/>
                <a:gd name="connsiteY1" fmla="*/ 20138 h 6863572"/>
                <a:gd name="connsiteX2" fmla="*/ 3444500 w 6853882"/>
                <a:gd name="connsiteY2" fmla="*/ 6863572 h 6863572"/>
                <a:gd name="connsiteX3" fmla="*/ 0 w 6853882"/>
                <a:gd name="connsiteY3" fmla="*/ 6861693 h 6863572"/>
                <a:gd name="connsiteX4" fmla="*/ 15156 w 6853882"/>
                <a:gd name="connsiteY4" fmla="*/ 0 h 6863572"/>
                <a:gd name="connsiteX0" fmla="*/ 0 w 6866861"/>
                <a:gd name="connsiteY0" fmla="*/ 0 h 6856528"/>
                <a:gd name="connsiteX1" fmla="*/ 6866861 w 6866861"/>
                <a:gd name="connsiteY1" fmla="*/ 13094 h 6856528"/>
                <a:gd name="connsiteX2" fmla="*/ 3457479 w 6866861"/>
                <a:gd name="connsiteY2" fmla="*/ 6856528 h 6856528"/>
                <a:gd name="connsiteX3" fmla="*/ 12979 w 6866861"/>
                <a:gd name="connsiteY3" fmla="*/ 6854649 h 6856528"/>
                <a:gd name="connsiteX4" fmla="*/ 0 w 6866861"/>
                <a:gd name="connsiteY4" fmla="*/ 0 h 6856528"/>
                <a:gd name="connsiteX0" fmla="*/ 0 w 6893137"/>
                <a:gd name="connsiteY0" fmla="*/ 7922 h 6864450"/>
                <a:gd name="connsiteX1" fmla="*/ 6893137 w 6893137"/>
                <a:gd name="connsiteY1" fmla="*/ 0 h 6864450"/>
                <a:gd name="connsiteX2" fmla="*/ 3457479 w 6893137"/>
                <a:gd name="connsiteY2" fmla="*/ 6864450 h 6864450"/>
                <a:gd name="connsiteX3" fmla="*/ 12979 w 6893137"/>
                <a:gd name="connsiteY3" fmla="*/ 6862571 h 6864450"/>
                <a:gd name="connsiteX4" fmla="*/ 0 w 6893137"/>
                <a:gd name="connsiteY4" fmla="*/ 7922 h 6864450"/>
                <a:gd name="connsiteX0" fmla="*/ 0 w 6897755"/>
                <a:gd name="connsiteY0" fmla="*/ 0 h 6870380"/>
                <a:gd name="connsiteX1" fmla="*/ 6897755 w 6897755"/>
                <a:gd name="connsiteY1" fmla="*/ 5930 h 6870380"/>
                <a:gd name="connsiteX2" fmla="*/ 3462097 w 6897755"/>
                <a:gd name="connsiteY2" fmla="*/ 6870380 h 6870380"/>
                <a:gd name="connsiteX3" fmla="*/ 17597 w 6897755"/>
                <a:gd name="connsiteY3" fmla="*/ 6868501 h 6870380"/>
                <a:gd name="connsiteX4" fmla="*/ 0 w 6897755"/>
                <a:gd name="connsiteY4" fmla="*/ 0 h 6870380"/>
                <a:gd name="connsiteX0" fmla="*/ 9234 w 6880863"/>
                <a:gd name="connsiteY0" fmla="*/ 0 h 6866017"/>
                <a:gd name="connsiteX1" fmla="*/ 6880863 w 6880863"/>
                <a:gd name="connsiteY1" fmla="*/ 1567 h 6866017"/>
                <a:gd name="connsiteX2" fmla="*/ 3445205 w 6880863"/>
                <a:gd name="connsiteY2" fmla="*/ 6866017 h 6866017"/>
                <a:gd name="connsiteX3" fmla="*/ 705 w 6880863"/>
                <a:gd name="connsiteY3" fmla="*/ 6864138 h 6866017"/>
                <a:gd name="connsiteX4" fmla="*/ 9234 w 6880863"/>
                <a:gd name="connsiteY4" fmla="*/ 0 h 6866017"/>
                <a:gd name="connsiteX0" fmla="*/ 0 w 6884692"/>
                <a:gd name="connsiteY0" fmla="*/ 0 h 6883465"/>
                <a:gd name="connsiteX1" fmla="*/ 6884692 w 6884692"/>
                <a:gd name="connsiteY1" fmla="*/ 19015 h 6883465"/>
                <a:gd name="connsiteX2" fmla="*/ 3449034 w 6884692"/>
                <a:gd name="connsiteY2" fmla="*/ 6883465 h 6883465"/>
                <a:gd name="connsiteX3" fmla="*/ 4534 w 6884692"/>
                <a:gd name="connsiteY3" fmla="*/ 6881586 h 6883465"/>
                <a:gd name="connsiteX4" fmla="*/ 0 w 6884692"/>
                <a:gd name="connsiteY4" fmla="*/ 0 h 6883465"/>
                <a:gd name="connsiteX0" fmla="*/ 9234 w 6880863"/>
                <a:gd name="connsiteY0" fmla="*/ 0 h 6879102"/>
                <a:gd name="connsiteX1" fmla="*/ 6880863 w 6880863"/>
                <a:gd name="connsiteY1" fmla="*/ 14652 h 6879102"/>
                <a:gd name="connsiteX2" fmla="*/ 3445205 w 6880863"/>
                <a:gd name="connsiteY2" fmla="*/ 6879102 h 6879102"/>
                <a:gd name="connsiteX3" fmla="*/ 705 w 6880863"/>
                <a:gd name="connsiteY3" fmla="*/ 6877223 h 6879102"/>
                <a:gd name="connsiteX4" fmla="*/ 9234 w 6880863"/>
                <a:gd name="connsiteY4" fmla="*/ 0 h 6879102"/>
                <a:gd name="connsiteX0" fmla="*/ 0 w 6884691"/>
                <a:gd name="connsiteY0" fmla="*/ 0 h 6874740"/>
                <a:gd name="connsiteX1" fmla="*/ 6884691 w 6884691"/>
                <a:gd name="connsiteY1" fmla="*/ 10290 h 6874740"/>
                <a:gd name="connsiteX2" fmla="*/ 3449033 w 6884691"/>
                <a:gd name="connsiteY2" fmla="*/ 6874740 h 6874740"/>
                <a:gd name="connsiteX3" fmla="*/ 4533 w 6884691"/>
                <a:gd name="connsiteY3" fmla="*/ 6872861 h 6874740"/>
                <a:gd name="connsiteX4" fmla="*/ 0 w 6884691"/>
                <a:gd name="connsiteY4" fmla="*/ 0 h 6874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4691" h="6874740">
                  <a:moveTo>
                    <a:pt x="0" y="0"/>
                  </a:moveTo>
                  <a:lnTo>
                    <a:pt x="6884691" y="10290"/>
                  </a:lnTo>
                  <a:lnTo>
                    <a:pt x="3449033" y="6874740"/>
                  </a:lnTo>
                  <a:lnTo>
                    <a:pt x="4533" y="6872861"/>
                  </a:lnTo>
                  <a:cubicBezTo>
                    <a:pt x="207" y="4587978"/>
                    <a:pt x="4326" y="2284883"/>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75004ACB-4E38-6449-B733-0C6A6BC40ADD}"/>
                </a:ext>
              </a:extLst>
            </p:cNvPr>
            <p:cNvSpPr/>
            <p:nvPr userDrawn="1"/>
          </p:nvSpPr>
          <p:spPr>
            <a:xfrm>
              <a:off x="3641197" y="5941716"/>
              <a:ext cx="911753" cy="91175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riangle 7">
              <a:extLst>
                <a:ext uri="{FF2B5EF4-FFF2-40B4-BE49-F238E27FC236}">
                  <a16:creationId xmlns:a16="http://schemas.microsoft.com/office/drawing/2014/main" id="{6A52034F-1EDC-3040-A1B3-B572FC286C20}"/>
                </a:ext>
              </a:extLst>
            </p:cNvPr>
            <p:cNvSpPr/>
            <p:nvPr userDrawn="1"/>
          </p:nvSpPr>
          <p:spPr>
            <a:xfrm rot="10800000">
              <a:off x="4944403" y="174432"/>
              <a:ext cx="1590022" cy="1590022"/>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Title 1">
            <a:extLst>
              <a:ext uri="{FF2B5EF4-FFF2-40B4-BE49-F238E27FC236}">
                <a16:creationId xmlns:a16="http://schemas.microsoft.com/office/drawing/2014/main" id="{1877EC85-9CA1-EB4F-A9AC-2C02CB520866}"/>
              </a:ext>
            </a:extLst>
          </p:cNvPr>
          <p:cNvSpPr>
            <a:spLocks noGrp="1"/>
          </p:cNvSpPr>
          <p:nvPr>
            <p:ph type="title" hasCustomPrompt="1"/>
          </p:nvPr>
        </p:nvSpPr>
        <p:spPr>
          <a:xfrm>
            <a:off x="550988" y="1954400"/>
            <a:ext cx="4393415" cy="3002359"/>
          </a:xfrm>
        </p:spPr>
        <p:txBody>
          <a:bodyPr anchor="ctr"/>
          <a:lstStyle>
            <a:lvl1pPr algn="ctr">
              <a:defRPr>
                <a:solidFill>
                  <a:schemeClr val="bg1"/>
                </a:solidFill>
              </a:defRPr>
            </a:lvl1pPr>
          </a:lstStyle>
          <a:p>
            <a:r>
              <a:rPr lang="en-US" dirty="0"/>
              <a:t>Title Goes Here</a:t>
            </a:r>
          </a:p>
        </p:txBody>
      </p:sp>
      <p:sp>
        <p:nvSpPr>
          <p:cNvPr id="12" name="Triangle 11">
            <a:extLst>
              <a:ext uri="{FF2B5EF4-FFF2-40B4-BE49-F238E27FC236}">
                <a16:creationId xmlns:a16="http://schemas.microsoft.com/office/drawing/2014/main" id="{FD910B80-BD19-CF49-AB0B-1C5DEECEDED5}"/>
              </a:ext>
            </a:extLst>
          </p:cNvPr>
          <p:cNvSpPr/>
          <p:nvPr userDrawn="1"/>
        </p:nvSpPr>
        <p:spPr>
          <a:xfrm rot="5400000">
            <a:off x="-48606" y="3165163"/>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75032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Only Right">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15DFD37-81D5-5742-B09A-5D4CBF48B7EA}"/>
              </a:ext>
            </a:extLst>
          </p:cNvPr>
          <p:cNvGrpSpPr/>
          <p:nvPr userDrawn="1"/>
        </p:nvGrpSpPr>
        <p:grpSpPr>
          <a:xfrm rot="10800000">
            <a:off x="5294245" y="0"/>
            <a:ext cx="6897755" cy="6858000"/>
            <a:chOff x="-17598" y="0"/>
            <a:chExt cx="6897755" cy="6858000"/>
          </a:xfrm>
        </p:grpSpPr>
        <p:sp>
          <p:nvSpPr>
            <p:cNvPr id="12" name="Freeform 11">
              <a:extLst>
                <a:ext uri="{FF2B5EF4-FFF2-40B4-BE49-F238E27FC236}">
                  <a16:creationId xmlns:a16="http://schemas.microsoft.com/office/drawing/2014/main" id="{00CF4E43-4A68-664C-B973-2FE49DC7733D}"/>
                </a:ext>
              </a:extLst>
            </p:cNvPr>
            <p:cNvSpPr/>
            <p:nvPr userDrawn="1"/>
          </p:nvSpPr>
          <p:spPr>
            <a:xfrm>
              <a:off x="-17598" y="0"/>
              <a:ext cx="6897755" cy="6858000"/>
            </a:xfrm>
            <a:custGeom>
              <a:avLst/>
              <a:gdLst>
                <a:gd name="connsiteX0" fmla="*/ 0 w 6838726"/>
                <a:gd name="connsiteY0" fmla="*/ 0 h 6853468"/>
                <a:gd name="connsiteX1" fmla="*/ 6838726 w 6838726"/>
                <a:gd name="connsiteY1" fmla="*/ 20138 h 6853468"/>
                <a:gd name="connsiteX2" fmla="*/ 3434396 w 6838726"/>
                <a:gd name="connsiteY2" fmla="*/ 6853468 h 6853468"/>
                <a:gd name="connsiteX3" fmla="*/ 0 w 6838726"/>
                <a:gd name="connsiteY3" fmla="*/ 6836433 h 6853468"/>
                <a:gd name="connsiteX4" fmla="*/ 0 w 6838726"/>
                <a:gd name="connsiteY4" fmla="*/ 0 h 6853468"/>
                <a:gd name="connsiteX0" fmla="*/ 15156 w 6853882"/>
                <a:gd name="connsiteY0" fmla="*/ 0 h 6861693"/>
                <a:gd name="connsiteX1" fmla="*/ 6853882 w 6853882"/>
                <a:gd name="connsiteY1" fmla="*/ 20138 h 6861693"/>
                <a:gd name="connsiteX2" fmla="*/ 3449552 w 6853882"/>
                <a:gd name="connsiteY2" fmla="*/ 6853468 h 6861693"/>
                <a:gd name="connsiteX3" fmla="*/ 0 w 6853882"/>
                <a:gd name="connsiteY3" fmla="*/ 6861693 h 6861693"/>
                <a:gd name="connsiteX4" fmla="*/ 15156 w 6853882"/>
                <a:gd name="connsiteY4" fmla="*/ 0 h 6861693"/>
                <a:gd name="connsiteX0" fmla="*/ 15156 w 6853882"/>
                <a:gd name="connsiteY0" fmla="*/ 0 h 6863572"/>
                <a:gd name="connsiteX1" fmla="*/ 6853882 w 6853882"/>
                <a:gd name="connsiteY1" fmla="*/ 20138 h 6863572"/>
                <a:gd name="connsiteX2" fmla="*/ 3444500 w 6853882"/>
                <a:gd name="connsiteY2" fmla="*/ 6863572 h 6863572"/>
                <a:gd name="connsiteX3" fmla="*/ 0 w 6853882"/>
                <a:gd name="connsiteY3" fmla="*/ 6861693 h 6863572"/>
                <a:gd name="connsiteX4" fmla="*/ 15156 w 6853882"/>
                <a:gd name="connsiteY4" fmla="*/ 0 h 6863572"/>
                <a:gd name="connsiteX0" fmla="*/ 0 w 6866861"/>
                <a:gd name="connsiteY0" fmla="*/ 0 h 6856528"/>
                <a:gd name="connsiteX1" fmla="*/ 6866861 w 6866861"/>
                <a:gd name="connsiteY1" fmla="*/ 13094 h 6856528"/>
                <a:gd name="connsiteX2" fmla="*/ 3457479 w 6866861"/>
                <a:gd name="connsiteY2" fmla="*/ 6856528 h 6856528"/>
                <a:gd name="connsiteX3" fmla="*/ 12979 w 6866861"/>
                <a:gd name="connsiteY3" fmla="*/ 6854649 h 6856528"/>
                <a:gd name="connsiteX4" fmla="*/ 0 w 6866861"/>
                <a:gd name="connsiteY4" fmla="*/ 0 h 6856528"/>
                <a:gd name="connsiteX0" fmla="*/ 0 w 6893137"/>
                <a:gd name="connsiteY0" fmla="*/ 7922 h 6864450"/>
                <a:gd name="connsiteX1" fmla="*/ 6893137 w 6893137"/>
                <a:gd name="connsiteY1" fmla="*/ 0 h 6864450"/>
                <a:gd name="connsiteX2" fmla="*/ 3457479 w 6893137"/>
                <a:gd name="connsiteY2" fmla="*/ 6864450 h 6864450"/>
                <a:gd name="connsiteX3" fmla="*/ 12979 w 6893137"/>
                <a:gd name="connsiteY3" fmla="*/ 6862571 h 6864450"/>
                <a:gd name="connsiteX4" fmla="*/ 0 w 6893137"/>
                <a:gd name="connsiteY4" fmla="*/ 7922 h 6864450"/>
                <a:gd name="connsiteX0" fmla="*/ 0 w 6897755"/>
                <a:gd name="connsiteY0" fmla="*/ 0 h 6870380"/>
                <a:gd name="connsiteX1" fmla="*/ 6897755 w 6897755"/>
                <a:gd name="connsiteY1" fmla="*/ 5930 h 6870380"/>
                <a:gd name="connsiteX2" fmla="*/ 3462097 w 6897755"/>
                <a:gd name="connsiteY2" fmla="*/ 6870380 h 6870380"/>
                <a:gd name="connsiteX3" fmla="*/ 17597 w 6897755"/>
                <a:gd name="connsiteY3" fmla="*/ 6868501 h 6870380"/>
                <a:gd name="connsiteX4" fmla="*/ 0 w 6897755"/>
                <a:gd name="connsiteY4" fmla="*/ 0 h 6870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97755" h="6870380">
                  <a:moveTo>
                    <a:pt x="0" y="0"/>
                  </a:moveTo>
                  <a:lnTo>
                    <a:pt x="6897755" y="5930"/>
                  </a:lnTo>
                  <a:lnTo>
                    <a:pt x="3462097" y="6870380"/>
                  </a:lnTo>
                  <a:lnTo>
                    <a:pt x="17597" y="6868501"/>
                  </a:lnTo>
                  <a:cubicBezTo>
                    <a:pt x="13271" y="4583618"/>
                    <a:pt x="4326" y="2284883"/>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riangle 12">
              <a:extLst>
                <a:ext uri="{FF2B5EF4-FFF2-40B4-BE49-F238E27FC236}">
                  <a16:creationId xmlns:a16="http://schemas.microsoft.com/office/drawing/2014/main" id="{AFAD3D76-9126-CC42-90B0-5BF85DC91E3E}"/>
                </a:ext>
              </a:extLst>
            </p:cNvPr>
            <p:cNvSpPr/>
            <p:nvPr userDrawn="1"/>
          </p:nvSpPr>
          <p:spPr>
            <a:xfrm>
              <a:off x="3641197" y="5941716"/>
              <a:ext cx="911753" cy="91175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riangle 13">
              <a:extLst>
                <a:ext uri="{FF2B5EF4-FFF2-40B4-BE49-F238E27FC236}">
                  <a16:creationId xmlns:a16="http://schemas.microsoft.com/office/drawing/2014/main" id="{9D011AB3-8218-AE4F-9DF7-810A1B45C453}"/>
                </a:ext>
              </a:extLst>
            </p:cNvPr>
            <p:cNvSpPr/>
            <p:nvPr userDrawn="1"/>
          </p:nvSpPr>
          <p:spPr>
            <a:xfrm rot="10800000">
              <a:off x="4944403" y="174432"/>
              <a:ext cx="1590022" cy="1590022"/>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a:xfrm>
            <a:off x="10993582" y="6446838"/>
            <a:ext cx="780010" cy="365125"/>
          </a:xfrm>
        </p:spPr>
        <p:txBody>
          <a:bodyPr/>
          <a:lstStyle/>
          <a:p>
            <a:fld id="{3A98EE3D-8CD1-4C3F-BD1C-C98C9596463C}" type="slidenum">
              <a:rPr lang="en-US" smtClean="0"/>
              <a:t>‹#›</a:t>
            </a:fld>
            <a:endParaRPr lang="en-US" dirty="0"/>
          </a:p>
        </p:txBody>
      </p:sp>
      <p:sp>
        <p:nvSpPr>
          <p:cNvPr id="10" name="Title 1">
            <a:extLst>
              <a:ext uri="{FF2B5EF4-FFF2-40B4-BE49-F238E27FC236}">
                <a16:creationId xmlns:a16="http://schemas.microsoft.com/office/drawing/2014/main" id="{1877EC85-9CA1-EB4F-A9AC-2C02CB520866}"/>
              </a:ext>
            </a:extLst>
          </p:cNvPr>
          <p:cNvSpPr>
            <a:spLocks noGrp="1"/>
          </p:cNvSpPr>
          <p:nvPr>
            <p:ph type="title" hasCustomPrompt="1"/>
          </p:nvPr>
        </p:nvSpPr>
        <p:spPr>
          <a:xfrm>
            <a:off x="7775272" y="1954400"/>
            <a:ext cx="3889053" cy="3002359"/>
          </a:xfrm>
        </p:spPr>
        <p:txBody>
          <a:bodyPr anchor="ctr"/>
          <a:lstStyle>
            <a:lvl1pPr algn="ctr">
              <a:defRPr>
                <a:solidFill>
                  <a:schemeClr val="bg1"/>
                </a:solidFill>
              </a:defRPr>
            </a:lvl1pPr>
          </a:lstStyle>
          <a:p>
            <a:r>
              <a:rPr lang="en-US" dirty="0"/>
              <a:t>Title Goes Here</a:t>
            </a:r>
          </a:p>
        </p:txBody>
      </p:sp>
      <p:sp>
        <p:nvSpPr>
          <p:cNvPr id="9" name="Triangle 8">
            <a:extLst>
              <a:ext uri="{FF2B5EF4-FFF2-40B4-BE49-F238E27FC236}">
                <a16:creationId xmlns:a16="http://schemas.microsoft.com/office/drawing/2014/main" id="{D84320FE-42A3-294B-AAE0-3D16A63E3599}"/>
              </a:ext>
            </a:extLst>
          </p:cNvPr>
          <p:cNvSpPr/>
          <p:nvPr userDrawn="1"/>
        </p:nvSpPr>
        <p:spPr>
          <a:xfrm rot="16200000">
            <a:off x="11604063" y="316289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17437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Horizontal ">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FFCAC17-2511-3D4F-A318-B241447A2C02}"/>
              </a:ext>
            </a:extLst>
          </p:cNvPr>
          <p:cNvSpPr/>
          <p:nvPr userDrawn="1"/>
        </p:nvSpPr>
        <p:spPr>
          <a:xfrm>
            <a:off x="413825" y="2941613"/>
            <a:ext cx="11364350" cy="343260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ntent Placeholder 2">
            <a:extLst>
              <a:ext uri="{FF2B5EF4-FFF2-40B4-BE49-F238E27FC236}">
                <a16:creationId xmlns:a16="http://schemas.microsoft.com/office/drawing/2014/main" id="{C13F5538-7999-A74B-BCB7-A96C8DBCCD06}"/>
              </a:ext>
            </a:extLst>
          </p:cNvPr>
          <p:cNvSpPr>
            <a:spLocks noGrp="1"/>
          </p:cNvSpPr>
          <p:nvPr>
            <p:ph idx="1"/>
          </p:nvPr>
        </p:nvSpPr>
        <p:spPr>
          <a:xfrm>
            <a:off x="932329" y="4280546"/>
            <a:ext cx="10452848" cy="1791071"/>
          </a:xfrm>
        </p:spPr>
        <p:txBody>
          <a:bodyPr/>
          <a:lstStyle>
            <a:lvl1pPr marL="342900" indent="-342900">
              <a:buClr>
                <a:schemeClr val="accent1"/>
              </a:buClr>
              <a:buFont typeface="Arial" panose="020B0604020202020204" pitchFamily="34" charset="0"/>
              <a:buChar char="•"/>
              <a:defRPr>
                <a:solidFill>
                  <a:schemeClr val="bg1"/>
                </a:solidFill>
              </a:defRPr>
            </a:lvl1pPr>
            <a:lvl2pPr marL="486918" indent="-285750">
              <a:buClr>
                <a:schemeClr val="accent1"/>
              </a:buClr>
              <a:buFont typeface="Arial" panose="020B0604020202020204" pitchFamily="34" charset="0"/>
              <a:buChar char="•"/>
              <a:defRPr>
                <a:solidFill>
                  <a:schemeClr val="bg1"/>
                </a:solidFill>
              </a:defRPr>
            </a:lvl2pPr>
            <a:lvl3pPr marL="669798" indent="-285750">
              <a:buClr>
                <a:schemeClr val="accent1"/>
              </a:buClr>
              <a:buFont typeface="Arial" panose="020B0604020202020204" pitchFamily="34" charset="0"/>
              <a:buChar char="•"/>
              <a:defRPr>
                <a:solidFill>
                  <a:schemeClr val="bg1"/>
                </a:solidFill>
              </a:defRPr>
            </a:lvl3pPr>
            <a:lvl4pPr marL="852678" indent="-285750">
              <a:buClr>
                <a:schemeClr val="accent1"/>
              </a:buClr>
              <a:buFont typeface="Arial" panose="020B0604020202020204" pitchFamily="34" charset="0"/>
              <a:buChar char="•"/>
              <a:defRPr>
                <a:solidFill>
                  <a:schemeClr val="bg1"/>
                </a:solidFill>
              </a:defRPr>
            </a:lvl4pPr>
            <a:lvl5pPr marL="1035558" indent="-285750">
              <a:buClr>
                <a:schemeClr val="accent1"/>
              </a:buClr>
              <a:buFont typeface="Arial" panose="020B0604020202020204" pitchFamily="34" charset="0"/>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Date Placeholder 6">
            <a:extLst>
              <a:ext uri="{FF2B5EF4-FFF2-40B4-BE49-F238E27FC236}">
                <a16:creationId xmlns:a16="http://schemas.microsoft.com/office/drawing/2014/main" id="{DE5056B4-56A3-6E40-92E1-FA33B5C8F807}"/>
              </a:ext>
            </a:extLst>
          </p:cNvPr>
          <p:cNvSpPr>
            <a:spLocks noGrp="1"/>
          </p:cNvSpPr>
          <p:nvPr>
            <p:ph type="dt" sz="half" idx="10"/>
          </p:nvPr>
        </p:nvSpPr>
        <p:spPr>
          <a:xfrm>
            <a:off x="8218426" y="6446838"/>
            <a:ext cx="2584850" cy="365125"/>
          </a:xfrm>
        </p:spPr>
        <p:txBody>
          <a:bodyPr/>
          <a:lstStyle/>
          <a:p>
            <a:fld id="{4BE1D723-8F53-4F53-90B0-1982A396982E}" type="datetime1">
              <a:rPr lang="en-US" smtClean="0"/>
              <a:t>12/18/2022</a:t>
            </a:fld>
            <a:endParaRPr lang="en-US" dirty="0"/>
          </a:p>
        </p:txBody>
      </p:sp>
      <p:sp>
        <p:nvSpPr>
          <p:cNvPr id="17" name="Footer Placeholder 7">
            <a:extLst>
              <a:ext uri="{FF2B5EF4-FFF2-40B4-BE49-F238E27FC236}">
                <a16:creationId xmlns:a16="http://schemas.microsoft.com/office/drawing/2014/main" id="{A47DE6D7-793F-C846-8A00-3061847B66B0}"/>
              </a:ext>
            </a:extLst>
          </p:cNvPr>
          <p:cNvSpPr>
            <a:spLocks noGrp="1"/>
          </p:cNvSpPr>
          <p:nvPr>
            <p:ph type="ftr" sz="quarter" idx="11"/>
          </p:nvPr>
        </p:nvSpPr>
        <p:spPr>
          <a:xfrm>
            <a:off x="1097279" y="6446838"/>
            <a:ext cx="6818262" cy="365125"/>
          </a:xfrm>
        </p:spPr>
        <p:txBody>
          <a:bodyPr/>
          <a:lstStyle/>
          <a:p>
            <a:endParaRPr lang="en-US" dirty="0"/>
          </a:p>
        </p:txBody>
      </p:sp>
      <p:sp>
        <p:nvSpPr>
          <p:cNvPr id="18" name="Slide Number Placeholder 8">
            <a:extLst>
              <a:ext uri="{FF2B5EF4-FFF2-40B4-BE49-F238E27FC236}">
                <a16:creationId xmlns:a16="http://schemas.microsoft.com/office/drawing/2014/main" id="{B4C61174-2D39-E640-8A16-DCE655544212}"/>
              </a:ext>
            </a:extLst>
          </p:cNvPr>
          <p:cNvSpPr>
            <a:spLocks noGrp="1"/>
          </p:cNvSpPr>
          <p:nvPr>
            <p:ph type="sldNum" sz="quarter" idx="12"/>
          </p:nvPr>
        </p:nvSpPr>
        <p:spPr>
          <a:xfrm>
            <a:off x="10993582" y="6446838"/>
            <a:ext cx="780010" cy="365125"/>
          </a:xfrm>
        </p:spPr>
        <p:txBody>
          <a:bodyPr/>
          <a:lstStyle/>
          <a:p>
            <a:fld id="{3A98EE3D-8CD1-4C3F-BD1C-C98C9596463C}" type="slidenum">
              <a:rPr lang="en-US" smtClean="0"/>
              <a:t>‹#›</a:t>
            </a:fld>
            <a:endParaRPr lang="en-US" dirty="0"/>
          </a:p>
        </p:txBody>
      </p:sp>
      <p:sp>
        <p:nvSpPr>
          <p:cNvPr id="19" name="Title 9">
            <a:extLst>
              <a:ext uri="{FF2B5EF4-FFF2-40B4-BE49-F238E27FC236}">
                <a16:creationId xmlns:a16="http://schemas.microsoft.com/office/drawing/2014/main" id="{13596EE0-A679-3B49-BA9A-D5C79B0C8381}"/>
              </a:ext>
            </a:extLst>
          </p:cNvPr>
          <p:cNvSpPr>
            <a:spLocks noGrp="1"/>
          </p:cNvSpPr>
          <p:nvPr>
            <p:ph type="title"/>
          </p:nvPr>
        </p:nvSpPr>
        <p:spPr>
          <a:xfrm>
            <a:off x="932329" y="3143154"/>
            <a:ext cx="10452849" cy="910492"/>
          </a:xfrm>
        </p:spPr>
        <p:txBody>
          <a:bodyPr anchor="ctr"/>
          <a:lstStyle>
            <a:lvl1pPr algn="l">
              <a:defRPr>
                <a:solidFill>
                  <a:schemeClr val="bg1"/>
                </a:solidFill>
              </a:defRPr>
            </a:lvl1pPr>
          </a:lstStyle>
          <a:p>
            <a:r>
              <a:rPr lang="en-US"/>
              <a:t>Click to edit Master title style</a:t>
            </a:r>
            <a:endParaRPr lang="en-US" dirty="0"/>
          </a:p>
        </p:txBody>
      </p:sp>
      <p:sp>
        <p:nvSpPr>
          <p:cNvPr id="20" name="Triangle 19">
            <a:extLst>
              <a:ext uri="{FF2B5EF4-FFF2-40B4-BE49-F238E27FC236}">
                <a16:creationId xmlns:a16="http://schemas.microsoft.com/office/drawing/2014/main" id="{3E931B03-E301-6D48-8377-B08DA6C95F0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riangle 20">
            <a:extLst>
              <a:ext uri="{FF2B5EF4-FFF2-40B4-BE49-F238E27FC236}">
                <a16:creationId xmlns:a16="http://schemas.microsoft.com/office/drawing/2014/main" id="{249401AC-F116-8B4C-A1A0-CF88B63E549B}"/>
              </a:ext>
            </a:extLst>
          </p:cNvPr>
          <p:cNvSpPr/>
          <p:nvPr userDrawn="1"/>
        </p:nvSpPr>
        <p:spPr>
          <a:xfrm rot="5400000">
            <a:off x="-48606" y="3334563"/>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3">
            <a:extLst>
              <a:ext uri="{FF2B5EF4-FFF2-40B4-BE49-F238E27FC236}">
                <a16:creationId xmlns:a16="http://schemas.microsoft.com/office/drawing/2014/main" id="{8A3226FF-244B-B540-ABAC-5C0E3DE3103C}"/>
              </a:ext>
            </a:extLst>
          </p:cNvPr>
          <p:cNvSpPr>
            <a:spLocks noGrp="1"/>
          </p:cNvSpPr>
          <p:nvPr>
            <p:ph type="pic" sz="quarter" idx="13"/>
          </p:nvPr>
        </p:nvSpPr>
        <p:spPr>
          <a:xfrm>
            <a:off x="413824" y="483782"/>
            <a:ext cx="11365992" cy="2457856"/>
          </a:xfrm>
          <a:solidFill>
            <a:schemeClr val="accent1"/>
          </a:solidFill>
        </p:spPr>
        <p:txBody>
          <a:bodyPr/>
          <a:lstStyle/>
          <a:p>
            <a:r>
              <a:rPr lang="en-US"/>
              <a:t>Click icon to add picture</a:t>
            </a:r>
            <a:endParaRPr lang="en-US" dirty="0"/>
          </a:p>
        </p:txBody>
      </p:sp>
    </p:spTree>
    <p:extLst>
      <p:ext uri="{BB962C8B-B14F-4D97-AF65-F5344CB8AC3E}">
        <p14:creationId xmlns:p14="http://schemas.microsoft.com/office/powerpoint/2010/main" val="4276448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932329" y="2031121"/>
            <a:ext cx="4534616" cy="3933150"/>
          </a:xfrm>
        </p:spPr>
        <p:txBody>
          <a:bodyPr/>
          <a:lstStyle>
            <a:lvl1pPr marL="342900" indent="-342900">
              <a:buClr>
                <a:schemeClr val="accent1"/>
              </a:buClr>
              <a:buFont typeface="Arial" panose="020B0604020202020204" pitchFamily="34" charset="0"/>
              <a:buChar char="•"/>
              <a:defRPr>
                <a:solidFill>
                  <a:schemeClr val="bg1"/>
                </a:solidFill>
              </a:defRPr>
            </a:lvl1pPr>
            <a:lvl2pPr marL="486918" indent="-285750">
              <a:buClr>
                <a:schemeClr val="accent1"/>
              </a:buClr>
              <a:buFont typeface="Arial" panose="020B0604020202020204" pitchFamily="34" charset="0"/>
              <a:buChar char="•"/>
              <a:defRPr>
                <a:solidFill>
                  <a:schemeClr val="bg1"/>
                </a:solidFill>
              </a:defRPr>
            </a:lvl2pPr>
            <a:lvl3pPr marL="669798" indent="-285750">
              <a:buClr>
                <a:schemeClr val="accent1"/>
              </a:buClr>
              <a:buFont typeface="Arial" panose="020B0604020202020204" pitchFamily="34" charset="0"/>
              <a:buChar char="•"/>
              <a:defRPr>
                <a:solidFill>
                  <a:schemeClr val="bg1"/>
                </a:solidFill>
              </a:defRPr>
            </a:lvl3pPr>
            <a:lvl4pPr marL="852678" indent="-285750">
              <a:buClr>
                <a:schemeClr val="accent1"/>
              </a:buClr>
              <a:buFont typeface="Arial" panose="020B0604020202020204" pitchFamily="34" charset="0"/>
              <a:buChar char="•"/>
              <a:defRPr>
                <a:solidFill>
                  <a:schemeClr val="bg1"/>
                </a:solidFill>
              </a:defRPr>
            </a:lvl4pPr>
            <a:lvl5pPr marL="1035558" indent="-285750">
              <a:buClr>
                <a:schemeClr val="accent1"/>
              </a:buClr>
              <a:buFont typeface="Arial" panose="020B0604020202020204" pitchFamily="34" charset="0"/>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12/18/2022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a:xfrm>
            <a:off x="1097279" y="6446838"/>
            <a:ext cx="6818262" cy="365125"/>
          </a:xfrm>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9">
            <a:extLst>
              <a:ext uri="{FF2B5EF4-FFF2-40B4-BE49-F238E27FC236}">
                <a16:creationId xmlns:a16="http://schemas.microsoft.com/office/drawing/2014/main" id="{E885CA99-382D-3E4B-9C4E-B250026EF32E}"/>
              </a:ext>
            </a:extLst>
          </p:cNvPr>
          <p:cNvSpPr>
            <a:spLocks noGrp="1"/>
          </p:cNvSpPr>
          <p:nvPr>
            <p:ph type="title"/>
          </p:nvPr>
        </p:nvSpPr>
        <p:spPr>
          <a:xfrm>
            <a:off x="932330" y="893729"/>
            <a:ext cx="4534616" cy="910492"/>
          </a:xfrm>
        </p:spPr>
        <p:txBody>
          <a:bodyPr anchor="ctr"/>
          <a:lstStyle>
            <a:lvl1pPr algn="l">
              <a:defRPr>
                <a:solidFill>
                  <a:schemeClr val="bg1"/>
                </a:solidFill>
              </a:defRPr>
            </a:lvl1pPr>
          </a:lstStyle>
          <a:p>
            <a:r>
              <a:rPr lang="en-US"/>
              <a:t>Click to edit Master title style</a:t>
            </a:r>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rgbClr val="C5A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16">
            <a:extLst>
              <a:ext uri="{FF2B5EF4-FFF2-40B4-BE49-F238E27FC236}">
                <a16:creationId xmlns:a16="http://schemas.microsoft.com/office/drawing/2014/main" id="{F5D5DA7E-149B-BB4E-918D-C5FF23087FF1}"/>
              </a:ext>
            </a:extLst>
          </p:cNvPr>
          <p:cNvSpPr>
            <a:spLocks noGrp="1"/>
          </p:cNvSpPr>
          <p:nvPr>
            <p:ph type="pic" sz="quarter" idx="13"/>
          </p:nvPr>
        </p:nvSpPr>
        <p:spPr>
          <a:xfrm>
            <a:off x="3727491" y="0"/>
            <a:ext cx="8464509" cy="6858000"/>
          </a:xfrm>
          <a:custGeom>
            <a:avLst/>
            <a:gdLst>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3440072 w 8464509"/>
              <a:gd name="connsiteY6" fmla="*/ 6839148 h 6858000"/>
              <a:gd name="connsiteX7" fmla="*/ 0 w 8464509"/>
              <a:gd name="connsiteY7" fmla="*/ 685800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0 w 8464509"/>
              <a:gd name="connsiteY6" fmla="*/ 6858000 h 6858000"/>
              <a:gd name="connsiteX7" fmla="*/ 3426278 w 8464509"/>
              <a:gd name="connsiteY7" fmla="*/ 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426278 w 8464509"/>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64509" h="6858000">
                <a:moveTo>
                  <a:pt x="3426278" y="0"/>
                </a:moveTo>
                <a:lnTo>
                  <a:pt x="3440072" y="37000"/>
                </a:lnTo>
                <a:lnTo>
                  <a:pt x="3440072" y="0"/>
                </a:lnTo>
                <a:lnTo>
                  <a:pt x="8464509" y="0"/>
                </a:lnTo>
                <a:lnTo>
                  <a:pt x="8464509" y="6858000"/>
                </a:lnTo>
                <a:lnTo>
                  <a:pt x="0" y="6858000"/>
                </a:lnTo>
                <a:lnTo>
                  <a:pt x="3426278" y="0"/>
                </a:lnTo>
                <a:close/>
              </a:path>
            </a:pathLst>
          </a:custGeom>
          <a:solidFill>
            <a:schemeClr val="accent4"/>
          </a:solidFill>
        </p:spPr>
        <p:txBody>
          <a:bodyPr wrap="square">
            <a:noAutofit/>
          </a:bodyPr>
          <a:lstStyle/>
          <a:p>
            <a:r>
              <a:rPr lang="en-US"/>
              <a:t>Click icon to add picture</a:t>
            </a:r>
            <a:endParaRPr lang="en-US" dirty="0"/>
          </a:p>
        </p:txBody>
      </p:sp>
      <p:sp>
        <p:nvSpPr>
          <p:cNvPr id="19" name="Triangle 18">
            <a:extLst>
              <a:ext uri="{FF2B5EF4-FFF2-40B4-BE49-F238E27FC236}">
                <a16:creationId xmlns:a16="http://schemas.microsoft.com/office/drawing/2014/main" id="{BEBB0DCE-DD71-FF40-B471-A617514321E6}"/>
              </a:ext>
            </a:extLst>
          </p:cNvPr>
          <p:cNvSpPr/>
          <p:nvPr userDrawn="1"/>
        </p:nvSpPr>
        <p:spPr>
          <a:xfrm rot="10800000">
            <a:off x="5869115" y="4530"/>
            <a:ext cx="911753" cy="91175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56337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_Black">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932329" y="2031121"/>
            <a:ext cx="10452848" cy="3933150"/>
          </a:xfrm>
        </p:spPr>
        <p:txBody>
          <a:bodyPr/>
          <a:lstStyle>
            <a:lvl1pPr marL="342900" indent="-342900">
              <a:buClr>
                <a:schemeClr val="accent1"/>
              </a:buClr>
              <a:buFont typeface="Arial" panose="020B0604020202020204" pitchFamily="34" charset="0"/>
              <a:buChar char="•"/>
              <a:defRPr>
                <a:solidFill>
                  <a:schemeClr val="bg1"/>
                </a:solidFill>
              </a:defRPr>
            </a:lvl1pPr>
            <a:lvl2pPr marL="486918" indent="-285750">
              <a:buClr>
                <a:schemeClr val="accent1"/>
              </a:buClr>
              <a:buFont typeface="Arial" panose="020B0604020202020204" pitchFamily="34" charset="0"/>
              <a:buChar char="•"/>
              <a:defRPr>
                <a:solidFill>
                  <a:schemeClr val="bg1"/>
                </a:solidFill>
              </a:defRPr>
            </a:lvl2pPr>
            <a:lvl3pPr marL="669798" indent="-285750">
              <a:buClr>
                <a:schemeClr val="accent1"/>
              </a:buClr>
              <a:buFont typeface="Arial" panose="020B0604020202020204" pitchFamily="34" charset="0"/>
              <a:buChar char="•"/>
              <a:defRPr>
                <a:solidFill>
                  <a:schemeClr val="bg1"/>
                </a:solidFill>
              </a:defRPr>
            </a:lvl3pPr>
            <a:lvl4pPr marL="852678" indent="-285750">
              <a:buClr>
                <a:schemeClr val="accent1"/>
              </a:buClr>
              <a:buFont typeface="Arial" panose="020B0604020202020204" pitchFamily="34" charset="0"/>
              <a:buChar char="•"/>
              <a:defRPr>
                <a:solidFill>
                  <a:schemeClr val="bg1"/>
                </a:solidFill>
              </a:defRPr>
            </a:lvl4pPr>
            <a:lvl5pPr marL="1035558" indent="-285750">
              <a:buClr>
                <a:schemeClr val="accent1"/>
              </a:buClr>
              <a:buFont typeface="Arial" panose="020B0604020202020204" pitchFamily="34" charset="0"/>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12/18/2022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9">
            <a:extLst>
              <a:ext uri="{FF2B5EF4-FFF2-40B4-BE49-F238E27FC236}">
                <a16:creationId xmlns:a16="http://schemas.microsoft.com/office/drawing/2014/main" id="{E885CA99-382D-3E4B-9C4E-B250026EF32E}"/>
              </a:ext>
            </a:extLst>
          </p:cNvPr>
          <p:cNvSpPr>
            <a:spLocks noGrp="1"/>
          </p:cNvSpPr>
          <p:nvPr>
            <p:ph type="title"/>
          </p:nvPr>
        </p:nvSpPr>
        <p:spPr>
          <a:xfrm>
            <a:off x="932329" y="893729"/>
            <a:ext cx="10452849" cy="910492"/>
          </a:xfrm>
        </p:spPr>
        <p:txBody>
          <a:bodyPr anchor="ctr"/>
          <a:lstStyle>
            <a:lvl1pPr algn="l">
              <a:defRPr>
                <a:solidFill>
                  <a:schemeClr val="bg1"/>
                </a:solidFill>
              </a:defRPr>
            </a:lvl1pPr>
          </a:lstStyle>
          <a:p>
            <a:r>
              <a:rPr lang="en-US"/>
              <a:t>Click to edit Master title style</a:t>
            </a:r>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8"/>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92933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Black">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12/18/2022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9">
            <a:extLst>
              <a:ext uri="{FF2B5EF4-FFF2-40B4-BE49-F238E27FC236}">
                <a16:creationId xmlns:a16="http://schemas.microsoft.com/office/drawing/2014/main" id="{E885CA99-382D-3E4B-9C4E-B250026EF32E}"/>
              </a:ext>
            </a:extLst>
          </p:cNvPr>
          <p:cNvSpPr>
            <a:spLocks noGrp="1"/>
          </p:cNvSpPr>
          <p:nvPr>
            <p:ph type="title"/>
          </p:nvPr>
        </p:nvSpPr>
        <p:spPr>
          <a:xfrm>
            <a:off x="932329" y="893729"/>
            <a:ext cx="10452849" cy="910492"/>
          </a:xfrm>
        </p:spPr>
        <p:txBody>
          <a:bodyPr anchor="ctr"/>
          <a:lstStyle>
            <a:lvl1pPr algn="l">
              <a:defRPr>
                <a:solidFill>
                  <a:schemeClr val="bg1"/>
                </a:solidFill>
              </a:defRPr>
            </a:lvl1pPr>
          </a:lstStyle>
          <a:p>
            <a:r>
              <a:rPr lang="en-US"/>
              <a:t>Click to edit Master title style</a:t>
            </a:r>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8"/>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07236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_White">
    <p:bg>
      <p:bgPr>
        <a:solidFill>
          <a:schemeClr val="tx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12/18/2022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ntent Placeholder 2">
            <a:extLst>
              <a:ext uri="{FF2B5EF4-FFF2-40B4-BE49-F238E27FC236}">
                <a16:creationId xmlns:a16="http://schemas.microsoft.com/office/drawing/2014/main" id="{913F7CD6-7F0D-1C4F-AE97-8E76514EED57}"/>
              </a:ext>
            </a:extLst>
          </p:cNvPr>
          <p:cNvSpPr>
            <a:spLocks noGrp="1"/>
          </p:cNvSpPr>
          <p:nvPr>
            <p:ph idx="1"/>
          </p:nvPr>
        </p:nvSpPr>
        <p:spPr>
          <a:xfrm>
            <a:off x="932329" y="2031121"/>
            <a:ext cx="10452848" cy="3933150"/>
          </a:xfrm>
        </p:spPr>
        <p:txBody>
          <a:bodyPr/>
          <a:lstStyle>
            <a:lvl1pPr marL="342900" indent="-342900">
              <a:buClr>
                <a:schemeClr val="accent1"/>
              </a:buClr>
              <a:buFont typeface="Arial" panose="020B0604020202020204" pitchFamily="34" charset="0"/>
              <a:buChar char="•"/>
              <a:defRPr>
                <a:solidFill>
                  <a:schemeClr val="tx1"/>
                </a:solidFill>
              </a:defRPr>
            </a:lvl1pPr>
            <a:lvl2pPr marL="486918" indent="-285750">
              <a:buClr>
                <a:schemeClr val="accent1"/>
              </a:buClr>
              <a:buFont typeface="Arial" panose="020B0604020202020204" pitchFamily="34" charset="0"/>
              <a:buChar char="•"/>
              <a:defRPr>
                <a:solidFill>
                  <a:schemeClr val="tx1"/>
                </a:solidFill>
              </a:defRPr>
            </a:lvl2pPr>
            <a:lvl3pPr marL="669798" indent="-285750">
              <a:buClr>
                <a:schemeClr val="accent1"/>
              </a:buClr>
              <a:buFont typeface="Arial" panose="020B0604020202020204" pitchFamily="34" charset="0"/>
              <a:buChar char="•"/>
              <a:defRPr>
                <a:solidFill>
                  <a:schemeClr val="tx1"/>
                </a:solidFill>
              </a:defRPr>
            </a:lvl3pPr>
            <a:lvl4pPr marL="852678" indent="-285750">
              <a:buClr>
                <a:schemeClr val="accent1"/>
              </a:buClr>
              <a:buFont typeface="Arial" panose="020B0604020202020204" pitchFamily="34" charset="0"/>
              <a:buChar char="•"/>
              <a:defRPr>
                <a:solidFill>
                  <a:schemeClr val="tx1"/>
                </a:solidFill>
              </a:defRPr>
            </a:lvl4pPr>
            <a:lvl5pPr marL="1035558" indent="-285750">
              <a:buClr>
                <a:schemeClr val="accent1"/>
              </a:buClr>
              <a:buFont typeface="Arial" panose="020B0604020202020204" pitchFamily="34" charset="0"/>
              <a:buChar cha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9">
            <a:extLst>
              <a:ext uri="{FF2B5EF4-FFF2-40B4-BE49-F238E27FC236}">
                <a16:creationId xmlns:a16="http://schemas.microsoft.com/office/drawing/2014/main" id="{FC3934F6-C727-0048-AD31-76E16E779680}"/>
              </a:ext>
            </a:extLst>
          </p:cNvPr>
          <p:cNvSpPr>
            <a:spLocks noGrp="1"/>
          </p:cNvSpPr>
          <p:nvPr>
            <p:ph type="title"/>
          </p:nvPr>
        </p:nvSpPr>
        <p:spPr>
          <a:xfrm>
            <a:off x="932329" y="893729"/>
            <a:ext cx="10452849" cy="910492"/>
          </a:xfrm>
        </p:spPr>
        <p:txBody>
          <a:bodyPr anchor="ctr"/>
          <a:lstStyle>
            <a:lvl1pPr algn="l">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343802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_White">
    <p:bg>
      <p:bgPr>
        <a:solidFill>
          <a:schemeClr val="tx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12/18/2022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itle 9">
            <a:extLst>
              <a:ext uri="{FF2B5EF4-FFF2-40B4-BE49-F238E27FC236}">
                <a16:creationId xmlns:a16="http://schemas.microsoft.com/office/drawing/2014/main" id="{FC3934F6-C727-0048-AD31-76E16E779680}"/>
              </a:ext>
            </a:extLst>
          </p:cNvPr>
          <p:cNvSpPr>
            <a:spLocks noGrp="1"/>
          </p:cNvSpPr>
          <p:nvPr>
            <p:ph type="title"/>
          </p:nvPr>
        </p:nvSpPr>
        <p:spPr>
          <a:xfrm>
            <a:off x="932329" y="893729"/>
            <a:ext cx="10452849" cy="910492"/>
          </a:xfrm>
        </p:spPr>
        <p:txBody>
          <a:bodyPr anchor="ctr"/>
          <a:lstStyle>
            <a:lvl1pPr algn="l">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559432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98B14A3-A5A4-2F4A-95D8-651E4818BB24}"/>
              </a:ext>
            </a:extLst>
          </p:cNvPr>
          <p:cNvSpPr/>
          <p:nvPr userDrawn="1"/>
        </p:nvSpPr>
        <p:spPr>
          <a:xfrm>
            <a:off x="413825" y="483781"/>
            <a:ext cx="11364350" cy="5890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riangle 25">
            <a:extLst>
              <a:ext uri="{FF2B5EF4-FFF2-40B4-BE49-F238E27FC236}">
                <a16:creationId xmlns:a16="http://schemas.microsoft.com/office/drawing/2014/main" id="{FA21A50F-6662-5046-B75A-1261DC14ABF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2FDC47F2-EE1F-4644-989A-72996AC94A96}"/>
              </a:ext>
            </a:extLst>
          </p:cNvPr>
          <p:cNvGrpSpPr/>
          <p:nvPr userDrawn="1"/>
        </p:nvGrpSpPr>
        <p:grpSpPr>
          <a:xfrm>
            <a:off x="401408" y="1983214"/>
            <a:ext cx="5127171" cy="979022"/>
            <a:chOff x="417597" y="1992086"/>
            <a:chExt cx="5127171" cy="979022"/>
          </a:xfrm>
        </p:grpSpPr>
        <p:sp>
          <p:nvSpPr>
            <p:cNvPr id="14" name="Rectangle 13">
              <a:extLst>
                <a:ext uri="{FF2B5EF4-FFF2-40B4-BE49-F238E27FC236}">
                  <a16:creationId xmlns:a16="http://schemas.microsoft.com/office/drawing/2014/main" id="{386ED203-5311-5B45-870D-8D058E718B91}"/>
                </a:ext>
              </a:extLst>
            </p:cNvPr>
            <p:cNvSpPr/>
            <p:nvPr/>
          </p:nvSpPr>
          <p:spPr>
            <a:xfrm>
              <a:off x="417597" y="1992086"/>
              <a:ext cx="5127171" cy="7047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Triangle 14">
              <a:extLst>
                <a:ext uri="{FF2B5EF4-FFF2-40B4-BE49-F238E27FC236}">
                  <a16:creationId xmlns:a16="http://schemas.microsoft.com/office/drawing/2014/main" id="{DE2C0F56-426C-5F4D-AAFD-DF53CA60DB1F}"/>
                </a:ext>
              </a:extLst>
            </p:cNvPr>
            <p:cNvSpPr>
              <a:spLocks noChangeAspect="1"/>
            </p:cNvSpPr>
            <p:nvPr/>
          </p:nvSpPr>
          <p:spPr>
            <a:xfrm rot="10800000">
              <a:off x="2821824" y="2696788"/>
              <a:ext cx="318212" cy="27432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3" name="Text Placeholder 2"/>
          <p:cNvSpPr>
            <a:spLocks noGrp="1"/>
          </p:cNvSpPr>
          <p:nvPr>
            <p:ph type="body" idx="1"/>
          </p:nvPr>
        </p:nvSpPr>
        <p:spPr>
          <a:xfrm>
            <a:off x="645125" y="1984781"/>
            <a:ext cx="4639736" cy="703135"/>
          </a:xfrm>
        </p:spPr>
        <p:txBody>
          <a:bodyPr lIns="91440" rIns="91440" anchor="ctr">
            <a:normAutofit/>
          </a:bodyPr>
          <a:lstStyle>
            <a:lvl1pPr marL="0" indent="0" algn="ctr">
              <a:buNone/>
              <a:defRPr sz="2000" b="0"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45125" y="3154858"/>
            <a:ext cx="4639736" cy="28700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12/18/2022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a:xfrm>
            <a:off x="1097279" y="6446838"/>
            <a:ext cx="6818262" cy="365125"/>
          </a:xfrm>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19" name="Group 18">
            <a:extLst>
              <a:ext uri="{FF2B5EF4-FFF2-40B4-BE49-F238E27FC236}">
                <a16:creationId xmlns:a16="http://schemas.microsoft.com/office/drawing/2014/main" id="{0EC9B82D-42A0-2549-AF1A-BB955578D14E}"/>
              </a:ext>
            </a:extLst>
          </p:cNvPr>
          <p:cNvGrpSpPr/>
          <p:nvPr userDrawn="1"/>
        </p:nvGrpSpPr>
        <p:grpSpPr>
          <a:xfrm>
            <a:off x="6663674" y="1983214"/>
            <a:ext cx="5127171" cy="979022"/>
            <a:chOff x="417597" y="1992086"/>
            <a:chExt cx="5127171" cy="979022"/>
          </a:xfrm>
        </p:grpSpPr>
        <p:sp>
          <p:nvSpPr>
            <p:cNvPr id="20" name="Rectangle 19">
              <a:extLst>
                <a:ext uri="{FF2B5EF4-FFF2-40B4-BE49-F238E27FC236}">
                  <a16:creationId xmlns:a16="http://schemas.microsoft.com/office/drawing/2014/main" id="{6F986011-7709-A448-BC93-37507571BAF8}"/>
                </a:ext>
              </a:extLst>
            </p:cNvPr>
            <p:cNvSpPr/>
            <p:nvPr/>
          </p:nvSpPr>
          <p:spPr>
            <a:xfrm>
              <a:off x="417597" y="1992086"/>
              <a:ext cx="5127171" cy="7047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1" name="Triangle 20">
              <a:extLst>
                <a:ext uri="{FF2B5EF4-FFF2-40B4-BE49-F238E27FC236}">
                  <a16:creationId xmlns:a16="http://schemas.microsoft.com/office/drawing/2014/main" id="{97EFE62B-D2C4-6147-8593-BDB17D7FB781}"/>
                </a:ext>
              </a:extLst>
            </p:cNvPr>
            <p:cNvSpPr>
              <a:spLocks noChangeAspect="1"/>
            </p:cNvSpPr>
            <p:nvPr/>
          </p:nvSpPr>
          <p:spPr>
            <a:xfrm rot="10800000">
              <a:off x="2822076" y="2696788"/>
              <a:ext cx="318212" cy="27432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22" name="Text Placeholder 2">
            <a:extLst>
              <a:ext uri="{FF2B5EF4-FFF2-40B4-BE49-F238E27FC236}">
                <a16:creationId xmlns:a16="http://schemas.microsoft.com/office/drawing/2014/main" id="{A343E295-0EB5-2B45-8B07-FB33A0D549D9}"/>
              </a:ext>
            </a:extLst>
          </p:cNvPr>
          <p:cNvSpPr>
            <a:spLocks noGrp="1"/>
          </p:cNvSpPr>
          <p:nvPr>
            <p:ph type="body" idx="13"/>
          </p:nvPr>
        </p:nvSpPr>
        <p:spPr>
          <a:xfrm>
            <a:off x="6907391" y="1984781"/>
            <a:ext cx="4639736" cy="703135"/>
          </a:xfrm>
        </p:spPr>
        <p:txBody>
          <a:bodyPr lIns="91440" rIns="91440" anchor="ctr">
            <a:normAutofit/>
          </a:bodyPr>
          <a:lstStyle>
            <a:lvl1pPr marL="0" indent="0" algn="ctr">
              <a:buNone/>
              <a:defRPr sz="2000" b="0"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Content Placeholder 3">
            <a:extLst>
              <a:ext uri="{FF2B5EF4-FFF2-40B4-BE49-F238E27FC236}">
                <a16:creationId xmlns:a16="http://schemas.microsoft.com/office/drawing/2014/main" id="{86411A82-4B2C-2345-940D-003FAE95661B}"/>
              </a:ext>
            </a:extLst>
          </p:cNvPr>
          <p:cNvSpPr>
            <a:spLocks noGrp="1"/>
          </p:cNvSpPr>
          <p:nvPr>
            <p:ph sz="half" idx="14"/>
          </p:nvPr>
        </p:nvSpPr>
        <p:spPr>
          <a:xfrm>
            <a:off x="6907391" y="3154858"/>
            <a:ext cx="4639736" cy="28700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a:extLst>
              <a:ext uri="{FF2B5EF4-FFF2-40B4-BE49-F238E27FC236}">
                <a16:creationId xmlns:a16="http://schemas.microsoft.com/office/drawing/2014/main" id="{E81638DF-1560-0147-9FCE-648610243627}"/>
              </a:ext>
            </a:extLst>
          </p:cNvPr>
          <p:cNvCxnSpPr/>
          <p:nvPr userDrawn="1"/>
        </p:nvCxnSpPr>
        <p:spPr>
          <a:xfrm>
            <a:off x="6096000" y="2055833"/>
            <a:ext cx="0" cy="381326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7" name="Title 9">
            <a:extLst>
              <a:ext uri="{FF2B5EF4-FFF2-40B4-BE49-F238E27FC236}">
                <a16:creationId xmlns:a16="http://schemas.microsoft.com/office/drawing/2014/main" id="{6500C466-2C7C-0F41-ADF8-F36158F8BCB7}"/>
              </a:ext>
            </a:extLst>
          </p:cNvPr>
          <p:cNvSpPr>
            <a:spLocks noGrp="1"/>
          </p:cNvSpPr>
          <p:nvPr>
            <p:ph type="title"/>
          </p:nvPr>
        </p:nvSpPr>
        <p:spPr>
          <a:xfrm>
            <a:off x="932330" y="893729"/>
            <a:ext cx="10205573" cy="910492"/>
          </a:xfrm>
        </p:spPr>
        <p:txBody>
          <a:bodyPr anchor="ctr"/>
          <a:lstStyle>
            <a:lvl1pPr algn="l">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903473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12/18/2022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4">
            <a:extLst>
              <a:ext uri="{FF2B5EF4-FFF2-40B4-BE49-F238E27FC236}">
                <a16:creationId xmlns:a16="http://schemas.microsoft.com/office/drawing/2014/main" id="{95E5791F-3F71-BF44-BA4E-0B7D386184DC}"/>
              </a:ext>
            </a:extLst>
          </p:cNvPr>
          <p:cNvSpPr/>
          <p:nvPr userDrawn="1"/>
        </p:nvSpPr>
        <p:spPr>
          <a:xfrm>
            <a:off x="0" y="467833"/>
            <a:ext cx="11729822"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19AE2E01-52D8-994A-80AC-622260011952}"/>
              </a:ext>
            </a:extLst>
          </p:cNvPr>
          <p:cNvSpPr/>
          <p:nvPr userDrawn="1"/>
        </p:nvSpPr>
        <p:spPr>
          <a:xfrm>
            <a:off x="1915754" y="3684257"/>
            <a:ext cx="3112470" cy="311247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riangle 7">
            <a:extLst>
              <a:ext uri="{FF2B5EF4-FFF2-40B4-BE49-F238E27FC236}">
                <a16:creationId xmlns:a16="http://schemas.microsoft.com/office/drawing/2014/main" id="{B8F16C36-FC88-9044-8303-4AAB2C148BA5}"/>
              </a:ext>
            </a:extLst>
          </p:cNvPr>
          <p:cNvSpPr/>
          <p:nvPr userDrawn="1"/>
        </p:nvSpPr>
        <p:spPr>
          <a:xfrm>
            <a:off x="4668946" y="522786"/>
            <a:ext cx="718556" cy="718556"/>
          </a:xfrm>
          <a:prstGeom prst="triangle">
            <a:avLst/>
          </a:prstGeom>
          <a:pattFill prst="dkHorz">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14">
            <a:extLst>
              <a:ext uri="{FF2B5EF4-FFF2-40B4-BE49-F238E27FC236}">
                <a16:creationId xmlns:a16="http://schemas.microsoft.com/office/drawing/2014/main" id="{7DA0D001-BFE9-164E-A088-53FE53ABF519}"/>
              </a:ext>
            </a:extLst>
          </p:cNvPr>
          <p:cNvSpPr>
            <a:spLocks noGrp="1"/>
          </p:cNvSpPr>
          <p:nvPr>
            <p:ph type="pic" sz="quarter" idx="13"/>
          </p:nvPr>
        </p:nvSpPr>
        <p:spPr>
          <a:xfrm>
            <a:off x="-1" y="0"/>
            <a:ext cx="5123378" cy="6864485"/>
          </a:xfrm>
          <a:custGeom>
            <a:avLst/>
            <a:gdLst>
              <a:gd name="connsiteX0" fmla="*/ 1602021 w 6096000"/>
              <a:gd name="connsiteY0" fmla="*/ 0 h 6858000"/>
              <a:gd name="connsiteX1" fmla="*/ 6096000 w 6096000"/>
              <a:gd name="connsiteY1" fmla="*/ 0 h 6858000"/>
              <a:gd name="connsiteX2" fmla="*/ 1612869 w 6096000"/>
              <a:gd name="connsiteY2" fmla="*/ 6841445 h 6858000"/>
              <a:gd name="connsiteX3" fmla="*/ 1612869 w 6096000"/>
              <a:gd name="connsiteY3" fmla="*/ 6858000 h 6858000"/>
              <a:gd name="connsiteX4" fmla="*/ 0 w 6096000"/>
              <a:gd name="connsiteY4" fmla="*/ 6858000 h 6858000"/>
              <a:gd name="connsiteX5" fmla="*/ 0 w 6096000"/>
              <a:gd name="connsiteY5" fmla="*/ 0 h 6858000"/>
              <a:gd name="connsiteX6" fmla="*/ 1602021 w 6096000"/>
              <a:gd name="connsiteY6" fmla="*/ 0 h 6858000"/>
              <a:gd name="connsiteX0" fmla="*/ 1602021 w 6096000"/>
              <a:gd name="connsiteY0" fmla="*/ 0 h 6858000"/>
              <a:gd name="connsiteX1" fmla="*/ 6096000 w 6096000"/>
              <a:gd name="connsiteY1" fmla="*/ 0 h 6858000"/>
              <a:gd name="connsiteX2" fmla="*/ 2014112 w 6096000"/>
              <a:gd name="connsiteY2" fmla="*/ 6857657 h 6858000"/>
              <a:gd name="connsiteX3" fmla="*/ 1612869 w 6096000"/>
              <a:gd name="connsiteY3" fmla="*/ 6858000 h 6858000"/>
              <a:gd name="connsiteX4" fmla="*/ 0 w 6096000"/>
              <a:gd name="connsiteY4" fmla="*/ 6858000 h 6858000"/>
              <a:gd name="connsiteX5" fmla="*/ 0 w 6096000"/>
              <a:gd name="connsiteY5" fmla="*/ 0 h 6858000"/>
              <a:gd name="connsiteX6" fmla="*/ 1602021 w 6096000"/>
              <a:gd name="connsiteY6" fmla="*/ 0 h 6858000"/>
              <a:gd name="connsiteX0" fmla="*/ 1602021 w 6096000"/>
              <a:gd name="connsiteY0" fmla="*/ 0 h 6864485"/>
              <a:gd name="connsiteX1" fmla="*/ 6096000 w 6096000"/>
              <a:gd name="connsiteY1" fmla="*/ 0 h 6864485"/>
              <a:gd name="connsiteX2" fmla="*/ 2014112 w 6096000"/>
              <a:gd name="connsiteY2" fmla="*/ 6857657 h 6864485"/>
              <a:gd name="connsiteX3" fmla="*/ 2033403 w 6096000"/>
              <a:gd name="connsiteY3" fmla="*/ 6864485 h 6864485"/>
              <a:gd name="connsiteX4" fmla="*/ 0 w 6096000"/>
              <a:gd name="connsiteY4" fmla="*/ 6858000 h 6864485"/>
              <a:gd name="connsiteX5" fmla="*/ 0 w 6096000"/>
              <a:gd name="connsiteY5" fmla="*/ 0 h 6864485"/>
              <a:gd name="connsiteX6" fmla="*/ 1602021 w 6096000"/>
              <a:gd name="connsiteY6" fmla="*/ 0 h 6864485"/>
              <a:gd name="connsiteX0" fmla="*/ 1602021 w 6096000"/>
              <a:gd name="connsiteY0" fmla="*/ 0 h 6864485"/>
              <a:gd name="connsiteX1" fmla="*/ 6096000 w 6096000"/>
              <a:gd name="connsiteY1" fmla="*/ 0 h 6864485"/>
              <a:gd name="connsiteX2" fmla="*/ 2014112 w 6096000"/>
              <a:gd name="connsiteY2" fmla="*/ 6857657 h 6864485"/>
              <a:gd name="connsiteX3" fmla="*/ 2002538 w 6096000"/>
              <a:gd name="connsiteY3" fmla="*/ 6864485 h 6864485"/>
              <a:gd name="connsiteX4" fmla="*/ 0 w 6096000"/>
              <a:gd name="connsiteY4" fmla="*/ 6858000 h 6864485"/>
              <a:gd name="connsiteX5" fmla="*/ 0 w 6096000"/>
              <a:gd name="connsiteY5" fmla="*/ 0 h 6864485"/>
              <a:gd name="connsiteX6" fmla="*/ 1602021 w 6096000"/>
              <a:gd name="connsiteY6" fmla="*/ 0 h 6864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0" h="6864485">
                <a:moveTo>
                  <a:pt x="1602021" y="0"/>
                </a:moveTo>
                <a:lnTo>
                  <a:pt x="6096000" y="0"/>
                </a:lnTo>
                <a:lnTo>
                  <a:pt x="2014112" y="6857657"/>
                </a:lnTo>
                <a:lnTo>
                  <a:pt x="2002538" y="6864485"/>
                </a:lnTo>
                <a:lnTo>
                  <a:pt x="0" y="6858000"/>
                </a:lnTo>
                <a:lnTo>
                  <a:pt x="0" y="0"/>
                </a:lnTo>
                <a:lnTo>
                  <a:pt x="1602021" y="0"/>
                </a:lnTo>
                <a:close/>
              </a:path>
            </a:pathLst>
          </a:custGeom>
          <a:solidFill>
            <a:schemeClr val="accent1"/>
          </a:solidFill>
        </p:spPr>
        <p:txBody>
          <a:bodyPr wrap="square">
            <a:noAutofit/>
          </a:bodyPr>
          <a:lstStyle/>
          <a:p>
            <a:r>
              <a:rPr lang="en-US"/>
              <a:t>Click icon to add picture</a:t>
            </a:r>
            <a:endParaRPr lang="en-US" dirty="0"/>
          </a:p>
        </p:txBody>
      </p:sp>
      <p:sp>
        <p:nvSpPr>
          <p:cNvPr id="16" name="Title 1">
            <a:extLst>
              <a:ext uri="{FF2B5EF4-FFF2-40B4-BE49-F238E27FC236}">
                <a16:creationId xmlns:a16="http://schemas.microsoft.com/office/drawing/2014/main" id="{810C3D4C-012F-184D-B7D5-E89B7B9A726E}"/>
              </a:ext>
            </a:extLst>
          </p:cNvPr>
          <p:cNvSpPr>
            <a:spLocks noGrp="1"/>
          </p:cNvSpPr>
          <p:nvPr>
            <p:ph type="title" hasCustomPrompt="1"/>
          </p:nvPr>
        </p:nvSpPr>
        <p:spPr>
          <a:xfrm>
            <a:off x="4506410" y="2679259"/>
            <a:ext cx="2988860" cy="1395208"/>
          </a:xfrm>
        </p:spPr>
        <p:txBody>
          <a:bodyPr lIns="0" anchor="ctr">
            <a:normAutofit/>
          </a:bodyPr>
          <a:lstStyle>
            <a:lvl1pPr algn="ctr">
              <a:defRPr sz="3600">
                <a:solidFill>
                  <a:schemeClr val="bg1"/>
                </a:solidFill>
              </a:defRPr>
            </a:lvl1pPr>
          </a:lstStyle>
          <a:p>
            <a:r>
              <a:rPr lang="en-US" dirty="0"/>
              <a:t>TITLE GOES HERE</a:t>
            </a:r>
          </a:p>
        </p:txBody>
      </p:sp>
      <p:sp>
        <p:nvSpPr>
          <p:cNvPr id="17" name="Text Placeholder 11">
            <a:extLst>
              <a:ext uri="{FF2B5EF4-FFF2-40B4-BE49-F238E27FC236}">
                <a16:creationId xmlns:a16="http://schemas.microsoft.com/office/drawing/2014/main" id="{D16862ED-2F5E-FE49-AB49-49CEC0EA332A}"/>
              </a:ext>
            </a:extLst>
          </p:cNvPr>
          <p:cNvSpPr>
            <a:spLocks noGrp="1"/>
          </p:cNvSpPr>
          <p:nvPr>
            <p:ph type="body" sz="quarter" idx="14" hasCustomPrompt="1"/>
          </p:nvPr>
        </p:nvSpPr>
        <p:spPr>
          <a:xfrm>
            <a:off x="8218426" y="793580"/>
            <a:ext cx="3304279" cy="5270839"/>
          </a:xfrm>
        </p:spPr>
        <p:txBody>
          <a:bodyPr lIns="0" anchor="ctr">
            <a:normAutofit/>
          </a:bodyPr>
          <a:lstStyle>
            <a:lvl1pPr marL="285750" indent="-285750">
              <a:lnSpc>
                <a:spcPct val="100000"/>
              </a:lnSpc>
              <a:spcBef>
                <a:spcPts val="0"/>
              </a:spcBef>
              <a:spcAft>
                <a:spcPts val="1500"/>
              </a:spcAft>
              <a:buClr>
                <a:schemeClr val="accent1"/>
              </a:buClr>
              <a:buFont typeface="Arial" panose="020B0604020202020204" pitchFamily="34" charset="0"/>
              <a:buChar char="•"/>
              <a:defRPr sz="1600" spc="0">
                <a:solidFill>
                  <a:schemeClr val="bg1"/>
                </a:solidFill>
              </a:defRPr>
            </a:lvl1pPr>
            <a:lvl2pPr>
              <a:lnSpc>
                <a:spcPct val="150000"/>
              </a:lnSpc>
              <a:defRPr sz="1200" spc="0">
                <a:solidFill>
                  <a:schemeClr val="tx2"/>
                </a:solidFill>
              </a:defRPr>
            </a:lvl2pPr>
            <a:lvl3pPr>
              <a:lnSpc>
                <a:spcPct val="150000"/>
              </a:lnSpc>
              <a:defRPr sz="1200" spc="0">
                <a:solidFill>
                  <a:schemeClr val="tx2"/>
                </a:solidFill>
              </a:defRPr>
            </a:lvl3pPr>
            <a:lvl4pPr>
              <a:lnSpc>
                <a:spcPct val="150000"/>
              </a:lnSpc>
              <a:defRPr sz="1200" spc="0">
                <a:solidFill>
                  <a:schemeClr val="tx2"/>
                </a:solidFill>
              </a:defRPr>
            </a:lvl4pPr>
            <a:lvl5pPr>
              <a:lnSpc>
                <a:spcPct val="150000"/>
              </a:lnSpc>
              <a:defRPr sz="1200" spc="0">
                <a:solidFill>
                  <a:schemeClr val="tx2"/>
                </a:solidFill>
              </a:defRPr>
            </a:lvl5pPr>
          </a:lstStyle>
          <a:p>
            <a:pPr lvl="0"/>
            <a:r>
              <a:rPr lang="en-US" dirty="0"/>
              <a:t>Text goes here</a:t>
            </a:r>
          </a:p>
        </p:txBody>
      </p:sp>
    </p:spTree>
    <p:extLst>
      <p:ext uri="{BB962C8B-B14F-4D97-AF65-F5344CB8AC3E}">
        <p14:creationId xmlns:p14="http://schemas.microsoft.com/office/powerpoint/2010/main" val="4159825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12/18/2022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363315096"/>
      </p:ext>
    </p:extLst>
  </p:cSld>
  <p:clrMap bg1="lt1" tx1="dk1" bg2="lt2" tx2="dk2" accent1="accent1" accent2="accent2" accent3="accent3" accent4="accent4" accent5="accent5" accent6="accent6" hlink="hlink" folHlink="folHlink"/>
  <p:sldLayoutIdLst>
    <p:sldLayoutId id="2147483764" r:id="rId1"/>
    <p:sldLayoutId id="2147483785" r:id="rId2"/>
    <p:sldLayoutId id="2147483783" r:id="rId3"/>
    <p:sldLayoutId id="2147483765" r:id="rId4"/>
    <p:sldLayoutId id="2147483787" r:id="rId5"/>
    <p:sldLayoutId id="2147483784" r:id="rId6"/>
    <p:sldLayoutId id="2147483786" r:id="rId7"/>
    <p:sldLayoutId id="2147483774" r:id="rId8"/>
    <p:sldLayoutId id="2147483781" r:id="rId9"/>
    <p:sldLayoutId id="2147483779" r:id="rId10"/>
    <p:sldLayoutId id="2147483780" r:id="rId11"/>
    <p:sldLayoutId id="2147483778" r:id="rId12"/>
    <p:sldLayoutId id="2147483777" r:id="rId13"/>
    <p:sldLayoutId id="2147483776" r:id="rId14"/>
    <p:sldLayoutId id="2147483782" r:id="rId15"/>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data.census.gov/table?q=Owner/Renter+(Householder)+Characteristics&amp;g=0500000US47037&amp;tid=ACSDT1Y2021.B07013" TargetMode="External"/><Relationship Id="rId2" Type="http://schemas.openxmlformats.org/officeDocument/2006/relationships/hyperlink" Target="https://www.zillow.com/research/data/" TargetMode="External"/><Relationship Id="rId1" Type="http://schemas.openxmlformats.org/officeDocument/2006/relationships/slideLayout" Target="../slideLayouts/slideLayout14.xml"/><Relationship Id="rId4" Type="http://schemas.openxmlformats.org/officeDocument/2006/relationships/hyperlink" Target="https://www.padctn.org/services/recent-sales/#zone_map"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0.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7C09F3-1BE8-0445-A3C4-9C100D32B8D9}"/>
              </a:ext>
            </a:extLst>
          </p:cNvPr>
          <p:cNvSpPr>
            <a:spLocks noGrp="1"/>
          </p:cNvSpPr>
          <p:nvPr>
            <p:ph type="ctrTitle"/>
          </p:nvPr>
        </p:nvSpPr>
        <p:spPr/>
        <p:txBody>
          <a:bodyPr/>
          <a:lstStyle/>
          <a:p>
            <a:r>
              <a:rPr lang="en-US" dirty="0"/>
              <a:t>Nashville Housing Market</a:t>
            </a:r>
          </a:p>
        </p:txBody>
      </p:sp>
      <p:sp>
        <p:nvSpPr>
          <p:cNvPr id="6" name="Subtitle 5">
            <a:extLst>
              <a:ext uri="{FF2B5EF4-FFF2-40B4-BE49-F238E27FC236}">
                <a16:creationId xmlns:a16="http://schemas.microsoft.com/office/drawing/2014/main" id="{C770EE27-FD77-894D-9D88-F5A548E1DCAF}"/>
              </a:ext>
            </a:extLst>
          </p:cNvPr>
          <p:cNvSpPr>
            <a:spLocks noGrp="1"/>
          </p:cNvSpPr>
          <p:nvPr>
            <p:ph type="subTitle" idx="1"/>
          </p:nvPr>
        </p:nvSpPr>
        <p:spPr/>
        <p:txBody>
          <a:bodyPr/>
          <a:lstStyle/>
          <a:p>
            <a:r>
              <a:rPr lang="en-US" dirty="0"/>
              <a:t>Kala Mckinney 1/5/2022</a:t>
            </a:r>
          </a:p>
          <a:p>
            <a:endParaRPr lang="en-US" dirty="0"/>
          </a:p>
        </p:txBody>
      </p:sp>
      <p:pic>
        <p:nvPicPr>
          <p:cNvPr id="12" name="Picture Placeholder 11" descr="A person standing in front of a house&#10;&#10;Description automatically generated with low confidence">
            <a:extLst>
              <a:ext uri="{FF2B5EF4-FFF2-40B4-BE49-F238E27FC236}">
                <a16:creationId xmlns:a16="http://schemas.microsoft.com/office/drawing/2014/main" id="{41072DA6-C7AC-49B3-2236-6ACAC777D536}"/>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0997" r="10997"/>
          <a:stretch>
            <a:fillRect/>
          </a:stretch>
        </p:blipFill>
        <p:spPr/>
      </p:pic>
    </p:spTree>
    <p:extLst>
      <p:ext uri="{BB962C8B-B14F-4D97-AF65-F5344CB8AC3E}">
        <p14:creationId xmlns:p14="http://schemas.microsoft.com/office/powerpoint/2010/main" val="1564110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FD03E-798E-4118-B7D4-3E85419647BA}"/>
              </a:ext>
            </a:extLst>
          </p:cNvPr>
          <p:cNvSpPr>
            <a:spLocks noGrp="1"/>
          </p:cNvSpPr>
          <p:nvPr>
            <p:ph type="title"/>
          </p:nvPr>
        </p:nvSpPr>
        <p:spPr>
          <a:xfrm>
            <a:off x="413855" y="262132"/>
            <a:ext cx="10452849" cy="910492"/>
          </a:xfrm>
        </p:spPr>
        <p:txBody>
          <a:bodyPr>
            <a:normAutofit/>
          </a:bodyPr>
          <a:lstStyle/>
          <a:p>
            <a:r>
              <a:rPr lang="en-US" sz="3600" dirty="0"/>
              <a:t>Buying Trends</a:t>
            </a:r>
          </a:p>
        </p:txBody>
      </p:sp>
      <p:grpSp>
        <p:nvGrpSpPr>
          <p:cNvPr id="8" name="Group 7">
            <a:extLst>
              <a:ext uri="{FF2B5EF4-FFF2-40B4-BE49-F238E27FC236}">
                <a16:creationId xmlns:a16="http://schemas.microsoft.com/office/drawing/2014/main" id="{149E49A8-3B37-634C-FB60-C83A3A68E3CD}"/>
              </a:ext>
            </a:extLst>
          </p:cNvPr>
          <p:cNvGrpSpPr/>
          <p:nvPr/>
        </p:nvGrpSpPr>
        <p:grpSpPr>
          <a:xfrm>
            <a:off x="1446191" y="1119966"/>
            <a:ext cx="9299618" cy="4867760"/>
            <a:chOff x="1567086" y="1119966"/>
            <a:chExt cx="9299618" cy="4867760"/>
          </a:xfrm>
        </p:grpSpPr>
        <p:pic>
          <p:nvPicPr>
            <p:cNvPr id="13" name="Picture 12">
              <a:extLst>
                <a:ext uri="{FF2B5EF4-FFF2-40B4-BE49-F238E27FC236}">
                  <a16:creationId xmlns:a16="http://schemas.microsoft.com/office/drawing/2014/main" id="{9DCC9FFC-95B0-344B-9203-BB57309F2FC8}"/>
                </a:ext>
              </a:extLst>
            </p:cNvPr>
            <p:cNvPicPr>
              <a:picLocks noChangeAspect="1"/>
            </p:cNvPicPr>
            <p:nvPr/>
          </p:nvPicPr>
          <p:blipFill>
            <a:blip r:embed="rId2"/>
            <a:stretch>
              <a:fillRect/>
            </a:stretch>
          </p:blipFill>
          <p:spPr>
            <a:xfrm>
              <a:off x="1567086" y="1119966"/>
              <a:ext cx="9299618" cy="4867760"/>
            </a:xfrm>
            <a:prstGeom prst="rect">
              <a:avLst/>
            </a:prstGeom>
            <a:ln>
              <a:noFill/>
            </a:ln>
            <a:effectLst>
              <a:outerShdw blurRad="292100" dist="139700" dir="2700000" algn="tl" rotWithShape="0">
                <a:srgbClr val="333333">
                  <a:alpha val="65000"/>
                </a:srgbClr>
              </a:outerShdw>
            </a:effectLst>
          </p:spPr>
        </p:pic>
        <p:cxnSp>
          <p:nvCxnSpPr>
            <p:cNvPr id="21" name="Straight Arrow Connector 20">
              <a:extLst>
                <a:ext uri="{FF2B5EF4-FFF2-40B4-BE49-F238E27FC236}">
                  <a16:creationId xmlns:a16="http://schemas.microsoft.com/office/drawing/2014/main" id="{CC3C5C9C-1D49-E294-94B3-8AB4553FF1AF}"/>
                </a:ext>
              </a:extLst>
            </p:cNvPr>
            <p:cNvCxnSpPr>
              <a:cxnSpLocks/>
            </p:cNvCxnSpPr>
            <p:nvPr/>
          </p:nvCxnSpPr>
          <p:spPr>
            <a:xfrm flipV="1">
              <a:off x="2462023" y="3314016"/>
              <a:ext cx="4882370" cy="1177248"/>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BF245AC-54EC-59FF-049F-FCD6F734CDD8}"/>
                </a:ext>
              </a:extLst>
            </p:cNvPr>
            <p:cNvSpPr txBox="1"/>
            <p:nvPr/>
          </p:nvSpPr>
          <p:spPr>
            <a:xfrm rot="20848286">
              <a:off x="2886875" y="3573952"/>
              <a:ext cx="3841173" cy="338554"/>
            </a:xfrm>
            <a:prstGeom prst="rect">
              <a:avLst/>
            </a:prstGeom>
            <a:noFill/>
          </p:spPr>
          <p:txBody>
            <a:bodyPr wrap="square" rtlCol="0">
              <a:spAutoFit/>
            </a:bodyPr>
            <a:lstStyle/>
            <a:p>
              <a:pPr algn="ctr"/>
              <a:r>
                <a:rPr lang="en-US" sz="1600" dirty="0">
                  <a:latin typeface="Din"/>
                </a:rPr>
                <a:t>Average </a:t>
              </a:r>
              <a:r>
                <a:rPr lang="en-US" sz="1600" dirty="0">
                  <a:solidFill>
                    <a:srgbClr val="00B050"/>
                  </a:solidFill>
                  <a:latin typeface="Din"/>
                </a:rPr>
                <a:t>+7% </a:t>
              </a:r>
              <a:r>
                <a:rPr lang="en-US" sz="1600" dirty="0">
                  <a:latin typeface="Din"/>
                </a:rPr>
                <a:t>YoY</a:t>
              </a:r>
            </a:p>
          </p:txBody>
        </p:sp>
        <p:sp>
          <p:nvSpPr>
            <p:cNvPr id="29" name="TextBox 28">
              <a:extLst>
                <a:ext uri="{FF2B5EF4-FFF2-40B4-BE49-F238E27FC236}">
                  <a16:creationId xmlns:a16="http://schemas.microsoft.com/office/drawing/2014/main" id="{D4F667D7-53D8-9F92-8ADF-CEB4388FCE05}"/>
                </a:ext>
              </a:extLst>
            </p:cNvPr>
            <p:cNvSpPr txBox="1"/>
            <p:nvPr/>
          </p:nvSpPr>
          <p:spPr>
            <a:xfrm>
              <a:off x="7796788" y="2290456"/>
              <a:ext cx="1348352" cy="338554"/>
            </a:xfrm>
            <a:prstGeom prst="rect">
              <a:avLst/>
            </a:prstGeom>
            <a:noFill/>
          </p:spPr>
          <p:txBody>
            <a:bodyPr wrap="square" rtlCol="0">
              <a:spAutoFit/>
            </a:bodyPr>
            <a:lstStyle/>
            <a:p>
              <a:pPr algn="ctr"/>
              <a:r>
                <a:rPr lang="en-US" sz="1600" dirty="0">
                  <a:solidFill>
                    <a:srgbClr val="00B050"/>
                  </a:solidFill>
                  <a:latin typeface="Din"/>
                </a:rPr>
                <a:t>+41%</a:t>
              </a:r>
            </a:p>
          </p:txBody>
        </p:sp>
        <p:cxnSp>
          <p:nvCxnSpPr>
            <p:cNvPr id="25" name="Straight Arrow Connector 24">
              <a:extLst>
                <a:ext uri="{FF2B5EF4-FFF2-40B4-BE49-F238E27FC236}">
                  <a16:creationId xmlns:a16="http://schemas.microsoft.com/office/drawing/2014/main" id="{835B65CF-FED4-A8B1-BFC9-570C398795E4}"/>
                </a:ext>
              </a:extLst>
            </p:cNvPr>
            <p:cNvCxnSpPr>
              <a:cxnSpLocks/>
            </p:cNvCxnSpPr>
            <p:nvPr/>
          </p:nvCxnSpPr>
          <p:spPr>
            <a:xfrm flipV="1">
              <a:off x="7419975" y="1876777"/>
              <a:ext cx="2371725" cy="1408447"/>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00315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8">
            <a:extLst>
              <a:ext uri="{FF2B5EF4-FFF2-40B4-BE49-F238E27FC236}">
                <a16:creationId xmlns:a16="http://schemas.microsoft.com/office/drawing/2014/main" id="{776C9052-254D-F5F0-20C8-F0083B44AB17}"/>
              </a:ext>
            </a:extLst>
          </p:cNvPr>
          <p:cNvPicPr>
            <a:picLocks noChangeAspect="1"/>
          </p:cNvPicPr>
          <p:nvPr/>
        </p:nvPicPr>
        <p:blipFill>
          <a:blip r:embed="rId2"/>
          <a:stretch>
            <a:fillRect/>
          </a:stretch>
        </p:blipFill>
        <p:spPr>
          <a:xfrm>
            <a:off x="955378" y="1129359"/>
            <a:ext cx="10281245" cy="4945400"/>
          </a:xfrm>
          <a:prstGeom prst="rect">
            <a:avLst/>
          </a:prstGeom>
          <a:ln>
            <a:noFill/>
          </a:ln>
          <a:effectLst>
            <a:outerShdw blurRad="292100" dist="139700" dir="2700000" algn="tl" rotWithShape="0">
              <a:srgbClr val="333333">
                <a:alpha val="65000"/>
              </a:srgbClr>
            </a:outerShdw>
          </a:effectLst>
        </p:spPr>
      </p:pic>
      <p:sp>
        <p:nvSpPr>
          <p:cNvPr id="2" name="Title 1">
            <a:extLst>
              <a:ext uri="{FF2B5EF4-FFF2-40B4-BE49-F238E27FC236}">
                <a16:creationId xmlns:a16="http://schemas.microsoft.com/office/drawing/2014/main" id="{389FD03E-798E-4118-B7D4-3E85419647BA}"/>
              </a:ext>
            </a:extLst>
          </p:cNvPr>
          <p:cNvSpPr>
            <a:spLocks noGrp="1"/>
          </p:cNvSpPr>
          <p:nvPr>
            <p:ph type="title"/>
          </p:nvPr>
        </p:nvSpPr>
        <p:spPr>
          <a:xfrm>
            <a:off x="413855" y="262132"/>
            <a:ext cx="10452849" cy="910492"/>
          </a:xfrm>
        </p:spPr>
        <p:txBody>
          <a:bodyPr>
            <a:normAutofit/>
          </a:bodyPr>
          <a:lstStyle/>
          <a:p>
            <a:r>
              <a:rPr lang="en-US" sz="3600" dirty="0"/>
              <a:t>Buying Trends</a:t>
            </a:r>
          </a:p>
        </p:txBody>
      </p:sp>
      <p:cxnSp>
        <p:nvCxnSpPr>
          <p:cNvPr id="31" name="Straight Arrow Connector 30">
            <a:extLst>
              <a:ext uri="{FF2B5EF4-FFF2-40B4-BE49-F238E27FC236}">
                <a16:creationId xmlns:a16="http://schemas.microsoft.com/office/drawing/2014/main" id="{EB2940E2-6537-1E40-6351-089784D6A986}"/>
              </a:ext>
            </a:extLst>
          </p:cNvPr>
          <p:cNvCxnSpPr>
            <a:cxnSpLocks/>
          </p:cNvCxnSpPr>
          <p:nvPr/>
        </p:nvCxnSpPr>
        <p:spPr>
          <a:xfrm>
            <a:off x="7934325" y="2710098"/>
            <a:ext cx="2495550" cy="2119077"/>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BF74F69-F66F-FC64-7355-E23A464EA4D9}"/>
              </a:ext>
            </a:extLst>
          </p:cNvPr>
          <p:cNvSpPr txBox="1"/>
          <p:nvPr/>
        </p:nvSpPr>
        <p:spPr>
          <a:xfrm>
            <a:off x="8220710" y="3361337"/>
            <a:ext cx="1998345" cy="338554"/>
          </a:xfrm>
          <a:prstGeom prst="rect">
            <a:avLst/>
          </a:prstGeom>
          <a:noFill/>
        </p:spPr>
        <p:txBody>
          <a:bodyPr wrap="square" rtlCol="0">
            <a:spAutoFit/>
          </a:bodyPr>
          <a:lstStyle/>
          <a:p>
            <a:pPr algn="ctr"/>
            <a:r>
              <a:rPr lang="en-US" sz="1600" dirty="0">
                <a:solidFill>
                  <a:srgbClr val="FF0000"/>
                </a:solidFill>
                <a:latin typeface="Din"/>
              </a:rPr>
              <a:t>-43%</a:t>
            </a:r>
          </a:p>
        </p:txBody>
      </p:sp>
    </p:spTree>
    <p:extLst>
      <p:ext uri="{BB962C8B-B14F-4D97-AF65-F5344CB8AC3E}">
        <p14:creationId xmlns:p14="http://schemas.microsoft.com/office/powerpoint/2010/main" val="1007204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FD03E-798E-4118-B7D4-3E85419647BA}"/>
              </a:ext>
            </a:extLst>
          </p:cNvPr>
          <p:cNvSpPr>
            <a:spLocks noGrp="1"/>
          </p:cNvSpPr>
          <p:nvPr>
            <p:ph type="title"/>
          </p:nvPr>
        </p:nvSpPr>
        <p:spPr>
          <a:xfrm>
            <a:off x="413855" y="262132"/>
            <a:ext cx="10452849" cy="910492"/>
          </a:xfrm>
        </p:spPr>
        <p:txBody>
          <a:bodyPr>
            <a:normAutofit/>
          </a:bodyPr>
          <a:lstStyle/>
          <a:p>
            <a:r>
              <a:rPr lang="en-US" sz="3600" dirty="0"/>
              <a:t>Are more people renting than buying?</a:t>
            </a:r>
          </a:p>
        </p:txBody>
      </p:sp>
      <p:pic>
        <p:nvPicPr>
          <p:cNvPr id="6" name="Picture 5">
            <a:extLst>
              <a:ext uri="{FF2B5EF4-FFF2-40B4-BE49-F238E27FC236}">
                <a16:creationId xmlns:a16="http://schemas.microsoft.com/office/drawing/2014/main" id="{4660FAC0-23CD-8AFA-D309-8992230790DD}"/>
              </a:ext>
            </a:extLst>
          </p:cNvPr>
          <p:cNvPicPr>
            <a:picLocks noChangeAspect="1"/>
          </p:cNvPicPr>
          <p:nvPr/>
        </p:nvPicPr>
        <p:blipFill>
          <a:blip r:embed="rId2"/>
          <a:stretch>
            <a:fillRect/>
          </a:stretch>
        </p:blipFill>
        <p:spPr>
          <a:xfrm>
            <a:off x="1776053" y="1080385"/>
            <a:ext cx="8639895" cy="5172778"/>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6BDBD346-F04C-5737-13F0-ED734A2F2232}"/>
              </a:ext>
            </a:extLst>
          </p:cNvPr>
          <p:cNvSpPr txBox="1"/>
          <p:nvPr/>
        </p:nvSpPr>
        <p:spPr>
          <a:xfrm>
            <a:off x="7296151" y="5254395"/>
            <a:ext cx="1257300" cy="523220"/>
          </a:xfrm>
          <a:prstGeom prst="rect">
            <a:avLst/>
          </a:prstGeom>
          <a:noFill/>
        </p:spPr>
        <p:txBody>
          <a:bodyPr wrap="square" rtlCol="0">
            <a:spAutoFit/>
          </a:bodyPr>
          <a:lstStyle/>
          <a:p>
            <a:pPr algn="ctr"/>
            <a:r>
              <a:rPr lang="en-US" sz="1400" i="1" dirty="0">
                <a:latin typeface="Din"/>
              </a:rPr>
              <a:t>Census Data Not Available</a:t>
            </a:r>
          </a:p>
        </p:txBody>
      </p:sp>
    </p:spTree>
    <p:extLst>
      <p:ext uri="{BB962C8B-B14F-4D97-AF65-F5344CB8AC3E}">
        <p14:creationId xmlns:p14="http://schemas.microsoft.com/office/powerpoint/2010/main" val="3685414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8EAF8-4B2D-6CF6-E1A7-81008BBEE809}"/>
              </a:ext>
            </a:extLst>
          </p:cNvPr>
          <p:cNvSpPr>
            <a:spLocks noGrp="1"/>
          </p:cNvSpPr>
          <p:nvPr>
            <p:ph type="title"/>
          </p:nvPr>
        </p:nvSpPr>
        <p:spPr/>
        <p:txBody>
          <a:bodyPr/>
          <a:lstStyle/>
          <a:p>
            <a:r>
              <a:rPr lang="en-US" dirty="0"/>
              <a:t>Sources</a:t>
            </a:r>
          </a:p>
        </p:txBody>
      </p:sp>
      <p:sp>
        <p:nvSpPr>
          <p:cNvPr id="4" name="Content Placeholder 9">
            <a:extLst>
              <a:ext uri="{FF2B5EF4-FFF2-40B4-BE49-F238E27FC236}">
                <a16:creationId xmlns:a16="http://schemas.microsoft.com/office/drawing/2014/main" id="{BBB00122-B7C2-1FA9-D917-21B0FBFC55CF}"/>
              </a:ext>
            </a:extLst>
          </p:cNvPr>
          <p:cNvSpPr txBox="1">
            <a:spLocks/>
          </p:cNvSpPr>
          <p:nvPr/>
        </p:nvSpPr>
        <p:spPr>
          <a:xfrm>
            <a:off x="6908149" y="1462765"/>
            <a:ext cx="4488857" cy="4589243"/>
          </a:xfrm>
          <a:prstGeom prst="rect">
            <a:avLst/>
          </a:prstGeom>
        </p:spPr>
        <p:txBody>
          <a:bodyPr>
            <a:norm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q"/>
            </a:pPr>
            <a:r>
              <a:rPr lang="en-US" dirty="0"/>
              <a:t> </a:t>
            </a:r>
            <a:r>
              <a:rPr lang="en-US" dirty="0">
                <a:hlinkClick r:id="rId2"/>
              </a:rPr>
              <a:t>Zillow Housing Research</a:t>
            </a:r>
            <a:endParaRPr lang="en-US" dirty="0"/>
          </a:p>
          <a:p>
            <a:pPr>
              <a:buFont typeface="Wingdings" panose="05000000000000000000" pitchFamily="2" charset="2"/>
              <a:buChar char="q"/>
            </a:pPr>
            <a:r>
              <a:rPr lang="en-US" dirty="0"/>
              <a:t> </a:t>
            </a:r>
            <a:r>
              <a:rPr lang="en-US" dirty="0">
                <a:hlinkClick r:id="rId3"/>
              </a:rPr>
              <a:t>US Census Data</a:t>
            </a:r>
            <a:endParaRPr lang="en-US" dirty="0"/>
          </a:p>
          <a:p>
            <a:pPr>
              <a:buFont typeface="Wingdings" panose="05000000000000000000" pitchFamily="2" charset="2"/>
              <a:buChar char="q"/>
            </a:pPr>
            <a:r>
              <a:rPr lang="en-US" dirty="0"/>
              <a:t> </a:t>
            </a:r>
            <a:r>
              <a:rPr lang="en-US" dirty="0">
                <a:hlinkClick r:id="rId4"/>
              </a:rPr>
              <a:t>Davidson County Assessors Data</a:t>
            </a:r>
            <a:endParaRPr lang="en-US" dirty="0"/>
          </a:p>
        </p:txBody>
      </p:sp>
    </p:spTree>
    <p:extLst>
      <p:ext uri="{BB962C8B-B14F-4D97-AF65-F5344CB8AC3E}">
        <p14:creationId xmlns:p14="http://schemas.microsoft.com/office/powerpoint/2010/main" val="2742051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6CBFE42-DFD1-4945-A9A4-5544D38C9B7E}"/>
              </a:ext>
            </a:extLst>
          </p:cNvPr>
          <p:cNvSpPr>
            <a:spLocks noGrp="1"/>
          </p:cNvSpPr>
          <p:nvPr>
            <p:ph type="title"/>
          </p:nvPr>
        </p:nvSpPr>
        <p:spPr/>
        <p:txBody>
          <a:bodyPr/>
          <a:lstStyle/>
          <a:p>
            <a:r>
              <a:rPr lang="en-US" dirty="0"/>
              <a:t>Challenges &amp; Next Steps</a:t>
            </a:r>
          </a:p>
        </p:txBody>
      </p:sp>
      <p:sp>
        <p:nvSpPr>
          <p:cNvPr id="2" name="Content Placeholder 9">
            <a:extLst>
              <a:ext uri="{FF2B5EF4-FFF2-40B4-BE49-F238E27FC236}">
                <a16:creationId xmlns:a16="http://schemas.microsoft.com/office/drawing/2014/main" id="{271931E9-116F-2FF4-A1FF-DD182677B69B}"/>
              </a:ext>
            </a:extLst>
          </p:cNvPr>
          <p:cNvSpPr txBox="1">
            <a:spLocks/>
          </p:cNvSpPr>
          <p:nvPr/>
        </p:nvSpPr>
        <p:spPr>
          <a:xfrm>
            <a:off x="6219825" y="1333501"/>
            <a:ext cx="6057899" cy="6353174"/>
          </a:xfrm>
          <a:prstGeom prst="rect">
            <a:avLst/>
          </a:prstGeom>
        </p:spPr>
        <p:txBody>
          <a:bodyPr>
            <a:norm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q"/>
            </a:pPr>
            <a:r>
              <a:rPr lang="en-US" sz="2400" dirty="0"/>
              <a:t> Challenges:</a:t>
            </a:r>
          </a:p>
          <a:p>
            <a:pPr lvl="1">
              <a:buFont typeface="Wingdings" panose="05000000000000000000" pitchFamily="2" charset="2"/>
              <a:buChar char="q"/>
            </a:pPr>
            <a:r>
              <a:rPr lang="en-US" sz="2000" dirty="0"/>
              <a:t>Census data for migratory patterns not available beyond 2020</a:t>
            </a:r>
          </a:p>
          <a:p>
            <a:pPr lvl="1">
              <a:buFont typeface="Wingdings" panose="05000000000000000000" pitchFamily="2" charset="2"/>
              <a:buChar char="q"/>
            </a:pPr>
            <a:r>
              <a:rPr lang="en-US" sz="2000" dirty="0"/>
              <a:t>Listing details unavailable prior to 2016 (for free)</a:t>
            </a:r>
          </a:p>
          <a:p>
            <a:pPr>
              <a:buFont typeface="Wingdings" panose="05000000000000000000" pitchFamily="2" charset="2"/>
              <a:buChar char="q"/>
            </a:pPr>
            <a:r>
              <a:rPr lang="en-US" sz="2400" dirty="0"/>
              <a:t> Next Steps: </a:t>
            </a:r>
          </a:p>
          <a:p>
            <a:pPr lvl="1">
              <a:buFont typeface="Wingdings" panose="05000000000000000000" pitchFamily="2" charset="2"/>
              <a:buChar char="q"/>
            </a:pPr>
            <a:r>
              <a:rPr lang="en-US" sz="2000" dirty="0"/>
              <a:t> % of homes sold above/under list price and by how much</a:t>
            </a:r>
          </a:p>
          <a:p>
            <a:pPr lvl="1">
              <a:buFont typeface="Wingdings" panose="05000000000000000000" pitchFamily="2" charset="2"/>
              <a:buChar char="q"/>
            </a:pPr>
            <a:r>
              <a:rPr lang="en-US" sz="2000" dirty="0"/>
              <a:t> How many homes were purchased and resold within 1 year and the price differences between</a:t>
            </a:r>
          </a:p>
          <a:p>
            <a:pPr lvl="1">
              <a:buFont typeface="Wingdings" panose="05000000000000000000" pitchFamily="2" charset="2"/>
              <a:buChar char="q"/>
            </a:pPr>
            <a:r>
              <a:rPr lang="en-US" sz="2000" dirty="0"/>
              <a:t> Distribution of “homes” purchased that were single family/condo/new construction</a:t>
            </a:r>
          </a:p>
          <a:p>
            <a:pPr lvl="1">
              <a:buFont typeface="Wingdings" panose="05000000000000000000" pitchFamily="2" charset="2"/>
              <a:buChar char="q"/>
            </a:pPr>
            <a:r>
              <a:rPr lang="en-US" sz="2000" dirty="0"/>
              <a:t> Break up the trends by price bands</a:t>
            </a:r>
          </a:p>
          <a:p>
            <a:pPr lvl="1">
              <a:buFont typeface="Wingdings" panose="05000000000000000000" pitchFamily="2" charset="2"/>
              <a:buChar char="q"/>
            </a:pPr>
            <a:r>
              <a:rPr lang="en-US" sz="2000" dirty="0"/>
              <a:t> National Average for all metrics</a:t>
            </a:r>
          </a:p>
          <a:p>
            <a:pPr lvl="1">
              <a:buFont typeface="Wingdings" panose="05000000000000000000" pitchFamily="2" charset="2"/>
              <a:buChar char="q"/>
            </a:pPr>
            <a:endParaRPr lang="en-US" dirty="0"/>
          </a:p>
          <a:p>
            <a:pPr lvl="1">
              <a:buFont typeface="Wingdings" panose="05000000000000000000" pitchFamily="2" charset="2"/>
              <a:buChar char="q"/>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US" dirty="0"/>
          </a:p>
        </p:txBody>
      </p:sp>
    </p:spTree>
    <p:extLst>
      <p:ext uri="{BB962C8B-B14F-4D97-AF65-F5344CB8AC3E}">
        <p14:creationId xmlns:p14="http://schemas.microsoft.com/office/powerpoint/2010/main" val="1892253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6CBFE42-DFD1-4945-A9A4-5544D38C9B7E}"/>
              </a:ext>
            </a:extLst>
          </p:cNvPr>
          <p:cNvSpPr>
            <a:spLocks noGrp="1"/>
          </p:cNvSpPr>
          <p:nvPr>
            <p:ph type="title"/>
          </p:nvPr>
        </p:nvSpPr>
        <p:spPr/>
        <p:txBody>
          <a:bodyPr/>
          <a:lstStyle/>
          <a:p>
            <a:r>
              <a:rPr lang="en-US" dirty="0"/>
              <a:t>Conclusions</a:t>
            </a:r>
          </a:p>
        </p:txBody>
      </p:sp>
      <p:sp>
        <p:nvSpPr>
          <p:cNvPr id="2" name="Content Placeholder 9">
            <a:extLst>
              <a:ext uri="{FF2B5EF4-FFF2-40B4-BE49-F238E27FC236}">
                <a16:creationId xmlns:a16="http://schemas.microsoft.com/office/drawing/2014/main" id="{271931E9-116F-2FF4-A1FF-DD182677B69B}"/>
              </a:ext>
            </a:extLst>
          </p:cNvPr>
          <p:cNvSpPr txBox="1">
            <a:spLocks/>
          </p:cNvSpPr>
          <p:nvPr/>
        </p:nvSpPr>
        <p:spPr>
          <a:xfrm>
            <a:off x="6908149" y="1462765"/>
            <a:ext cx="4488857" cy="4589243"/>
          </a:xfrm>
          <a:prstGeom prst="rect">
            <a:avLst/>
          </a:prstGeom>
        </p:spPr>
        <p:txBody>
          <a:bodyPr>
            <a:norm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q"/>
            </a:pPr>
            <a:r>
              <a:rPr lang="en-US" dirty="0"/>
              <a:t> 2021 was the most difficult year in the past 10 years in Nashville to purchase a home</a:t>
            </a:r>
          </a:p>
          <a:p>
            <a:pPr>
              <a:buFont typeface="Wingdings" panose="05000000000000000000" pitchFamily="2" charset="2"/>
              <a:buChar char="q"/>
            </a:pPr>
            <a:r>
              <a:rPr lang="en-US" dirty="0"/>
              <a:t> Nashville remains one of the most competitive and pricey home markets in the nation</a:t>
            </a:r>
          </a:p>
          <a:p>
            <a:pPr>
              <a:buFont typeface="Wingdings" panose="05000000000000000000" pitchFamily="2" charset="2"/>
              <a:buChar char="q"/>
            </a:pPr>
            <a:r>
              <a:rPr lang="en-US" dirty="0"/>
              <a:t> If you have a time machine, go back to roughly 2010, or even 2019 and buy a house</a:t>
            </a:r>
          </a:p>
          <a:p>
            <a:pPr>
              <a:buFont typeface="Wingdings" panose="05000000000000000000" pitchFamily="2" charset="2"/>
              <a:buChar char="q"/>
            </a:pPr>
            <a:r>
              <a:rPr lang="en-US" dirty="0"/>
              <a:t> If you have friends in FL, IL, or CA, tell them not to move here</a:t>
            </a:r>
          </a:p>
          <a:p>
            <a:pPr>
              <a:buFont typeface="Wingdings" panose="05000000000000000000" pitchFamily="2" charset="2"/>
              <a:buChar char="q"/>
            </a:pPr>
            <a:endParaRPr lang="en-US" dirty="0"/>
          </a:p>
        </p:txBody>
      </p:sp>
    </p:spTree>
    <p:extLst>
      <p:ext uri="{BB962C8B-B14F-4D97-AF65-F5344CB8AC3E}">
        <p14:creationId xmlns:p14="http://schemas.microsoft.com/office/powerpoint/2010/main" val="2345680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D7F6A80-08DF-8645-A4CD-7D0B49A3BF79}"/>
              </a:ext>
            </a:extLst>
          </p:cNvPr>
          <p:cNvSpPr>
            <a:spLocks noGrp="1"/>
          </p:cNvSpPr>
          <p:nvPr>
            <p:ph type="title"/>
          </p:nvPr>
        </p:nvSpPr>
        <p:spPr>
          <a:xfrm>
            <a:off x="3607581" y="77533"/>
            <a:ext cx="4845068" cy="767856"/>
          </a:xfrm>
        </p:spPr>
        <p:txBody>
          <a:bodyPr>
            <a:normAutofit/>
          </a:bodyPr>
          <a:lstStyle/>
          <a:p>
            <a:r>
              <a:rPr lang="en-US" sz="3600" dirty="0"/>
              <a:t>Motivation</a:t>
            </a:r>
          </a:p>
        </p:txBody>
      </p:sp>
      <p:sp>
        <p:nvSpPr>
          <p:cNvPr id="10" name="Content Placeholder 9">
            <a:extLst>
              <a:ext uri="{FF2B5EF4-FFF2-40B4-BE49-F238E27FC236}">
                <a16:creationId xmlns:a16="http://schemas.microsoft.com/office/drawing/2014/main" id="{5613A2D6-52A2-8C4D-985E-CB4BEE6B29BD}"/>
              </a:ext>
            </a:extLst>
          </p:cNvPr>
          <p:cNvSpPr>
            <a:spLocks noGrp="1"/>
          </p:cNvSpPr>
          <p:nvPr>
            <p:ph idx="1"/>
          </p:nvPr>
        </p:nvSpPr>
        <p:spPr>
          <a:xfrm>
            <a:off x="3607581" y="1456480"/>
            <a:ext cx="8348630" cy="3945040"/>
          </a:xfrm>
        </p:spPr>
        <p:txBody>
          <a:bodyPr>
            <a:normAutofit/>
          </a:bodyPr>
          <a:lstStyle/>
          <a:p>
            <a:r>
              <a:rPr lang="en-US" dirty="0"/>
              <a:t>I began my home-buying journey in late 2020/early 2021 </a:t>
            </a:r>
          </a:p>
          <a:p>
            <a:r>
              <a:rPr lang="en-US" dirty="0"/>
              <a:t>Focused our search on Davidson County/Metro Nashville</a:t>
            </a:r>
          </a:p>
          <a:p>
            <a:r>
              <a:rPr lang="en-US" dirty="0"/>
              <a:t>My search statistics:</a:t>
            </a:r>
          </a:p>
          <a:p>
            <a:pPr lvl="1"/>
            <a:r>
              <a:rPr lang="en-US" dirty="0"/>
              <a:t>1 year total spent searching</a:t>
            </a:r>
          </a:p>
          <a:p>
            <a:pPr lvl="1"/>
            <a:r>
              <a:rPr lang="en-US" dirty="0"/>
              <a:t>Countless drive-</a:t>
            </a:r>
            <a:r>
              <a:rPr lang="en-US" dirty="0" err="1"/>
              <a:t>bys</a:t>
            </a:r>
            <a:endParaRPr lang="en-US" dirty="0"/>
          </a:p>
          <a:p>
            <a:pPr lvl="1"/>
            <a:r>
              <a:rPr lang="en-US" dirty="0"/>
              <a:t>65 official showings</a:t>
            </a:r>
          </a:p>
          <a:p>
            <a:pPr lvl="1"/>
            <a:r>
              <a:rPr lang="en-US" dirty="0"/>
              <a:t>25 failed offers</a:t>
            </a:r>
          </a:p>
          <a:p>
            <a:pPr lvl="1"/>
            <a:r>
              <a:rPr lang="en-US" dirty="0"/>
              <a:t>Over 6,000 miles driven across Middle TN</a:t>
            </a:r>
          </a:p>
        </p:txBody>
      </p:sp>
    </p:spTree>
    <p:extLst>
      <p:ext uri="{BB962C8B-B14F-4D97-AF65-F5344CB8AC3E}">
        <p14:creationId xmlns:p14="http://schemas.microsoft.com/office/powerpoint/2010/main" val="307285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D7F6A80-08DF-8645-A4CD-7D0B49A3BF79}"/>
              </a:ext>
            </a:extLst>
          </p:cNvPr>
          <p:cNvSpPr>
            <a:spLocks noGrp="1"/>
          </p:cNvSpPr>
          <p:nvPr>
            <p:ph type="title"/>
          </p:nvPr>
        </p:nvSpPr>
        <p:spPr>
          <a:xfrm>
            <a:off x="3607581" y="77533"/>
            <a:ext cx="4845068" cy="767856"/>
          </a:xfrm>
        </p:spPr>
        <p:txBody>
          <a:bodyPr>
            <a:normAutofit/>
          </a:bodyPr>
          <a:lstStyle/>
          <a:p>
            <a:r>
              <a:rPr lang="en-US" sz="3600" dirty="0"/>
              <a:t>Question</a:t>
            </a:r>
          </a:p>
        </p:txBody>
      </p:sp>
      <p:sp>
        <p:nvSpPr>
          <p:cNvPr id="10" name="Content Placeholder 9">
            <a:extLst>
              <a:ext uri="{FF2B5EF4-FFF2-40B4-BE49-F238E27FC236}">
                <a16:creationId xmlns:a16="http://schemas.microsoft.com/office/drawing/2014/main" id="{5613A2D6-52A2-8C4D-985E-CB4BEE6B29BD}"/>
              </a:ext>
            </a:extLst>
          </p:cNvPr>
          <p:cNvSpPr>
            <a:spLocks noGrp="1"/>
          </p:cNvSpPr>
          <p:nvPr>
            <p:ph idx="1"/>
          </p:nvPr>
        </p:nvSpPr>
        <p:spPr>
          <a:xfrm>
            <a:off x="3607581" y="2586540"/>
            <a:ext cx="8348630" cy="958916"/>
          </a:xfrm>
        </p:spPr>
        <p:txBody>
          <a:bodyPr>
            <a:normAutofit/>
          </a:bodyPr>
          <a:lstStyle/>
          <a:p>
            <a:pPr marL="0" indent="0" algn="ctr">
              <a:buNone/>
            </a:pPr>
            <a:r>
              <a:rPr lang="en-US" sz="2400" dirty="0"/>
              <a:t>How did 2021 compare to previous years for homebuyers in Nashville, TN? Was my journey typical for everyone or was it just me?</a:t>
            </a:r>
          </a:p>
        </p:txBody>
      </p:sp>
    </p:spTree>
    <p:extLst>
      <p:ext uri="{BB962C8B-B14F-4D97-AF65-F5344CB8AC3E}">
        <p14:creationId xmlns:p14="http://schemas.microsoft.com/office/powerpoint/2010/main" val="1209632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1BE407-F181-1072-187A-ACBEF34B9322}"/>
              </a:ext>
            </a:extLst>
          </p:cNvPr>
          <p:cNvSpPr>
            <a:spLocks noGrp="1"/>
          </p:cNvSpPr>
          <p:nvPr>
            <p:ph type="title"/>
          </p:nvPr>
        </p:nvSpPr>
        <p:spPr>
          <a:xfrm>
            <a:off x="3529945" y="68907"/>
            <a:ext cx="4845068" cy="802362"/>
          </a:xfrm>
        </p:spPr>
        <p:txBody>
          <a:bodyPr>
            <a:normAutofit/>
          </a:bodyPr>
          <a:lstStyle/>
          <a:p>
            <a:r>
              <a:rPr lang="en-US" sz="3600" dirty="0"/>
              <a:t>Technologies Used</a:t>
            </a:r>
          </a:p>
        </p:txBody>
      </p:sp>
      <p:pic>
        <p:nvPicPr>
          <p:cNvPr id="6" name="Picture 5" descr="A yellow sign with black text">
            <a:extLst>
              <a:ext uri="{FF2B5EF4-FFF2-40B4-BE49-F238E27FC236}">
                <a16:creationId xmlns:a16="http://schemas.microsoft.com/office/drawing/2014/main" id="{429DC96D-F673-D67E-C333-CE0649C070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64125" y="1898221"/>
            <a:ext cx="3246669" cy="1265747"/>
          </a:xfrm>
          <a:prstGeom prst="rect">
            <a:avLst/>
          </a:prstGeom>
        </p:spPr>
      </p:pic>
      <p:pic>
        <p:nvPicPr>
          <p:cNvPr id="8" name="Picture 7" descr="A green and white flag&#10;&#10;Description automatically generated with low confidence">
            <a:extLst>
              <a:ext uri="{FF2B5EF4-FFF2-40B4-BE49-F238E27FC236}">
                <a16:creationId xmlns:a16="http://schemas.microsoft.com/office/drawing/2014/main" id="{B36662BD-42F9-03F1-937D-BF9C830494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61442" y="3767167"/>
            <a:ext cx="1365366" cy="1265747"/>
          </a:xfrm>
          <a:prstGeom prst="rect">
            <a:avLst/>
          </a:prstGeom>
        </p:spPr>
      </p:pic>
      <p:pic>
        <p:nvPicPr>
          <p:cNvPr id="10" name="Picture 9" descr="Logo, company name&#10;&#10;Description automatically generated">
            <a:extLst>
              <a:ext uri="{FF2B5EF4-FFF2-40B4-BE49-F238E27FC236}">
                <a16:creationId xmlns:a16="http://schemas.microsoft.com/office/drawing/2014/main" id="{79EDD0EE-8267-AA07-C1E2-463B108A89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48650" y="1971353"/>
            <a:ext cx="3314327" cy="1119481"/>
          </a:xfrm>
          <a:prstGeom prst="rect">
            <a:avLst/>
          </a:prstGeom>
        </p:spPr>
      </p:pic>
      <p:pic>
        <p:nvPicPr>
          <p:cNvPr id="1026" name="Picture 2" descr="Tableau, A Salesforce Company">
            <a:extLst>
              <a:ext uri="{FF2B5EF4-FFF2-40B4-BE49-F238E27FC236}">
                <a16:creationId xmlns:a16="http://schemas.microsoft.com/office/drawing/2014/main" id="{27718649-42ED-CF59-E44E-F0D28106577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3375" y="4033201"/>
            <a:ext cx="4305300" cy="895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5189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FD03E-798E-4118-B7D4-3E85419647BA}"/>
              </a:ext>
            </a:extLst>
          </p:cNvPr>
          <p:cNvSpPr>
            <a:spLocks noGrp="1"/>
          </p:cNvSpPr>
          <p:nvPr>
            <p:ph type="title"/>
          </p:nvPr>
        </p:nvSpPr>
        <p:spPr>
          <a:xfrm>
            <a:off x="413855" y="431815"/>
            <a:ext cx="10452849" cy="910492"/>
          </a:xfrm>
        </p:spPr>
        <p:txBody>
          <a:bodyPr>
            <a:normAutofit/>
          </a:bodyPr>
          <a:lstStyle/>
          <a:p>
            <a:r>
              <a:rPr lang="en-US" sz="3600" dirty="0"/>
              <a:t>How has availability changed?</a:t>
            </a:r>
          </a:p>
        </p:txBody>
      </p:sp>
      <p:sp>
        <p:nvSpPr>
          <p:cNvPr id="6" name="Content Placeholder 9">
            <a:extLst>
              <a:ext uri="{FF2B5EF4-FFF2-40B4-BE49-F238E27FC236}">
                <a16:creationId xmlns:a16="http://schemas.microsoft.com/office/drawing/2014/main" id="{E5DF39EA-B5B3-E986-7E97-71274898A1A2}"/>
              </a:ext>
            </a:extLst>
          </p:cNvPr>
          <p:cNvSpPr txBox="1">
            <a:spLocks/>
          </p:cNvSpPr>
          <p:nvPr/>
        </p:nvSpPr>
        <p:spPr>
          <a:xfrm>
            <a:off x="489269" y="5319664"/>
            <a:ext cx="10870030" cy="2031325"/>
          </a:xfrm>
          <a:prstGeom prst="rect">
            <a:avLst/>
          </a:prstGeom>
        </p:spPr>
        <p:txBody>
          <a:bodyPr>
            <a:norm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q"/>
            </a:pPr>
            <a:endParaRPr lang="en-US" dirty="0"/>
          </a:p>
        </p:txBody>
      </p:sp>
      <p:grpSp>
        <p:nvGrpSpPr>
          <p:cNvPr id="20" name="Group 19">
            <a:extLst>
              <a:ext uri="{FF2B5EF4-FFF2-40B4-BE49-F238E27FC236}">
                <a16:creationId xmlns:a16="http://schemas.microsoft.com/office/drawing/2014/main" id="{CD2F73BB-E426-21E4-8267-A5D4B54718CD}"/>
              </a:ext>
            </a:extLst>
          </p:cNvPr>
          <p:cNvGrpSpPr/>
          <p:nvPr/>
        </p:nvGrpSpPr>
        <p:grpSpPr>
          <a:xfrm>
            <a:off x="1146094" y="1342307"/>
            <a:ext cx="10093406" cy="4467943"/>
            <a:chOff x="1802920" y="1429019"/>
            <a:chExt cx="8980033" cy="3714302"/>
          </a:xfrm>
        </p:grpSpPr>
        <p:pic>
          <p:nvPicPr>
            <p:cNvPr id="10" name="Picture 9">
              <a:extLst>
                <a:ext uri="{FF2B5EF4-FFF2-40B4-BE49-F238E27FC236}">
                  <a16:creationId xmlns:a16="http://schemas.microsoft.com/office/drawing/2014/main" id="{2992B4EF-4FBD-AAFE-BFF1-F263DE050201}"/>
                </a:ext>
              </a:extLst>
            </p:cNvPr>
            <p:cNvPicPr>
              <a:picLocks noChangeAspect="1"/>
            </p:cNvPicPr>
            <p:nvPr/>
          </p:nvPicPr>
          <p:blipFill>
            <a:blip r:embed="rId3"/>
            <a:stretch>
              <a:fillRect/>
            </a:stretch>
          </p:blipFill>
          <p:spPr>
            <a:xfrm>
              <a:off x="1802920" y="1429019"/>
              <a:ext cx="8980033" cy="3714302"/>
            </a:xfrm>
            <a:prstGeom prst="rect">
              <a:avLst/>
            </a:prstGeom>
            <a:ln>
              <a:noFill/>
            </a:ln>
            <a:effectLst>
              <a:outerShdw blurRad="292100" dist="139700" dir="2700000" algn="tl" rotWithShape="0">
                <a:srgbClr val="333333">
                  <a:alpha val="65000"/>
                </a:srgbClr>
              </a:outerShdw>
            </a:effectLst>
          </p:spPr>
        </p:pic>
        <p:cxnSp>
          <p:nvCxnSpPr>
            <p:cNvPr id="3" name="Straight Arrow Connector 2">
              <a:extLst>
                <a:ext uri="{FF2B5EF4-FFF2-40B4-BE49-F238E27FC236}">
                  <a16:creationId xmlns:a16="http://schemas.microsoft.com/office/drawing/2014/main" id="{A3738540-08D7-E13F-5A89-B4C1DC76979E}"/>
                </a:ext>
              </a:extLst>
            </p:cNvPr>
            <p:cNvCxnSpPr>
              <a:cxnSpLocks/>
            </p:cNvCxnSpPr>
            <p:nvPr/>
          </p:nvCxnSpPr>
          <p:spPr>
            <a:xfrm>
              <a:off x="6724650" y="1875436"/>
              <a:ext cx="2438400" cy="2020289"/>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369790F-3738-AB2A-778B-E2FEDFF58C7D}"/>
                </a:ext>
              </a:extLst>
            </p:cNvPr>
            <p:cNvSpPr txBox="1"/>
            <p:nvPr/>
          </p:nvSpPr>
          <p:spPr>
            <a:xfrm>
              <a:off x="7409193" y="2586589"/>
              <a:ext cx="1348352" cy="338554"/>
            </a:xfrm>
            <a:prstGeom prst="rect">
              <a:avLst/>
            </a:prstGeom>
            <a:noFill/>
          </p:spPr>
          <p:txBody>
            <a:bodyPr wrap="square" rtlCol="0">
              <a:spAutoFit/>
            </a:bodyPr>
            <a:lstStyle/>
            <a:p>
              <a:pPr algn="ctr"/>
              <a:r>
                <a:rPr lang="en-US" sz="1600" dirty="0">
                  <a:solidFill>
                    <a:srgbClr val="FF0000"/>
                  </a:solidFill>
                  <a:latin typeface="Din"/>
                </a:rPr>
                <a:t>-68%</a:t>
              </a:r>
            </a:p>
          </p:txBody>
        </p:sp>
        <p:cxnSp>
          <p:nvCxnSpPr>
            <p:cNvPr id="12" name="Straight Arrow Connector 11">
              <a:extLst>
                <a:ext uri="{FF2B5EF4-FFF2-40B4-BE49-F238E27FC236}">
                  <a16:creationId xmlns:a16="http://schemas.microsoft.com/office/drawing/2014/main" id="{55EDEF0D-8FFA-2295-995A-0600A2DD63C0}"/>
                </a:ext>
              </a:extLst>
            </p:cNvPr>
            <p:cNvCxnSpPr>
              <a:cxnSpLocks/>
            </p:cNvCxnSpPr>
            <p:nvPr/>
          </p:nvCxnSpPr>
          <p:spPr>
            <a:xfrm flipV="1">
              <a:off x="9239249" y="3309413"/>
              <a:ext cx="1178081" cy="586312"/>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0087ABD-7EA9-8ED4-1676-22F12537820E}"/>
                </a:ext>
              </a:extLst>
            </p:cNvPr>
            <p:cNvSpPr txBox="1"/>
            <p:nvPr/>
          </p:nvSpPr>
          <p:spPr>
            <a:xfrm>
              <a:off x="9396487" y="3279218"/>
              <a:ext cx="754267" cy="338554"/>
            </a:xfrm>
            <a:prstGeom prst="rect">
              <a:avLst/>
            </a:prstGeom>
            <a:noFill/>
          </p:spPr>
          <p:txBody>
            <a:bodyPr wrap="square" rtlCol="0">
              <a:spAutoFit/>
            </a:bodyPr>
            <a:lstStyle/>
            <a:p>
              <a:pPr algn="ctr"/>
              <a:r>
                <a:rPr lang="en-US" sz="1600" dirty="0">
                  <a:solidFill>
                    <a:srgbClr val="00B050"/>
                  </a:solidFill>
                  <a:latin typeface="Din"/>
                </a:rPr>
                <a:t>+35%</a:t>
              </a:r>
            </a:p>
          </p:txBody>
        </p:sp>
      </p:grpSp>
    </p:spTree>
    <p:extLst>
      <p:ext uri="{BB962C8B-B14F-4D97-AF65-F5344CB8AC3E}">
        <p14:creationId xmlns:p14="http://schemas.microsoft.com/office/powerpoint/2010/main" val="427303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FD03E-798E-4118-B7D4-3E85419647BA}"/>
              </a:ext>
            </a:extLst>
          </p:cNvPr>
          <p:cNvSpPr>
            <a:spLocks noGrp="1"/>
          </p:cNvSpPr>
          <p:nvPr>
            <p:ph type="title"/>
          </p:nvPr>
        </p:nvSpPr>
        <p:spPr>
          <a:xfrm>
            <a:off x="413855" y="431815"/>
            <a:ext cx="10452849" cy="910492"/>
          </a:xfrm>
        </p:spPr>
        <p:txBody>
          <a:bodyPr>
            <a:normAutofit/>
          </a:bodyPr>
          <a:lstStyle/>
          <a:p>
            <a:r>
              <a:rPr lang="en-US" sz="3600" dirty="0"/>
              <a:t>Where are these people coming from?</a:t>
            </a:r>
          </a:p>
        </p:txBody>
      </p:sp>
      <p:sp>
        <p:nvSpPr>
          <p:cNvPr id="13" name="Content Placeholder 9">
            <a:extLst>
              <a:ext uri="{FF2B5EF4-FFF2-40B4-BE49-F238E27FC236}">
                <a16:creationId xmlns:a16="http://schemas.microsoft.com/office/drawing/2014/main" id="{DE88D141-B4E0-2E09-2547-F1C80C776CD0}"/>
              </a:ext>
            </a:extLst>
          </p:cNvPr>
          <p:cNvSpPr txBox="1">
            <a:spLocks/>
          </p:cNvSpPr>
          <p:nvPr/>
        </p:nvSpPr>
        <p:spPr>
          <a:xfrm>
            <a:off x="465611" y="1601828"/>
            <a:ext cx="3035432" cy="4409604"/>
          </a:xfrm>
          <a:prstGeom prst="rect">
            <a:avLst/>
          </a:prstGeom>
        </p:spPr>
        <p:txBody>
          <a:bodyPr>
            <a:norm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q"/>
            </a:pPr>
            <a:r>
              <a:rPr lang="en-US" dirty="0"/>
              <a:t> 55% increase in people moving from another state </a:t>
            </a:r>
          </a:p>
          <a:p>
            <a:pPr>
              <a:buFont typeface="Wingdings" panose="05000000000000000000" pitchFamily="2" charset="2"/>
              <a:buChar char="q"/>
            </a:pPr>
            <a:r>
              <a:rPr lang="en-US" dirty="0"/>
              <a:t>People moving from abroad has remained relatively flat</a:t>
            </a:r>
          </a:p>
          <a:p>
            <a:pPr marL="0" indent="0">
              <a:buNone/>
            </a:pPr>
            <a:endParaRPr lang="en-US" dirty="0"/>
          </a:p>
        </p:txBody>
      </p:sp>
      <p:pic>
        <p:nvPicPr>
          <p:cNvPr id="15" name="Picture 14">
            <a:extLst>
              <a:ext uri="{FF2B5EF4-FFF2-40B4-BE49-F238E27FC236}">
                <a16:creationId xmlns:a16="http://schemas.microsoft.com/office/drawing/2014/main" id="{28A45521-A0F2-9E7A-5C98-5FF0C7326552}"/>
              </a:ext>
            </a:extLst>
          </p:cNvPr>
          <p:cNvPicPr>
            <a:picLocks noChangeAspect="1"/>
          </p:cNvPicPr>
          <p:nvPr/>
        </p:nvPicPr>
        <p:blipFill>
          <a:blip r:embed="rId2"/>
          <a:stretch>
            <a:fillRect/>
          </a:stretch>
        </p:blipFill>
        <p:spPr>
          <a:xfrm>
            <a:off x="3473869" y="1210635"/>
            <a:ext cx="8252520" cy="50603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4032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FD03E-798E-4118-B7D4-3E85419647BA}"/>
              </a:ext>
            </a:extLst>
          </p:cNvPr>
          <p:cNvSpPr>
            <a:spLocks noGrp="1"/>
          </p:cNvSpPr>
          <p:nvPr>
            <p:ph type="title"/>
          </p:nvPr>
        </p:nvSpPr>
        <p:spPr>
          <a:xfrm>
            <a:off x="413855" y="262132"/>
            <a:ext cx="10452849" cy="910492"/>
          </a:xfrm>
        </p:spPr>
        <p:txBody>
          <a:bodyPr>
            <a:normAutofit/>
          </a:bodyPr>
          <a:lstStyle/>
          <a:p>
            <a:r>
              <a:rPr lang="en-US" sz="3600" dirty="0"/>
              <a:t>Where are these people coming from?</a:t>
            </a:r>
          </a:p>
        </p:txBody>
      </p:sp>
      <p:pic>
        <p:nvPicPr>
          <p:cNvPr id="10" name="Picture 9">
            <a:extLst>
              <a:ext uri="{FF2B5EF4-FFF2-40B4-BE49-F238E27FC236}">
                <a16:creationId xmlns:a16="http://schemas.microsoft.com/office/drawing/2014/main" id="{04D3245C-0818-4D3C-C599-CEE7BE0091D2}"/>
              </a:ext>
            </a:extLst>
          </p:cNvPr>
          <p:cNvPicPr>
            <a:picLocks noChangeAspect="1"/>
          </p:cNvPicPr>
          <p:nvPr/>
        </p:nvPicPr>
        <p:blipFill>
          <a:blip r:embed="rId2"/>
          <a:stretch>
            <a:fillRect/>
          </a:stretch>
        </p:blipFill>
        <p:spPr>
          <a:xfrm>
            <a:off x="1695450" y="990600"/>
            <a:ext cx="8884678" cy="53786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71247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C0CA8035-8E9E-48F7-0A70-1DCCCD760E95}"/>
              </a:ext>
            </a:extLst>
          </p:cNvPr>
          <p:cNvPicPr>
            <a:picLocks noChangeAspect="1"/>
          </p:cNvPicPr>
          <p:nvPr/>
        </p:nvPicPr>
        <p:blipFill>
          <a:blip r:embed="rId2"/>
          <a:stretch>
            <a:fillRect/>
          </a:stretch>
        </p:blipFill>
        <p:spPr>
          <a:xfrm>
            <a:off x="6632400" y="1684890"/>
            <a:ext cx="4234304" cy="2618250"/>
          </a:xfrm>
          <a:prstGeom prst="rect">
            <a:avLst/>
          </a:prstGeom>
          <a:ln>
            <a:noFill/>
          </a:ln>
          <a:effectLst>
            <a:outerShdw blurRad="292100" dist="139700" dir="2700000" algn="tl" rotWithShape="0">
              <a:srgbClr val="333333">
                <a:alpha val="65000"/>
              </a:srgbClr>
            </a:outerShdw>
          </a:effectLst>
        </p:spPr>
      </p:pic>
      <p:pic>
        <p:nvPicPr>
          <p:cNvPr id="21" name="Picture 20">
            <a:extLst>
              <a:ext uri="{FF2B5EF4-FFF2-40B4-BE49-F238E27FC236}">
                <a16:creationId xmlns:a16="http://schemas.microsoft.com/office/drawing/2014/main" id="{EA998086-7961-39CE-3E28-55F7B5B5B07B}"/>
              </a:ext>
            </a:extLst>
          </p:cNvPr>
          <p:cNvPicPr>
            <a:picLocks noChangeAspect="1"/>
          </p:cNvPicPr>
          <p:nvPr/>
        </p:nvPicPr>
        <p:blipFill>
          <a:blip r:embed="rId3"/>
          <a:stretch>
            <a:fillRect/>
          </a:stretch>
        </p:blipFill>
        <p:spPr>
          <a:xfrm>
            <a:off x="883457" y="1684890"/>
            <a:ext cx="4265166" cy="2618250"/>
          </a:xfrm>
          <a:prstGeom prst="rect">
            <a:avLst/>
          </a:prstGeom>
          <a:ln>
            <a:noFill/>
          </a:ln>
          <a:effectLst>
            <a:outerShdw blurRad="292100" dist="139700" dir="2700000" algn="tl" rotWithShape="0">
              <a:srgbClr val="333333">
                <a:alpha val="65000"/>
              </a:srgbClr>
            </a:outerShdw>
          </a:effectLst>
        </p:spPr>
      </p:pic>
      <p:sp>
        <p:nvSpPr>
          <p:cNvPr id="2" name="Title 1">
            <a:extLst>
              <a:ext uri="{FF2B5EF4-FFF2-40B4-BE49-F238E27FC236}">
                <a16:creationId xmlns:a16="http://schemas.microsoft.com/office/drawing/2014/main" id="{389FD03E-798E-4118-B7D4-3E85419647BA}"/>
              </a:ext>
            </a:extLst>
          </p:cNvPr>
          <p:cNvSpPr>
            <a:spLocks noGrp="1"/>
          </p:cNvSpPr>
          <p:nvPr>
            <p:ph type="title"/>
          </p:nvPr>
        </p:nvSpPr>
        <p:spPr>
          <a:xfrm>
            <a:off x="413855" y="262132"/>
            <a:ext cx="10452849" cy="910492"/>
          </a:xfrm>
        </p:spPr>
        <p:txBody>
          <a:bodyPr>
            <a:normAutofit/>
          </a:bodyPr>
          <a:lstStyle/>
          <a:p>
            <a:r>
              <a:rPr lang="en-US" sz="3600" dirty="0"/>
              <a:t>Migratory Patterns</a:t>
            </a:r>
          </a:p>
        </p:txBody>
      </p:sp>
      <p:pic>
        <p:nvPicPr>
          <p:cNvPr id="9" name="Picture 8">
            <a:extLst>
              <a:ext uri="{FF2B5EF4-FFF2-40B4-BE49-F238E27FC236}">
                <a16:creationId xmlns:a16="http://schemas.microsoft.com/office/drawing/2014/main" id="{08A44DEE-A572-82E5-8252-AC2805829E18}"/>
              </a:ext>
            </a:extLst>
          </p:cNvPr>
          <p:cNvPicPr>
            <a:picLocks noChangeAspect="1"/>
          </p:cNvPicPr>
          <p:nvPr/>
        </p:nvPicPr>
        <p:blipFill>
          <a:blip r:embed="rId4"/>
          <a:stretch>
            <a:fillRect/>
          </a:stretch>
        </p:blipFill>
        <p:spPr>
          <a:xfrm>
            <a:off x="3326615" y="1684890"/>
            <a:ext cx="1822008" cy="174649"/>
          </a:xfrm>
          <a:prstGeom prst="rect">
            <a:avLst/>
          </a:prstGeom>
        </p:spPr>
      </p:pic>
      <p:sp>
        <p:nvSpPr>
          <p:cNvPr id="11" name="TextBox 10">
            <a:extLst>
              <a:ext uri="{FF2B5EF4-FFF2-40B4-BE49-F238E27FC236}">
                <a16:creationId xmlns:a16="http://schemas.microsoft.com/office/drawing/2014/main" id="{8D8EC91D-195D-E46E-8E2E-E64070A5909D}"/>
              </a:ext>
            </a:extLst>
          </p:cNvPr>
          <p:cNvSpPr txBox="1"/>
          <p:nvPr/>
        </p:nvSpPr>
        <p:spPr>
          <a:xfrm>
            <a:off x="1892783" y="1263192"/>
            <a:ext cx="2167923" cy="331130"/>
          </a:xfrm>
          <a:prstGeom prst="rect">
            <a:avLst/>
          </a:prstGeom>
        </p:spPr>
        <p:txBody>
          <a:bodyPr wrap="square" rtlCol="0">
            <a:spAutoFit/>
          </a:bodyPr>
          <a:lstStyle/>
          <a:p>
            <a:pPr algn="ctr"/>
            <a:r>
              <a:rPr lang="en-US" b="1" dirty="0"/>
              <a:t>2010</a:t>
            </a:r>
          </a:p>
        </p:txBody>
      </p:sp>
      <p:sp>
        <p:nvSpPr>
          <p:cNvPr id="15" name="TextBox 14">
            <a:extLst>
              <a:ext uri="{FF2B5EF4-FFF2-40B4-BE49-F238E27FC236}">
                <a16:creationId xmlns:a16="http://schemas.microsoft.com/office/drawing/2014/main" id="{2F608914-6A0A-DFF0-49D2-DAE6E22CC2D3}"/>
              </a:ext>
            </a:extLst>
          </p:cNvPr>
          <p:cNvSpPr txBox="1"/>
          <p:nvPr/>
        </p:nvSpPr>
        <p:spPr>
          <a:xfrm>
            <a:off x="7650159" y="1259508"/>
            <a:ext cx="2167923" cy="369332"/>
          </a:xfrm>
          <a:prstGeom prst="rect">
            <a:avLst/>
          </a:prstGeom>
          <a:noFill/>
        </p:spPr>
        <p:txBody>
          <a:bodyPr wrap="square" rtlCol="0">
            <a:spAutoFit/>
          </a:bodyPr>
          <a:lstStyle/>
          <a:p>
            <a:pPr algn="ctr"/>
            <a:r>
              <a:rPr lang="en-US" b="1" dirty="0"/>
              <a:t>2020</a:t>
            </a:r>
          </a:p>
        </p:txBody>
      </p:sp>
      <p:pic>
        <p:nvPicPr>
          <p:cNvPr id="18" name="Picture 17">
            <a:extLst>
              <a:ext uri="{FF2B5EF4-FFF2-40B4-BE49-F238E27FC236}">
                <a16:creationId xmlns:a16="http://schemas.microsoft.com/office/drawing/2014/main" id="{901E1DC4-F6FA-1350-99A8-67150C30F6CA}"/>
              </a:ext>
            </a:extLst>
          </p:cNvPr>
          <p:cNvPicPr>
            <a:picLocks noChangeAspect="1"/>
          </p:cNvPicPr>
          <p:nvPr/>
        </p:nvPicPr>
        <p:blipFill>
          <a:blip r:embed="rId5"/>
          <a:stretch>
            <a:fillRect/>
          </a:stretch>
        </p:blipFill>
        <p:spPr>
          <a:xfrm>
            <a:off x="9219414" y="1688432"/>
            <a:ext cx="1647290" cy="157903"/>
          </a:xfrm>
          <a:prstGeom prst="rect">
            <a:avLst/>
          </a:prstGeom>
        </p:spPr>
      </p:pic>
      <p:sp>
        <p:nvSpPr>
          <p:cNvPr id="19" name="Content Placeholder 9">
            <a:extLst>
              <a:ext uri="{FF2B5EF4-FFF2-40B4-BE49-F238E27FC236}">
                <a16:creationId xmlns:a16="http://schemas.microsoft.com/office/drawing/2014/main" id="{9998325F-D0C4-C61A-0D56-4B6595E97E7F}"/>
              </a:ext>
            </a:extLst>
          </p:cNvPr>
          <p:cNvSpPr txBox="1">
            <a:spLocks/>
          </p:cNvSpPr>
          <p:nvPr/>
        </p:nvSpPr>
        <p:spPr>
          <a:xfrm>
            <a:off x="556180" y="4685121"/>
            <a:ext cx="10539167" cy="1543855"/>
          </a:xfrm>
          <a:prstGeom prst="rect">
            <a:avLst/>
          </a:prstGeom>
        </p:spPr>
        <p:txBody>
          <a:bodyPr>
            <a:normAutofit fontScale="85000" lnSpcReduction="20000"/>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q"/>
            </a:pPr>
            <a:r>
              <a:rPr lang="en-US" dirty="0"/>
              <a:t> Florida remains the biggest contributor for volume of new TN residents with 50% increase since 2010</a:t>
            </a:r>
          </a:p>
          <a:p>
            <a:pPr>
              <a:buFont typeface="Wingdings" panose="05000000000000000000" pitchFamily="2" charset="2"/>
              <a:buChar char="q"/>
            </a:pPr>
            <a:r>
              <a:rPr lang="en-US" dirty="0"/>
              <a:t> For states showing 5K+ residents moving this way each year, Illinois (244%) and California (108%) have shown the most significant increase from 2010 to 2020, with trends expected to stay the same in 2022</a:t>
            </a:r>
          </a:p>
          <a:p>
            <a:pPr>
              <a:buFont typeface="Wingdings" panose="05000000000000000000" pitchFamily="2" charset="2"/>
              <a:buChar char="q"/>
            </a:pPr>
            <a:r>
              <a:rPr lang="en-US" dirty="0"/>
              <a:t> Of the top 10 contributors for volume, Virginia (-4%), Kentucky (-7%), and Alabama (-12%) have all shown a decrease since 2010. </a:t>
            </a:r>
          </a:p>
          <a:p>
            <a:pPr>
              <a:buFont typeface="Wingdings" panose="05000000000000000000" pitchFamily="2" charset="2"/>
              <a:buChar char="q"/>
            </a:pPr>
            <a:endParaRPr lang="en-US" dirty="0"/>
          </a:p>
        </p:txBody>
      </p:sp>
    </p:spTree>
    <p:extLst>
      <p:ext uri="{BB962C8B-B14F-4D97-AF65-F5344CB8AC3E}">
        <p14:creationId xmlns:p14="http://schemas.microsoft.com/office/powerpoint/2010/main" val="3575776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FD03E-798E-4118-B7D4-3E85419647BA}"/>
              </a:ext>
            </a:extLst>
          </p:cNvPr>
          <p:cNvSpPr>
            <a:spLocks noGrp="1"/>
          </p:cNvSpPr>
          <p:nvPr>
            <p:ph type="title"/>
          </p:nvPr>
        </p:nvSpPr>
        <p:spPr>
          <a:xfrm>
            <a:off x="332045" y="252706"/>
            <a:ext cx="10452849" cy="910492"/>
          </a:xfrm>
        </p:spPr>
        <p:txBody>
          <a:bodyPr>
            <a:normAutofit/>
          </a:bodyPr>
          <a:lstStyle/>
          <a:p>
            <a:r>
              <a:rPr lang="en-US" sz="3600" dirty="0"/>
              <a:t>How does Nashville compare?</a:t>
            </a:r>
          </a:p>
        </p:txBody>
      </p:sp>
      <p:sp>
        <p:nvSpPr>
          <p:cNvPr id="6" name="Content Placeholder 9">
            <a:extLst>
              <a:ext uri="{FF2B5EF4-FFF2-40B4-BE49-F238E27FC236}">
                <a16:creationId xmlns:a16="http://schemas.microsoft.com/office/drawing/2014/main" id="{E5DF39EA-B5B3-E986-7E97-71274898A1A2}"/>
              </a:ext>
            </a:extLst>
          </p:cNvPr>
          <p:cNvSpPr txBox="1">
            <a:spLocks/>
          </p:cNvSpPr>
          <p:nvPr/>
        </p:nvSpPr>
        <p:spPr>
          <a:xfrm>
            <a:off x="659877" y="1330947"/>
            <a:ext cx="2262434" cy="4749342"/>
          </a:xfrm>
          <a:prstGeom prst="rect">
            <a:avLst/>
          </a:prstGeom>
        </p:spPr>
        <p:txBody>
          <a:bodyPr>
            <a:norm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q"/>
            </a:pPr>
            <a:r>
              <a:rPr lang="en-US" dirty="0"/>
              <a:t> National home values rose 35% in from 2020 to 2022</a:t>
            </a:r>
          </a:p>
          <a:p>
            <a:pPr>
              <a:buFont typeface="Wingdings" panose="05000000000000000000" pitchFamily="2" charset="2"/>
              <a:buChar char="q"/>
            </a:pPr>
            <a:r>
              <a:rPr lang="en-US" dirty="0"/>
              <a:t> Nashville home values rose 48% from 2020 to 2022</a:t>
            </a:r>
          </a:p>
          <a:p>
            <a:pPr>
              <a:buFont typeface="Wingdings" panose="05000000000000000000" pitchFamily="2" charset="2"/>
              <a:buChar char="q"/>
            </a:pPr>
            <a:r>
              <a:rPr lang="en-US" dirty="0"/>
              <a:t>As of 2022, Nashville home prices are 26% higher than the national average</a:t>
            </a:r>
          </a:p>
        </p:txBody>
      </p:sp>
      <p:pic>
        <p:nvPicPr>
          <p:cNvPr id="14" name="Picture 13">
            <a:extLst>
              <a:ext uri="{FF2B5EF4-FFF2-40B4-BE49-F238E27FC236}">
                <a16:creationId xmlns:a16="http://schemas.microsoft.com/office/drawing/2014/main" id="{01FC8239-C8DF-B3DD-C9D1-76551F66C3B6}"/>
              </a:ext>
            </a:extLst>
          </p:cNvPr>
          <p:cNvPicPr>
            <a:picLocks noChangeAspect="1"/>
          </p:cNvPicPr>
          <p:nvPr/>
        </p:nvPicPr>
        <p:blipFill>
          <a:blip r:embed="rId2"/>
          <a:stretch>
            <a:fillRect/>
          </a:stretch>
        </p:blipFill>
        <p:spPr>
          <a:xfrm>
            <a:off x="2784954" y="993422"/>
            <a:ext cx="8878513" cy="493008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71197970"/>
      </p:ext>
    </p:extLst>
  </p:cSld>
  <p:clrMapOvr>
    <a:masterClrMapping/>
  </p:clrMapOvr>
</p:sld>
</file>

<file path=ppt/theme/theme1.xml><?xml version="1.0" encoding="utf-8"?>
<a:theme xmlns:a="http://schemas.openxmlformats.org/drawingml/2006/main" name="RetrospectVTI">
  <a:themeElements>
    <a:clrScheme name="GOLD AND SILVER">
      <a:dk1>
        <a:srgbClr val="000000"/>
      </a:dk1>
      <a:lt1>
        <a:srgbClr val="FFFFFF"/>
      </a:lt1>
      <a:dk2>
        <a:srgbClr val="464646"/>
      </a:dk2>
      <a:lt2>
        <a:srgbClr val="FFFFFF"/>
      </a:lt2>
      <a:accent1>
        <a:srgbClr val="C4AE75"/>
      </a:accent1>
      <a:accent2>
        <a:srgbClr val="A9A9A9"/>
      </a:accent2>
      <a:accent3>
        <a:srgbClr val="5E5E5E"/>
      </a:accent3>
      <a:accent4>
        <a:srgbClr val="424242"/>
      </a:accent4>
      <a:accent5>
        <a:srgbClr val="212121"/>
      </a:accent5>
      <a:accent6>
        <a:srgbClr val="D5D5D5"/>
      </a:accent6>
      <a:hlink>
        <a:srgbClr val="C1AA73"/>
      </a:hlink>
      <a:folHlink>
        <a:srgbClr val="797979"/>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Conference" id="{B1388269-6A25-4F35-91BE-E59A597AB25F}" vid="{EA621A8F-389C-4766-B7E5-1B2B7E9ADD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Geometric conference presentation</Template>
  <TotalTime>24271</TotalTime>
  <Words>553</Words>
  <Application>Microsoft Office PowerPoint</Application>
  <PresentationFormat>Widescreen</PresentationFormat>
  <Paragraphs>65</Paragraphs>
  <Slides>15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Din</vt:lpstr>
      <vt:lpstr>Garamond</vt:lpstr>
      <vt:lpstr>Wingdings</vt:lpstr>
      <vt:lpstr>RetrospectVTI</vt:lpstr>
      <vt:lpstr>Nashville Housing Market</vt:lpstr>
      <vt:lpstr>Motivation</vt:lpstr>
      <vt:lpstr>Question</vt:lpstr>
      <vt:lpstr>Technologies Used</vt:lpstr>
      <vt:lpstr>How has availability changed?</vt:lpstr>
      <vt:lpstr>Where are these people coming from?</vt:lpstr>
      <vt:lpstr>Where are these people coming from?</vt:lpstr>
      <vt:lpstr>Migratory Patterns</vt:lpstr>
      <vt:lpstr>How does Nashville compare?</vt:lpstr>
      <vt:lpstr>Buying Trends</vt:lpstr>
      <vt:lpstr>Buying Trends</vt:lpstr>
      <vt:lpstr>Are more people renting than buying?</vt:lpstr>
      <vt:lpstr>Sources</vt:lpstr>
      <vt:lpstr>Challenges &amp; Next Steps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Nashville Housing Market</dc:title>
  <dc:creator>Kals McKinney</dc:creator>
  <cp:lastModifiedBy>Kals McKinney</cp:lastModifiedBy>
  <cp:revision>13</cp:revision>
  <dcterms:created xsi:type="dcterms:W3CDTF">2022-12-18T06:14:56Z</dcterms:created>
  <dcterms:modified xsi:type="dcterms:W3CDTF">2023-01-04T02:46:12Z</dcterms:modified>
</cp:coreProperties>
</file>