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20"/>
  </p:notesMasterIdLst>
  <p:handoutMasterIdLst>
    <p:handoutMasterId r:id="rId21"/>
  </p:handoutMasterIdLst>
  <p:sldIdLst>
    <p:sldId id="2549" r:id="rId2"/>
    <p:sldId id="2552" r:id="rId3"/>
    <p:sldId id="2570" r:id="rId4"/>
    <p:sldId id="2561" r:id="rId5"/>
    <p:sldId id="270" r:id="rId6"/>
    <p:sldId id="2574" r:id="rId7"/>
    <p:sldId id="2562" r:id="rId8"/>
    <p:sldId id="2571" r:id="rId9"/>
    <p:sldId id="2564" r:id="rId10"/>
    <p:sldId id="2565" r:id="rId11"/>
    <p:sldId id="2572" r:id="rId12"/>
    <p:sldId id="2563" r:id="rId13"/>
    <p:sldId id="2573" r:id="rId14"/>
    <p:sldId id="2566" r:id="rId15"/>
    <p:sldId id="2567" r:id="rId16"/>
    <p:sldId id="2569" r:id="rId17"/>
    <p:sldId id="2568" r:id="rId18"/>
    <p:sldId id="254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A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678" autoAdjust="0"/>
  </p:normalViewPr>
  <p:slideViewPr>
    <p:cSldViewPr snapToGrid="0">
      <p:cViewPr varScale="1">
        <p:scale>
          <a:sx n="100" d="100"/>
          <a:sy n="100" d="100"/>
        </p:scale>
        <p:origin x="264" y="90"/>
      </p:cViewPr>
      <p:guideLst/>
    </p:cSldViewPr>
  </p:slid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01FC8B-EC93-C64D-BBD2-37E30DAF45BC}" type="slidenum">
              <a:rPr lang="en-US" smtClean="0"/>
              <a:t>‹#›</a:t>
            </a:fld>
            <a:endParaRPr lang="en-US" dirty="0"/>
          </a:p>
        </p:txBody>
      </p:sp>
      <p:sp>
        <p:nvSpPr>
          <p:cNvPr id="3" name="Date Placeholder 2">
            <a:extLst>
              <a:ext uri="{FF2B5EF4-FFF2-40B4-BE49-F238E27FC236}">
                <a16:creationId xmlns:a16="http://schemas.microsoft.com/office/drawing/2014/main" id="{587D4734-4CAE-4B5B-A5BF-2204F730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15A48E-F7AD-43EC-AC50-8729FE3865BE}" type="datetimeFigureOut">
              <a:rPr lang="en-US" smtClean="0"/>
              <a:t>12/18/2022</a:t>
            </a:fld>
            <a:endParaRPr lang="en-US"/>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5F854-E2CE-6F4E-A0CF-CB175674CF4C}" type="datetimeFigureOut">
              <a:rPr lang="en-US" smtClean="0"/>
              <a:t>12/18/2022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111EE-B1CE-3F40-8B0E-AB6A92B85452}" type="slidenum">
              <a:rPr lang="en-US" smtClean="0"/>
              <a:t>‹#›</a:t>
            </a:fld>
            <a:endParaRPr lang="en-US" dirty="0"/>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q"/>
            </a:pPr>
            <a:r>
              <a:rPr lang="en-US" dirty="0"/>
              <a:t> 55% fewer houses listed in 2021 vs 2020; 68% vs 2019</a:t>
            </a:r>
          </a:p>
          <a:p>
            <a:pPr>
              <a:buFont typeface="Wingdings" panose="05000000000000000000" pitchFamily="2" charset="2"/>
              <a:buChar char="q"/>
            </a:pPr>
            <a:r>
              <a:rPr lang="en-US" dirty="0"/>
              <a:t> 35% increase in 2022 vs 2021</a:t>
            </a:r>
          </a:p>
          <a:p>
            <a:endParaRPr lang="en-US" dirty="0"/>
          </a:p>
        </p:txBody>
      </p:sp>
      <p:sp>
        <p:nvSpPr>
          <p:cNvPr id="4" name="Slide Number Placeholder 3"/>
          <p:cNvSpPr>
            <a:spLocks noGrp="1"/>
          </p:cNvSpPr>
          <p:nvPr>
            <p:ph type="sldNum" sz="quarter" idx="5"/>
          </p:nvPr>
        </p:nvSpPr>
        <p:spPr/>
        <p:txBody>
          <a:bodyPr/>
          <a:lstStyle/>
          <a:p>
            <a:fld id="{07D111EE-B1CE-3F40-8B0E-AB6A92B85452}" type="slidenum">
              <a:rPr lang="en-US" smtClean="0"/>
              <a:t>6</a:t>
            </a:fld>
            <a:endParaRPr lang="en-US" dirty="0"/>
          </a:p>
        </p:txBody>
      </p:sp>
    </p:spTree>
    <p:extLst>
      <p:ext uri="{BB962C8B-B14F-4D97-AF65-F5344CB8AC3E}">
        <p14:creationId xmlns:p14="http://schemas.microsoft.com/office/powerpoint/2010/main" val="2732887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q"/>
            </a:pPr>
            <a:r>
              <a:rPr lang="en-US" dirty="0"/>
              <a:t> Florida remains the biggest contributor for volume of new TN residents with 50% increase since 2010</a:t>
            </a:r>
          </a:p>
          <a:p>
            <a:pPr>
              <a:buFont typeface="Wingdings" panose="05000000000000000000" pitchFamily="2" charset="2"/>
              <a:buChar char="q"/>
            </a:pPr>
            <a:r>
              <a:rPr lang="en-US" dirty="0"/>
              <a:t> For states showing 5K+ residents moving this way each year, Illinois (244%) and California (108%) have shown the most significant increase from 2010 to 2020, with trends expected to stay the same in 2022</a:t>
            </a:r>
          </a:p>
          <a:p>
            <a:pPr>
              <a:buFont typeface="Wingdings" panose="05000000000000000000" pitchFamily="2" charset="2"/>
              <a:buChar char="q"/>
            </a:pPr>
            <a:r>
              <a:rPr lang="en-US" dirty="0"/>
              <a:t> Of the top 10 contributors for volume, Virginia (-4%), Kentucky (-7%), and Alabama (-12%) have all shown a decrease since 2010. </a:t>
            </a:r>
          </a:p>
          <a:p>
            <a:endParaRPr lang="en-US" dirty="0"/>
          </a:p>
        </p:txBody>
      </p:sp>
      <p:sp>
        <p:nvSpPr>
          <p:cNvPr id="4" name="Slide Number Placeholder 3"/>
          <p:cNvSpPr>
            <a:spLocks noGrp="1"/>
          </p:cNvSpPr>
          <p:nvPr>
            <p:ph type="sldNum" sz="quarter" idx="5"/>
          </p:nvPr>
        </p:nvSpPr>
        <p:spPr/>
        <p:txBody>
          <a:bodyPr/>
          <a:lstStyle/>
          <a:p>
            <a:fld id="{07D111EE-B1CE-3F40-8B0E-AB6A92B85452}" type="slidenum">
              <a:rPr lang="en-US" smtClean="0"/>
              <a:t>11</a:t>
            </a:fld>
            <a:endParaRPr lang="en-US" dirty="0"/>
          </a:p>
        </p:txBody>
      </p:sp>
    </p:spTree>
    <p:extLst>
      <p:ext uri="{BB962C8B-B14F-4D97-AF65-F5344CB8AC3E}">
        <p14:creationId xmlns:p14="http://schemas.microsoft.com/office/powerpoint/2010/main" val="2504688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CF3A1-9863-43A3-B39B-8E6FEFD6E20B}" type="slidenum">
              <a:rPr lang="en-US" smtClean="0"/>
              <a:t>17</a:t>
            </a:fld>
            <a:endParaRPr lang="en-US" dirty="0"/>
          </a:p>
        </p:txBody>
      </p:sp>
    </p:spTree>
    <p:extLst>
      <p:ext uri="{BB962C8B-B14F-4D97-AF65-F5344CB8AC3E}">
        <p14:creationId xmlns:p14="http://schemas.microsoft.com/office/powerpoint/2010/main" val="3589647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COVID drove a significant increase in home-buying activity which led to a drastic decrease in available inventory. Due to a growing job market from business friendly legislation, lower than average property taxes, and friendly climate, Nashville was listed as one of the pandemic “boom towns” during this surge (The Home Buying Institute; 2022) </a:t>
            </a:r>
          </a:p>
          <a:p>
            <a:endParaRPr lang="en-US" dirty="0"/>
          </a:p>
        </p:txBody>
      </p:sp>
      <p:sp>
        <p:nvSpPr>
          <p:cNvPr id="4" name="Slide Number Placeholder 3"/>
          <p:cNvSpPr>
            <a:spLocks noGrp="1"/>
          </p:cNvSpPr>
          <p:nvPr>
            <p:ph type="sldNum" sz="quarter" idx="5"/>
          </p:nvPr>
        </p:nvSpPr>
        <p:spPr/>
        <p:txBody>
          <a:bodyPr/>
          <a:lstStyle/>
          <a:p>
            <a:fld id="{0B9CF3A1-9863-43A3-B39B-8E6FEFD6E20B}" type="slidenum">
              <a:rPr lang="en-US" smtClean="0"/>
              <a:t>18</a:t>
            </a:fld>
            <a:endParaRPr lang="en-US" dirty="0"/>
          </a:p>
        </p:txBody>
      </p:sp>
    </p:spTree>
    <p:extLst>
      <p:ext uri="{BB962C8B-B14F-4D97-AF65-F5344CB8AC3E}">
        <p14:creationId xmlns:p14="http://schemas.microsoft.com/office/powerpoint/2010/main" val="1652760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12/18/2022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2" name="Title 1"/>
          <p:cNvSpPr>
            <a:spLocks noGrp="1"/>
          </p:cNvSpPr>
          <p:nvPr>
            <p:ph type="ctrTitle"/>
          </p:nvPr>
        </p:nvSpPr>
        <p:spPr>
          <a:xfrm>
            <a:off x="1058669" y="854538"/>
            <a:ext cx="4567608" cy="3566160"/>
          </a:xfrm>
        </p:spPr>
        <p:txBody>
          <a:bodyPr anchor="b">
            <a:normAutofit/>
          </a:bodyPr>
          <a:lstStyle>
            <a:lvl1pPr algn="l">
              <a:lnSpc>
                <a:spcPct val="90000"/>
              </a:lnSpc>
              <a:defRPr sz="5400" spc="-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061440" y="4429842"/>
            <a:ext cx="4567608" cy="1143000"/>
          </a:xfrm>
        </p:spPr>
        <p:txBody>
          <a:bodyPr lIns="91440" rIns="9144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subtitle</a:t>
            </a:r>
          </a:p>
        </p:txBody>
      </p:sp>
      <p:sp>
        <p:nvSpPr>
          <p:cNvPr id="12" name="Freeform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a:noAutofit/>
          </a:bodyPr>
          <a:lstStyle/>
          <a:p>
            <a:r>
              <a:rPr lang="en-US"/>
              <a:t>Click icon to add picture</a:t>
            </a:r>
            <a:endParaRPr lang="en-US" dirty="0"/>
          </a:p>
        </p:txBody>
      </p:sp>
      <p:sp>
        <p:nvSpPr>
          <p:cNvPr id="14" name="Triangle 13">
            <a:extLst>
              <a:ext uri="{FF2B5EF4-FFF2-40B4-BE49-F238E27FC236}">
                <a16:creationId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iangle 14">
            <a:extLst>
              <a:ext uri="{FF2B5EF4-FFF2-40B4-BE49-F238E27FC236}">
                <a16:creationId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6">
            <a:extLst>
              <a:ext uri="{FF2B5EF4-FFF2-40B4-BE49-F238E27FC236}">
                <a16:creationId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iangle 17">
            <a:extLst>
              <a:ext uri="{FF2B5EF4-FFF2-40B4-BE49-F238E27FC236}">
                <a16:creationId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166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12/18/2022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28" name="Title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anchor="b">
            <a:normAutofit/>
          </a:bodyPr>
          <a:lstStyle>
            <a:lvl1pPr algn="l">
              <a:defRPr sz="4800" i="0">
                <a:solidFill>
                  <a:schemeClr val="tx1">
                    <a:lumMod val="85000"/>
                    <a:lumOff val="15000"/>
                  </a:schemeClr>
                </a:solidFill>
                <a:latin typeface="+mj-lt"/>
              </a:defRPr>
            </a:lvl1pPr>
          </a:lstStyle>
          <a:p>
            <a:r>
              <a:rPr lang="en-US" dirty="0"/>
              <a:t>Title Goes Here</a:t>
            </a:r>
          </a:p>
        </p:txBody>
      </p:sp>
      <p:sp>
        <p:nvSpPr>
          <p:cNvPr id="29" name="Content Placeholder 2">
            <a:extLst>
              <a:ext uri="{FF2B5EF4-FFF2-40B4-BE49-F238E27FC236}">
                <a16:creationId xmlns:a16="http://schemas.microsoft.com/office/drawing/2014/main" id="{094A3FA1-7F3F-2D41-ABE1-512FA9FC4843}"/>
              </a:ext>
            </a:extLst>
          </p:cNvPr>
          <p:cNvSpPr>
            <a:spLocks noGrp="1"/>
          </p:cNvSpPr>
          <p:nvPr>
            <p:ph idx="1"/>
          </p:nvPr>
        </p:nvSpPr>
        <p:spPr>
          <a:xfrm>
            <a:off x="6876996" y="3401899"/>
            <a:ext cx="4845066" cy="2107095"/>
          </a:xfrm>
        </p:spPr>
        <p:txBody>
          <a:bodyPr/>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79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arrow 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12/18/2022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3">
            <a:extLst>
              <a:ext uri="{FF2B5EF4-FFF2-40B4-BE49-F238E27FC236}">
                <a16:creationId xmlns:a16="http://schemas.microsoft.com/office/drawing/2014/main" id="{B4D4881A-F72E-2D4F-BC41-5D2839D87000}"/>
              </a:ext>
            </a:extLst>
          </p:cNvPr>
          <p:cNvSpPr/>
          <p:nvPr userDrawn="1"/>
        </p:nvSpPr>
        <p:spPr>
          <a:xfrm>
            <a:off x="4997302" y="0"/>
            <a:ext cx="7194698" cy="6879265"/>
          </a:xfrm>
          <a:custGeom>
            <a:avLst/>
            <a:gdLst>
              <a:gd name="connsiteX0" fmla="*/ 0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0 w 5004391"/>
              <a:gd name="connsiteY4" fmla="*/ 0 h 6858000"/>
              <a:gd name="connsiteX0" fmla="*/ 1424763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1424763 w 5004391"/>
              <a:gd name="connsiteY4" fmla="*/ 0 h 6858000"/>
              <a:gd name="connsiteX0" fmla="*/ 1275907 w 5004391"/>
              <a:gd name="connsiteY0" fmla="*/ 21265 h 6858000"/>
              <a:gd name="connsiteX1" fmla="*/ 5004391 w 5004391"/>
              <a:gd name="connsiteY1" fmla="*/ 0 h 6858000"/>
              <a:gd name="connsiteX2" fmla="*/ 5004391 w 5004391"/>
              <a:gd name="connsiteY2" fmla="*/ 6858000 h 6858000"/>
              <a:gd name="connsiteX3" fmla="*/ 0 w 5004391"/>
              <a:gd name="connsiteY3" fmla="*/ 6858000 h 6858000"/>
              <a:gd name="connsiteX4" fmla="*/ 1275907 w 5004391"/>
              <a:gd name="connsiteY4" fmla="*/ 21265 h 6858000"/>
              <a:gd name="connsiteX0" fmla="*/ 3466214 w 7194698"/>
              <a:gd name="connsiteY0" fmla="*/ 21265 h 6879265"/>
              <a:gd name="connsiteX1" fmla="*/ 7194698 w 7194698"/>
              <a:gd name="connsiteY1" fmla="*/ 0 h 6879265"/>
              <a:gd name="connsiteX2" fmla="*/ 7194698 w 7194698"/>
              <a:gd name="connsiteY2" fmla="*/ 6858000 h 6879265"/>
              <a:gd name="connsiteX3" fmla="*/ 0 w 7194698"/>
              <a:gd name="connsiteY3" fmla="*/ 6879265 h 6879265"/>
              <a:gd name="connsiteX4" fmla="*/ 3466214 w 7194698"/>
              <a:gd name="connsiteY4" fmla="*/ 21265 h 6879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4698" h="6879265">
                <a:moveTo>
                  <a:pt x="3466214" y="21265"/>
                </a:moveTo>
                <a:lnTo>
                  <a:pt x="7194698" y="0"/>
                </a:lnTo>
                <a:lnTo>
                  <a:pt x="7194698" y="6858000"/>
                </a:lnTo>
                <a:lnTo>
                  <a:pt x="0" y="6879265"/>
                </a:lnTo>
                <a:lnTo>
                  <a:pt x="3466214" y="21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14CA4B6-21BC-234A-9FAD-E362D7F194C4}"/>
              </a:ext>
            </a:extLst>
          </p:cNvPr>
          <p:cNvSpPr/>
          <p:nvPr userDrawn="1"/>
        </p:nvSpPr>
        <p:spPr>
          <a:xfrm>
            <a:off x="2571311"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815F04B4-E3C0-0845-8DEC-98C63E21B466}"/>
              </a:ext>
            </a:extLst>
          </p:cNvPr>
          <p:cNvSpPr/>
          <p:nvPr userDrawn="1"/>
        </p:nvSpPr>
        <p:spPr>
          <a:xfrm rot="10800000">
            <a:off x="2277396" y="3814571"/>
            <a:ext cx="1360968" cy="1360968"/>
          </a:xfrm>
          <a:prstGeom prst="triangle">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6850A90A-EBB3-314C-9D98-A4220E2739EA}"/>
              </a:ext>
            </a:extLst>
          </p:cNvPr>
          <p:cNvSpPr>
            <a:spLocks noGrp="1"/>
          </p:cNvSpPr>
          <p:nvPr>
            <p:ph type="pic" sz="quarter" idx="13"/>
          </p:nvPr>
        </p:nvSpPr>
        <p:spPr>
          <a:xfrm flipH="1">
            <a:off x="2569281" y="330912"/>
            <a:ext cx="6217440" cy="6217440"/>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9" name="Title 1">
            <a:extLst>
              <a:ext uri="{FF2B5EF4-FFF2-40B4-BE49-F238E27FC236}">
                <a16:creationId xmlns:a16="http://schemas.microsoft.com/office/drawing/2014/main" id="{D3001923-8460-C64B-A54B-3221B8A6B8C3}"/>
              </a:ext>
            </a:extLst>
          </p:cNvPr>
          <p:cNvSpPr>
            <a:spLocks noGrp="1"/>
          </p:cNvSpPr>
          <p:nvPr>
            <p:ph type="title" hasCustomPrompt="1"/>
          </p:nvPr>
        </p:nvSpPr>
        <p:spPr>
          <a:xfrm>
            <a:off x="7958108" y="1957888"/>
            <a:ext cx="3815484" cy="1858617"/>
          </a:xfrm>
        </p:spPr>
        <p:txBody>
          <a:bodyPr anchor="b">
            <a:normAutofit/>
          </a:bodyPr>
          <a:lstStyle>
            <a:lvl1pPr algn="ctr">
              <a:defRPr sz="4800" i="0">
                <a:solidFill>
                  <a:schemeClr val="bg1"/>
                </a:solidFill>
                <a:latin typeface="+mj-lt"/>
              </a:defRPr>
            </a:lvl1pPr>
          </a:lstStyle>
          <a:p>
            <a:r>
              <a:rPr lang="en-US" dirty="0"/>
              <a:t>Title Goes Here</a:t>
            </a:r>
          </a:p>
        </p:txBody>
      </p:sp>
      <p:sp>
        <p:nvSpPr>
          <p:cNvPr id="10" name="Content Placeholder 2">
            <a:extLst>
              <a:ext uri="{FF2B5EF4-FFF2-40B4-BE49-F238E27FC236}">
                <a16:creationId xmlns:a16="http://schemas.microsoft.com/office/drawing/2014/main" id="{9E64A275-2629-244A-A66F-FC140850C6DA}"/>
              </a:ext>
            </a:extLst>
          </p:cNvPr>
          <p:cNvSpPr>
            <a:spLocks noGrp="1"/>
          </p:cNvSpPr>
          <p:nvPr>
            <p:ph idx="1"/>
          </p:nvPr>
        </p:nvSpPr>
        <p:spPr>
          <a:xfrm>
            <a:off x="7958110" y="3824390"/>
            <a:ext cx="3815482" cy="2107095"/>
          </a:xfrm>
        </p:spPr>
        <p:txBody>
          <a:bodyPr/>
          <a:lstStyle>
            <a:lvl1pPr marL="182880" indent="-182880" algn="ctr">
              <a:buClr>
                <a:srgbClr val="C5AE76"/>
              </a:buClr>
              <a:buFont typeface="Arial" panose="020B0604020202020204" pitchFamily="34" charset="0"/>
              <a:buChar char="•"/>
              <a:defRPr>
                <a:solidFill>
                  <a:schemeClr val="bg1"/>
                </a:solidFill>
                <a:latin typeface="+mj-lt"/>
              </a:defRPr>
            </a:lvl1pPr>
            <a:lvl2pPr marL="384048" indent="-182880" algn="ctr">
              <a:buClr>
                <a:srgbClr val="C5AE76"/>
              </a:buClr>
              <a:buFont typeface="Arial" panose="020B0604020202020204" pitchFamily="34" charset="0"/>
              <a:buChar char="•"/>
              <a:defRPr>
                <a:solidFill>
                  <a:schemeClr val="bg1"/>
                </a:solidFill>
                <a:latin typeface="+mj-lt"/>
              </a:defRPr>
            </a:lvl2pPr>
            <a:lvl3pPr marL="566928" indent="-182880" algn="ctr">
              <a:buClr>
                <a:srgbClr val="C5AE76"/>
              </a:buClr>
              <a:buFont typeface="Arial" panose="020B0604020202020204" pitchFamily="34" charset="0"/>
              <a:buChar char="•"/>
              <a:defRPr>
                <a:solidFill>
                  <a:schemeClr val="bg1"/>
                </a:solidFill>
                <a:latin typeface="+mj-lt"/>
              </a:defRPr>
            </a:lvl3pPr>
            <a:lvl4pPr marL="749808" indent="-182880" algn="ctr">
              <a:buClr>
                <a:srgbClr val="C5AE76"/>
              </a:buClr>
              <a:buFont typeface="Arial" panose="020B0604020202020204" pitchFamily="34" charset="0"/>
              <a:buChar char="•"/>
              <a:defRPr>
                <a:solidFill>
                  <a:schemeClr val="bg1"/>
                </a:solidFill>
                <a:latin typeface="+mj-lt"/>
              </a:defRPr>
            </a:lvl4pPr>
            <a:lvl5pPr marL="932688" indent="-182880" algn="ctr">
              <a:buClr>
                <a:srgbClr val="C5AE76"/>
              </a:buClr>
              <a:buFont typeface="Arial" panose="020B0604020202020204" pitchFamily="34" charset="0"/>
              <a:buChar cha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riangle 11">
            <a:extLst>
              <a:ext uri="{FF2B5EF4-FFF2-40B4-BE49-F238E27FC236}">
                <a16:creationId xmlns:a16="http://schemas.microsoft.com/office/drawing/2014/main" id="{520102B5-5695-C743-B30E-C92897B48D8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422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ith Narrow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12/18/2022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anchor="t"/>
          <a:lstStyle>
            <a:lvl1pPr>
              <a:defRPr>
                <a:solidFill>
                  <a:schemeClr val="bg1"/>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Picture Placeholder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a:lstStyle/>
          <a:p>
            <a:r>
              <a:rPr lang="en-US"/>
              <a:t>Click icon to add picture</a:t>
            </a:r>
            <a:endParaRPr lang="en-US" dirty="0"/>
          </a:p>
        </p:txBody>
      </p:sp>
      <p:sp>
        <p:nvSpPr>
          <p:cNvPr id="14" name="Triangle 13">
            <a:extLst>
              <a:ext uri="{FF2B5EF4-FFF2-40B4-BE49-F238E27FC236}">
                <a16:creationId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Tree>
    <p:extLst>
      <p:ext uri="{BB962C8B-B14F-4D97-AF65-F5344CB8AC3E}">
        <p14:creationId xmlns:p14="http://schemas.microsoft.com/office/powerpoint/2010/main" val="34031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with Image and Author Name">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a:noAutofit/>
          </a:bodyPr>
          <a:lstStyle/>
          <a:p>
            <a:r>
              <a:rPr lang="en-US"/>
              <a:t>Click icon to add picture</a:t>
            </a:r>
            <a:endParaRPr lang="en-US" dirty="0"/>
          </a:p>
        </p:txBody>
      </p:sp>
      <p:sp>
        <p:nvSpPr>
          <p:cNvPr id="15" name="Freeform 14">
            <a:extLst>
              <a:ext uri="{FF2B5EF4-FFF2-40B4-BE49-F238E27FC236}">
                <a16:creationId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12/18/2022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itle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anchor="t">
            <a:normAutofit/>
          </a:bodyPr>
          <a:lstStyle>
            <a:lvl1pPr algn="l">
              <a:defRPr sz="3800">
                <a:solidFill>
                  <a:schemeClr val="bg1"/>
                </a:solidFill>
              </a:defRPr>
            </a:lvl1pPr>
          </a:lstStyle>
          <a:p>
            <a:r>
              <a:rPr lang="en-US" dirty="0"/>
              <a:t>Quote Goes Here</a:t>
            </a:r>
          </a:p>
        </p:txBody>
      </p:sp>
      <p:sp>
        <p:nvSpPr>
          <p:cNvPr id="13" name="Triangle 12">
            <a:extLst>
              <a:ext uri="{FF2B5EF4-FFF2-40B4-BE49-F238E27FC236}">
                <a16:creationId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192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Lef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Freeform 4">
              <a:extLst>
                <a:ext uri="{FF2B5EF4-FFF2-40B4-BE49-F238E27FC236}">
                  <a16:creationId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anchor="ctr"/>
          <a:lstStyle>
            <a:lvl1pPr algn="ctr">
              <a:defRPr>
                <a:solidFill>
                  <a:schemeClr val="bg1"/>
                </a:solidFill>
              </a:defRPr>
            </a:lvl1pPr>
          </a:lstStyle>
          <a:p>
            <a:r>
              <a:rPr lang="en-US" dirty="0"/>
              <a:t>Title Goes Here</a:t>
            </a:r>
          </a:p>
        </p:txBody>
      </p:sp>
      <p:sp>
        <p:nvSpPr>
          <p:cNvPr id="12" name="Triangle 11">
            <a:extLst>
              <a:ext uri="{FF2B5EF4-FFF2-40B4-BE49-F238E27FC236}">
                <a16:creationId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503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nly Righ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15DFD37-81D5-5742-B09A-5D4CBF48B7EA}"/>
              </a:ext>
            </a:extLst>
          </p:cNvPr>
          <p:cNvGrpSpPr/>
          <p:nvPr userDrawn="1"/>
        </p:nvGrpSpPr>
        <p:grpSpPr>
          <a:xfrm rot="10800000">
            <a:off x="5294245" y="0"/>
            <a:ext cx="6897755" cy="6858000"/>
            <a:chOff x="-17598" y="0"/>
            <a:chExt cx="6897755" cy="6858000"/>
          </a:xfrm>
        </p:grpSpPr>
        <p:sp>
          <p:nvSpPr>
            <p:cNvPr id="12" name="Freeform 11">
              <a:extLst>
                <a:ext uri="{FF2B5EF4-FFF2-40B4-BE49-F238E27FC236}">
                  <a16:creationId xmlns:a16="http://schemas.microsoft.com/office/drawing/2014/main" id="{00CF4E43-4A68-664C-B973-2FE49DC7733D}"/>
                </a:ext>
              </a:extLst>
            </p:cNvPr>
            <p:cNvSpPr/>
            <p:nvPr userDrawn="1"/>
          </p:nvSpPr>
          <p:spPr>
            <a:xfrm>
              <a:off x="-17598" y="0"/>
              <a:ext cx="6897755" cy="6858000"/>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7755" h="6870380">
                  <a:moveTo>
                    <a:pt x="0" y="0"/>
                  </a:moveTo>
                  <a:lnTo>
                    <a:pt x="6897755" y="5930"/>
                  </a:lnTo>
                  <a:lnTo>
                    <a:pt x="3462097" y="6870380"/>
                  </a:lnTo>
                  <a:lnTo>
                    <a:pt x="17597" y="6868501"/>
                  </a:lnTo>
                  <a:cubicBezTo>
                    <a:pt x="13271" y="458361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riangle 12">
              <a:extLst>
                <a:ext uri="{FF2B5EF4-FFF2-40B4-BE49-F238E27FC236}">
                  <a16:creationId xmlns:a16="http://schemas.microsoft.com/office/drawing/2014/main" id="{AFAD3D76-9126-CC42-90B0-5BF85DC91E3E}"/>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riangle 13">
              <a:extLst>
                <a:ext uri="{FF2B5EF4-FFF2-40B4-BE49-F238E27FC236}">
                  <a16:creationId xmlns:a16="http://schemas.microsoft.com/office/drawing/2014/main" id="{9D011AB3-8218-AE4F-9DF7-810A1B45C453}"/>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7775272" y="1954400"/>
            <a:ext cx="3889053" cy="3002359"/>
          </a:xfrm>
        </p:spPr>
        <p:txBody>
          <a:bodyPr anchor="ctr"/>
          <a:lstStyle>
            <a:lvl1pPr algn="ctr">
              <a:defRPr>
                <a:solidFill>
                  <a:schemeClr val="bg1"/>
                </a:solidFill>
              </a:defRPr>
            </a:lvl1pPr>
          </a:lstStyle>
          <a:p>
            <a:r>
              <a:rPr lang="en-US" dirty="0"/>
              <a:t>Title Goes Here</a:t>
            </a:r>
          </a:p>
        </p:txBody>
      </p:sp>
      <p:sp>
        <p:nvSpPr>
          <p:cNvPr id="9" name="Triangle 8">
            <a:extLst>
              <a:ext uri="{FF2B5EF4-FFF2-40B4-BE49-F238E27FC236}">
                <a16:creationId xmlns:a16="http://schemas.microsoft.com/office/drawing/2014/main" id="{D84320FE-42A3-294B-AAE0-3D16A63E359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74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Horizontal ">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C13F5538-7999-A74B-BCB7-A96C8DBCCD06}"/>
              </a:ext>
            </a:extLst>
          </p:cNvPr>
          <p:cNvSpPr>
            <a:spLocks noGrp="1"/>
          </p:cNvSpPr>
          <p:nvPr>
            <p:ph idx="1"/>
          </p:nvPr>
        </p:nvSpPr>
        <p:spPr>
          <a:xfrm>
            <a:off x="932329" y="4280546"/>
            <a:ext cx="10452848" cy="1791071"/>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38"/>
            <a:ext cx="2584850" cy="365125"/>
          </a:xfrm>
        </p:spPr>
        <p:txBody>
          <a:bodyPr/>
          <a:lstStyle/>
          <a:p>
            <a:fld id="{4BE1D723-8F53-4F53-90B0-1982A396982E}" type="datetime1">
              <a:rPr lang="en-US" smtClean="0"/>
              <a:t>12/18/2022</a:t>
            </a:fld>
            <a:endParaRPr lang="en-US" dirty="0"/>
          </a:p>
        </p:txBody>
      </p:sp>
      <p:sp>
        <p:nvSpPr>
          <p:cNvPr id="17" name="Footer Placeholder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38"/>
            <a:ext cx="6818262" cy="365125"/>
          </a:xfrm>
        </p:spPr>
        <p:txBody>
          <a:bodyPr/>
          <a:lstStyle/>
          <a:p>
            <a:endParaRPr lang="en-US" dirty="0"/>
          </a:p>
        </p:txBody>
      </p:sp>
      <p:sp>
        <p:nvSpPr>
          <p:cNvPr id="18" name="Slide Number Placeholder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9" name="Title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20" name="Triangle 19">
            <a:extLst>
              <a:ext uri="{FF2B5EF4-FFF2-40B4-BE49-F238E27FC236}">
                <a16:creationId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riangle 20">
            <a:extLst>
              <a:ext uri="{FF2B5EF4-FFF2-40B4-BE49-F238E27FC236}">
                <a16:creationId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a:lstStyle/>
          <a:p>
            <a:r>
              <a:rPr lang="en-US"/>
              <a:t>Click icon to add picture</a:t>
            </a:r>
            <a:endParaRPr lang="en-US" dirty="0"/>
          </a:p>
        </p:txBody>
      </p:sp>
    </p:spTree>
    <p:extLst>
      <p:ext uri="{BB962C8B-B14F-4D97-AF65-F5344CB8AC3E}">
        <p14:creationId xmlns:p14="http://schemas.microsoft.com/office/powerpoint/2010/main" val="42764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4534616"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12/18/2022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38"/>
            <a:ext cx="6818262" cy="365125"/>
          </a:xfrm>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a:noAutofit/>
          </a:bodyPr>
          <a:lstStyle/>
          <a:p>
            <a:r>
              <a:rPr lang="en-US"/>
              <a:t>Click icon to add picture</a:t>
            </a:r>
            <a:endParaRPr lang="en-US" dirty="0"/>
          </a:p>
        </p:txBody>
      </p:sp>
      <p:sp>
        <p:nvSpPr>
          <p:cNvPr id="19" name="Triangle 18">
            <a:extLst>
              <a:ext uri="{FF2B5EF4-FFF2-40B4-BE49-F238E27FC236}">
                <a16:creationId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633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12/18/2022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9293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12/18/2022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2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12/18/2022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4380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12/18/2022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5943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8B14A3-A5A4-2F4A-95D8-651E4818BB24}"/>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riangle 25">
            <a:extLst>
              <a:ext uri="{FF2B5EF4-FFF2-40B4-BE49-F238E27FC236}">
                <a16:creationId xmlns:a16="http://schemas.microsoft.com/office/drawing/2014/main" id="{FA21A50F-6662-5046-B75A-1261DC14ABF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FDC47F2-EE1F-4644-989A-72996AC94A96}"/>
              </a:ext>
            </a:extLst>
          </p:cNvPr>
          <p:cNvGrpSpPr/>
          <p:nvPr userDrawn="1"/>
        </p:nvGrpSpPr>
        <p:grpSpPr>
          <a:xfrm>
            <a:off x="401408" y="1983214"/>
            <a:ext cx="5127171" cy="979022"/>
            <a:chOff x="417597" y="1992086"/>
            <a:chExt cx="5127171" cy="979022"/>
          </a:xfrm>
        </p:grpSpPr>
        <p:sp>
          <p:nvSpPr>
            <p:cNvPr id="14" name="Rectangle 13">
              <a:extLst>
                <a:ext uri="{FF2B5EF4-FFF2-40B4-BE49-F238E27FC236}">
                  <a16:creationId xmlns:a16="http://schemas.microsoft.com/office/drawing/2014/main" id="{386ED203-5311-5B45-870D-8D058E718B91}"/>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Triangle 14">
              <a:extLst>
                <a:ext uri="{FF2B5EF4-FFF2-40B4-BE49-F238E27FC236}">
                  <a16:creationId xmlns:a16="http://schemas.microsoft.com/office/drawing/2014/main" id="{DE2C0F56-426C-5F4D-AAFD-DF53CA60DB1F}"/>
                </a:ext>
              </a:extLst>
            </p:cNvPr>
            <p:cNvSpPr>
              <a:spLocks noChangeAspect="1"/>
            </p:cNvSpPr>
            <p:nvPr/>
          </p:nvSpPr>
          <p:spPr>
            <a:xfrm rot="10800000">
              <a:off x="2821824"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3" name="Text Placeholder 2"/>
          <p:cNvSpPr>
            <a:spLocks noGrp="1"/>
          </p:cNvSpPr>
          <p:nvPr>
            <p:ph type="body" idx="1"/>
          </p:nvPr>
        </p:nvSpPr>
        <p:spPr>
          <a:xfrm>
            <a:off x="645125"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45125"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12/18/2022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a:xfrm>
            <a:off x="1097279" y="6446838"/>
            <a:ext cx="6818262" cy="365125"/>
          </a:xfrm>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9" name="Group 18">
            <a:extLst>
              <a:ext uri="{FF2B5EF4-FFF2-40B4-BE49-F238E27FC236}">
                <a16:creationId xmlns:a16="http://schemas.microsoft.com/office/drawing/2014/main" id="{0EC9B82D-42A0-2549-AF1A-BB955578D14E}"/>
              </a:ext>
            </a:extLst>
          </p:cNvPr>
          <p:cNvGrpSpPr/>
          <p:nvPr userDrawn="1"/>
        </p:nvGrpSpPr>
        <p:grpSpPr>
          <a:xfrm>
            <a:off x="6663674" y="1983214"/>
            <a:ext cx="5127171" cy="979022"/>
            <a:chOff x="417597" y="1992086"/>
            <a:chExt cx="5127171" cy="979022"/>
          </a:xfrm>
        </p:grpSpPr>
        <p:sp>
          <p:nvSpPr>
            <p:cNvPr id="20" name="Rectangle 19">
              <a:extLst>
                <a:ext uri="{FF2B5EF4-FFF2-40B4-BE49-F238E27FC236}">
                  <a16:creationId xmlns:a16="http://schemas.microsoft.com/office/drawing/2014/main" id="{6F986011-7709-A448-BC93-37507571BAF8}"/>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Triangle 20">
              <a:extLst>
                <a:ext uri="{FF2B5EF4-FFF2-40B4-BE49-F238E27FC236}">
                  <a16:creationId xmlns:a16="http://schemas.microsoft.com/office/drawing/2014/main" id="{97EFE62B-D2C4-6147-8593-BDB17D7FB781}"/>
                </a:ext>
              </a:extLst>
            </p:cNvPr>
            <p:cNvSpPr>
              <a:spLocks noChangeAspect="1"/>
            </p:cNvSpPr>
            <p:nvPr/>
          </p:nvSpPr>
          <p:spPr>
            <a:xfrm rot="10800000">
              <a:off x="2822076"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22" name="Text Placeholder 2">
            <a:extLst>
              <a:ext uri="{FF2B5EF4-FFF2-40B4-BE49-F238E27FC236}">
                <a16:creationId xmlns:a16="http://schemas.microsoft.com/office/drawing/2014/main" id="{A343E295-0EB5-2B45-8B07-FB33A0D549D9}"/>
              </a:ext>
            </a:extLst>
          </p:cNvPr>
          <p:cNvSpPr>
            <a:spLocks noGrp="1"/>
          </p:cNvSpPr>
          <p:nvPr>
            <p:ph type="body" idx="13"/>
          </p:nvPr>
        </p:nvSpPr>
        <p:spPr>
          <a:xfrm>
            <a:off x="6907391"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3">
            <a:extLst>
              <a:ext uri="{FF2B5EF4-FFF2-40B4-BE49-F238E27FC236}">
                <a16:creationId xmlns:a16="http://schemas.microsoft.com/office/drawing/2014/main" id="{86411A82-4B2C-2345-940D-003FAE95661B}"/>
              </a:ext>
            </a:extLst>
          </p:cNvPr>
          <p:cNvSpPr>
            <a:spLocks noGrp="1"/>
          </p:cNvSpPr>
          <p:nvPr>
            <p:ph sz="half" idx="14"/>
          </p:nvPr>
        </p:nvSpPr>
        <p:spPr>
          <a:xfrm>
            <a:off x="6907391"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E81638DF-1560-0147-9FCE-648610243627}"/>
              </a:ext>
            </a:extLst>
          </p:cNvPr>
          <p:cNvCxnSpPr/>
          <p:nvPr userDrawn="1"/>
        </p:nvCxnSpPr>
        <p:spPr>
          <a:xfrm>
            <a:off x="6096000" y="2055833"/>
            <a:ext cx="0" cy="3813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Title 9">
            <a:extLst>
              <a:ext uri="{FF2B5EF4-FFF2-40B4-BE49-F238E27FC236}">
                <a16:creationId xmlns:a16="http://schemas.microsoft.com/office/drawing/2014/main" id="{6500C466-2C7C-0F41-ADF8-F36158F8BCB7}"/>
              </a:ext>
            </a:extLst>
          </p:cNvPr>
          <p:cNvSpPr>
            <a:spLocks noGrp="1"/>
          </p:cNvSpPr>
          <p:nvPr>
            <p:ph type="title"/>
          </p:nvPr>
        </p:nvSpPr>
        <p:spPr>
          <a:xfrm>
            <a:off x="932330" y="893729"/>
            <a:ext cx="10205573"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0347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12/18/2022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4">
            <a:extLst>
              <a:ext uri="{FF2B5EF4-FFF2-40B4-BE49-F238E27FC236}">
                <a16:creationId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a:noAutofit/>
          </a:bodyPr>
          <a:lstStyle/>
          <a:p>
            <a:r>
              <a:rPr lang="en-US"/>
              <a:t>Click icon to add picture</a:t>
            </a:r>
            <a:endParaRPr lang="en-US" dirty="0"/>
          </a:p>
        </p:txBody>
      </p:sp>
      <p:sp>
        <p:nvSpPr>
          <p:cNvPr id="16" name="Title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anchor="ctr">
            <a:normAutofit/>
          </a:bodyPr>
          <a:lstStyle>
            <a:lvl1pPr algn="ctr">
              <a:defRPr sz="3600">
                <a:solidFill>
                  <a:schemeClr val="bg1"/>
                </a:solidFill>
              </a:defRPr>
            </a:lvl1pPr>
          </a:lstStyle>
          <a:p>
            <a:r>
              <a:rPr lang="en-US" dirty="0"/>
              <a:t>TITLE GOES HERE</a:t>
            </a:r>
          </a:p>
        </p:txBody>
      </p:sp>
      <p:sp>
        <p:nvSpPr>
          <p:cNvPr id="17" name="Text Placeholder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a:r>
              <a:rPr lang="en-US" dirty="0"/>
              <a:t>Text goes here</a:t>
            </a:r>
          </a:p>
        </p:txBody>
      </p:sp>
    </p:spTree>
    <p:extLst>
      <p:ext uri="{BB962C8B-B14F-4D97-AF65-F5344CB8AC3E}">
        <p14:creationId xmlns:p14="http://schemas.microsoft.com/office/powerpoint/2010/main" val="415982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12/18/2022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63315096"/>
      </p:ext>
    </p:extLst>
  </p:cSld>
  <p:clrMap bg1="lt1" tx1="dk1" bg2="lt2" tx2="dk2" accent1="accent1" accent2="accent2" accent3="accent3" accent4="accent4" accent5="accent5" accent6="accent6" hlink="hlink" folHlink="folHlink"/>
  <p:sldLayoutIdLst>
    <p:sldLayoutId id="2147483764" r:id="rId1"/>
    <p:sldLayoutId id="2147483785" r:id="rId2"/>
    <p:sldLayoutId id="2147483783" r:id="rId3"/>
    <p:sldLayoutId id="2147483765" r:id="rId4"/>
    <p:sldLayoutId id="2147483787" r:id="rId5"/>
    <p:sldLayoutId id="2147483784" r:id="rId6"/>
    <p:sldLayoutId id="2147483786" r:id="rId7"/>
    <p:sldLayoutId id="2147483774" r:id="rId8"/>
    <p:sldLayoutId id="2147483781" r:id="rId9"/>
    <p:sldLayoutId id="2147483779" r:id="rId10"/>
    <p:sldLayoutId id="2147483780" r:id="rId11"/>
    <p:sldLayoutId id="2147483778" r:id="rId12"/>
    <p:sldLayoutId id="2147483777" r:id="rId13"/>
    <p:sldLayoutId id="2147483776" r:id="rId14"/>
    <p:sldLayoutId id="2147483782" r:id="rId15"/>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data.census.gov/table?q=Owner/Renter+(Householder)+Characteristics&amp;g=0500000US47037&amp;tid=ACSDT1Y2021.B07013" TargetMode="External"/><Relationship Id="rId2" Type="http://schemas.openxmlformats.org/officeDocument/2006/relationships/hyperlink" Target="https://www.zillow.com/research/data/" TargetMode="External"/><Relationship Id="rId1" Type="http://schemas.openxmlformats.org/officeDocument/2006/relationships/slideLayout" Target="../slideLayouts/slideLayout14.xml"/><Relationship Id="rId4" Type="http://schemas.openxmlformats.org/officeDocument/2006/relationships/hyperlink" Target="https://www.padctn.org/services/recent-sales/#zone_map"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7C09F3-1BE8-0445-A3C4-9C100D32B8D9}"/>
              </a:ext>
            </a:extLst>
          </p:cNvPr>
          <p:cNvSpPr>
            <a:spLocks noGrp="1"/>
          </p:cNvSpPr>
          <p:nvPr>
            <p:ph type="ctrTitle"/>
          </p:nvPr>
        </p:nvSpPr>
        <p:spPr/>
        <p:txBody>
          <a:bodyPr/>
          <a:lstStyle/>
          <a:p>
            <a:r>
              <a:rPr lang="en-US" dirty="0"/>
              <a:t>Nashville Housing Market</a:t>
            </a:r>
          </a:p>
        </p:txBody>
      </p:sp>
      <p:sp>
        <p:nvSpPr>
          <p:cNvPr id="6" name="Subtitle 5">
            <a:extLst>
              <a:ext uri="{FF2B5EF4-FFF2-40B4-BE49-F238E27FC236}">
                <a16:creationId xmlns:a16="http://schemas.microsoft.com/office/drawing/2014/main" id="{C770EE27-FD77-894D-9D88-F5A548E1DCAF}"/>
              </a:ext>
            </a:extLst>
          </p:cNvPr>
          <p:cNvSpPr>
            <a:spLocks noGrp="1"/>
          </p:cNvSpPr>
          <p:nvPr>
            <p:ph type="subTitle" idx="1"/>
          </p:nvPr>
        </p:nvSpPr>
        <p:spPr/>
        <p:txBody>
          <a:bodyPr/>
          <a:lstStyle/>
          <a:p>
            <a:r>
              <a:rPr lang="en-US" dirty="0"/>
              <a:t>Kala Mckinney 12/20/2022</a:t>
            </a:r>
          </a:p>
          <a:p>
            <a:endParaRPr lang="en-US" dirty="0"/>
          </a:p>
        </p:txBody>
      </p:sp>
      <p:pic>
        <p:nvPicPr>
          <p:cNvPr id="12" name="Picture Placeholder 11" descr="A person standing in front of a house&#10;&#10;Description automatically generated with low confidence">
            <a:extLst>
              <a:ext uri="{FF2B5EF4-FFF2-40B4-BE49-F238E27FC236}">
                <a16:creationId xmlns:a16="http://schemas.microsoft.com/office/drawing/2014/main" id="{41072DA6-C7AC-49B3-2236-6ACAC777D536}"/>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0997" r="10997"/>
          <a:stretch>
            <a:fillRect/>
          </a:stretch>
        </p:blipFill>
        <p:spPr/>
      </p:pic>
    </p:spTree>
    <p:extLst>
      <p:ext uri="{BB962C8B-B14F-4D97-AF65-F5344CB8AC3E}">
        <p14:creationId xmlns:p14="http://schemas.microsoft.com/office/powerpoint/2010/main" val="1564110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D03E-798E-4118-B7D4-3E85419647BA}"/>
              </a:ext>
            </a:extLst>
          </p:cNvPr>
          <p:cNvSpPr>
            <a:spLocks noGrp="1"/>
          </p:cNvSpPr>
          <p:nvPr>
            <p:ph type="title"/>
          </p:nvPr>
        </p:nvSpPr>
        <p:spPr>
          <a:xfrm>
            <a:off x="413855" y="262132"/>
            <a:ext cx="10452849" cy="910492"/>
          </a:xfrm>
        </p:spPr>
        <p:txBody>
          <a:bodyPr>
            <a:normAutofit/>
          </a:bodyPr>
          <a:lstStyle/>
          <a:p>
            <a:r>
              <a:rPr lang="en-US" sz="3600" dirty="0"/>
              <a:t>Migratory Patterns</a:t>
            </a:r>
          </a:p>
        </p:txBody>
      </p:sp>
      <p:grpSp>
        <p:nvGrpSpPr>
          <p:cNvPr id="12" name="Group 11">
            <a:extLst>
              <a:ext uri="{FF2B5EF4-FFF2-40B4-BE49-F238E27FC236}">
                <a16:creationId xmlns:a16="http://schemas.microsoft.com/office/drawing/2014/main" id="{E6369D1F-A2D4-82E7-C221-CC6AB3377D98}"/>
              </a:ext>
            </a:extLst>
          </p:cNvPr>
          <p:cNvGrpSpPr/>
          <p:nvPr/>
        </p:nvGrpSpPr>
        <p:grpSpPr>
          <a:xfrm>
            <a:off x="844162" y="1263192"/>
            <a:ext cx="4265166" cy="3048912"/>
            <a:chOff x="636772" y="2353741"/>
            <a:chExt cx="5526789" cy="3400664"/>
          </a:xfrm>
        </p:grpSpPr>
        <p:grpSp>
          <p:nvGrpSpPr>
            <p:cNvPr id="10" name="Group 9">
              <a:extLst>
                <a:ext uri="{FF2B5EF4-FFF2-40B4-BE49-F238E27FC236}">
                  <a16:creationId xmlns:a16="http://schemas.microsoft.com/office/drawing/2014/main" id="{B418CC58-211B-301E-DC0A-F8F7BD299734}"/>
                </a:ext>
              </a:extLst>
            </p:cNvPr>
            <p:cNvGrpSpPr/>
            <p:nvPr/>
          </p:nvGrpSpPr>
          <p:grpSpPr>
            <a:xfrm>
              <a:off x="636772" y="2828041"/>
              <a:ext cx="5526789" cy="2926364"/>
              <a:chOff x="636772" y="2828041"/>
              <a:chExt cx="5526789" cy="2926364"/>
            </a:xfrm>
          </p:grpSpPr>
          <p:pic>
            <p:nvPicPr>
              <p:cNvPr id="7" name="Picture 6">
                <a:extLst>
                  <a:ext uri="{FF2B5EF4-FFF2-40B4-BE49-F238E27FC236}">
                    <a16:creationId xmlns:a16="http://schemas.microsoft.com/office/drawing/2014/main" id="{5EC5C4BB-343C-1B6B-2E0E-845EB7311838}"/>
                  </a:ext>
                </a:extLst>
              </p:cNvPr>
              <p:cNvPicPr>
                <a:picLocks noChangeAspect="1"/>
              </p:cNvPicPr>
              <p:nvPr/>
            </p:nvPicPr>
            <p:blipFill>
              <a:blip r:embed="rId2"/>
              <a:stretch>
                <a:fillRect/>
              </a:stretch>
            </p:blipFill>
            <p:spPr>
              <a:xfrm>
                <a:off x="636772" y="2828041"/>
                <a:ext cx="5526789" cy="2926364"/>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08A44DEE-A572-82E5-8252-AC2805829E18}"/>
                  </a:ext>
                </a:extLst>
              </p:cNvPr>
              <p:cNvPicPr>
                <a:picLocks noChangeAspect="1"/>
              </p:cNvPicPr>
              <p:nvPr/>
            </p:nvPicPr>
            <p:blipFill>
              <a:blip r:embed="rId3"/>
              <a:stretch>
                <a:fillRect/>
              </a:stretch>
            </p:blipFill>
            <p:spPr>
              <a:xfrm>
                <a:off x="3802609" y="2828041"/>
                <a:ext cx="2360952" cy="194798"/>
              </a:xfrm>
              <a:prstGeom prst="rect">
                <a:avLst/>
              </a:prstGeom>
              <a:ln>
                <a:noFill/>
              </a:ln>
              <a:effectLst>
                <a:outerShdw blurRad="292100" dist="139700" dir="2700000" algn="tl" rotWithShape="0">
                  <a:srgbClr val="333333">
                    <a:alpha val="65000"/>
                  </a:srgbClr>
                </a:outerShdw>
              </a:effectLst>
            </p:spPr>
          </p:pic>
        </p:grpSp>
        <p:sp>
          <p:nvSpPr>
            <p:cNvPr id="11" name="TextBox 10">
              <a:extLst>
                <a:ext uri="{FF2B5EF4-FFF2-40B4-BE49-F238E27FC236}">
                  <a16:creationId xmlns:a16="http://schemas.microsoft.com/office/drawing/2014/main" id="{8D8EC91D-195D-E46E-8E2E-E64070A5909D}"/>
                </a:ext>
              </a:extLst>
            </p:cNvPr>
            <p:cNvSpPr txBox="1"/>
            <p:nvPr/>
          </p:nvSpPr>
          <p:spPr>
            <a:xfrm>
              <a:off x="1995572" y="2353741"/>
              <a:ext cx="2809188" cy="369332"/>
            </a:xfrm>
            <a:prstGeom prst="rect">
              <a:avLst/>
            </a:prstGeom>
            <a:noFill/>
          </p:spPr>
          <p:txBody>
            <a:bodyPr wrap="square" rtlCol="0">
              <a:spAutoFit/>
            </a:bodyPr>
            <a:lstStyle/>
            <a:p>
              <a:pPr algn="ctr"/>
              <a:r>
                <a:rPr lang="en-US" b="1" dirty="0"/>
                <a:t>2010</a:t>
              </a:r>
            </a:p>
          </p:txBody>
        </p:sp>
      </p:grpSp>
      <p:pic>
        <p:nvPicPr>
          <p:cNvPr id="14" name="Picture 13">
            <a:extLst>
              <a:ext uri="{FF2B5EF4-FFF2-40B4-BE49-F238E27FC236}">
                <a16:creationId xmlns:a16="http://schemas.microsoft.com/office/drawing/2014/main" id="{FC9CFAA2-134C-B55A-079D-1773C1135159}"/>
              </a:ext>
            </a:extLst>
          </p:cNvPr>
          <p:cNvPicPr>
            <a:picLocks noChangeAspect="1"/>
          </p:cNvPicPr>
          <p:nvPr/>
        </p:nvPicPr>
        <p:blipFill>
          <a:blip r:embed="rId4"/>
          <a:stretch>
            <a:fillRect/>
          </a:stretch>
        </p:blipFill>
        <p:spPr>
          <a:xfrm>
            <a:off x="6601538" y="1688432"/>
            <a:ext cx="4265166" cy="2623672"/>
          </a:xfrm>
          <a:prstGeom prst="rect">
            <a:avLst/>
          </a:prstGeom>
          <a:ln>
            <a:noFill/>
          </a:ln>
          <a:effectLst>
            <a:outerShdw blurRad="292100" dist="139700" dir="2700000" algn="tl" rotWithShape="0">
              <a:srgbClr val="333333">
                <a:alpha val="65000"/>
              </a:srgbClr>
            </a:outerShdw>
          </a:effectLst>
        </p:spPr>
      </p:pic>
      <p:sp>
        <p:nvSpPr>
          <p:cNvPr id="15" name="TextBox 14">
            <a:extLst>
              <a:ext uri="{FF2B5EF4-FFF2-40B4-BE49-F238E27FC236}">
                <a16:creationId xmlns:a16="http://schemas.microsoft.com/office/drawing/2014/main" id="{2F608914-6A0A-DFF0-49D2-DAE6E22CC2D3}"/>
              </a:ext>
            </a:extLst>
          </p:cNvPr>
          <p:cNvSpPr txBox="1"/>
          <p:nvPr/>
        </p:nvSpPr>
        <p:spPr>
          <a:xfrm>
            <a:off x="7650159" y="1277928"/>
            <a:ext cx="2167923" cy="369332"/>
          </a:xfrm>
          <a:prstGeom prst="rect">
            <a:avLst/>
          </a:prstGeom>
          <a:noFill/>
        </p:spPr>
        <p:txBody>
          <a:bodyPr wrap="square" rtlCol="0">
            <a:spAutoFit/>
          </a:bodyPr>
          <a:lstStyle/>
          <a:p>
            <a:pPr algn="ctr"/>
            <a:r>
              <a:rPr lang="en-US" b="1" dirty="0"/>
              <a:t>2020</a:t>
            </a:r>
          </a:p>
        </p:txBody>
      </p:sp>
      <p:pic>
        <p:nvPicPr>
          <p:cNvPr id="18" name="Picture 17">
            <a:extLst>
              <a:ext uri="{FF2B5EF4-FFF2-40B4-BE49-F238E27FC236}">
                <a16:creationId xmlns:a16="http://schemas.microsoft.com/office/drawing/2014/main" id="{901E1DC4-F6FA-1350-99A8-67150C30F6CA}"/>
              </a:ext>
            </a:extLst>
          </p:cNvPr>
          <p:cNvPicPr>
            <a:picLocks noChangeAspect="1"/>
          </p:cNvPicPr>
          <p:nvPr/>
        </p:nvPicPr>
        <p:blipFill>
          <a:blip r:embed="rId5"/>
          <a:stretch>
            <a:fillRect/>
          </a:stretch>
        </p:blipFill>
        <p:spPr>
          <a:xfrm>
            <a:off x="9219414" y="1688432"/>
            <a:ext cx="1647290" cy="157903"/>
          </a:xfrm>
          <a:prstGeom prst="rect">
            <a:avLst/>
          </a:prstGeom>
        </p:spPr>
      </p:pic>
      <p:sp>
        <p:nvSpPr>
          <p:cNvPr id="19" name="Content Placeholder 9">
            <a:extLst>
              <a:ext uri="{FF2B5EF4-FFF2-40B4-BE49-F238E27FC236}">
                <a16:creationId xmlns:a16="http://schemas.microsoft.com/office/drawing/2014/main" id="{9998325F-D0C4-C61A-0D56-4B6595E97E7F}"/>
              </a:ext>
            </a:extLst>
          </p:cNvPr>
          <p:cNvSpPr txBox="1">
            <a:spLocks/>
          </p:cNvSpPr>
          <p:nvPr/>
        </p:nvSpPr>
        <p:spPr>
          <a:xfrm>
            <a:off x="556180" y="4685121"/>
            <a:ext cx="10539167" cy="1543855"/>
          </a:xfrm>
          <a:prstGeom prst="rect">
            <a:avLst/>
          </a:prstGeom>
        </p:spPr>
        <p:txBody>
          <a:bodyPr>
            <a:normAutofit fontScale="85000" lnSpcReduction="2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dirty="0"/>
              <a:t> Florida remains the biggest contributor for volume of new TN residents with 50% increase since 2010</a:t>
            </a:r>
          </a:p>
          <a:p>
            <a:pPr>
              <a:buFont typeface="Wingdings" panose="05000000000000000000" pitchFamily="2" charset="2"/>
              <a:buChar char="q"/>
            </a:pPr>
            <a:r>
              <a:rPr lang="en-US" dirty="0"/>
              <a:t> For states showing 5K+ residents moving this way each year, Illinois (244%) and California (108%) have shown the most significant increase from 2010 to 2020, with trends expected to stay the same in 2022</a:t>
            </a:r>
          </a:p>
          <a:p>
            <a:pPr>
              <a:buFont typeface="Wingdings" panose="05000000000000000000" pitchFamily="2" charset="2"/>
              <a:buChar char="q"/>
            </a:pPr>
            <a:r>
              <a:rPr lang="en-US" dirty="0"/>
              <a:t> Of the top 10 contributors for volume, Virginia (-4%), Kentucky (-7%), and Alabama (-12%) have all shown a decrease since 2010. </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575776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D03E-798E-4118-B7D4-3E85419647BA}"/>
              </a:ext>
            </a:extLst>
          </p:cNvPr>
          <p:cNvSpPr>
            <a:spLocks noGrp="1"/>
          </p:cNvSpPr>
          <p:nvPr>
            <p:ph type="title"/>
          </p:nvPr>
        </p:nvSpPr>
        <p:spPr>
          <a:xfrm>
            <a:off x="413855" y="262132"/>
            <a:ext cx="10452849" cy="910492"/>
          </a:xfrm>
        </p:spPr>
        <p:txBody>
          <a:bodyPr>
            <a:normAutofit/>
          </a:bodyPr>
          <a:lstStyle/>
          <a:p>
            <a:r>
              <a:rPr lang="en-US" sz="3600" dirty="0"/>
              <a:t>Migratory Patterns</a:t>
            </a:r>
          </a:p>
        </p:txBody>
      </p:sp>
      <p:sp>
        <p:nvSpPr>
          <p:cNvPr id="11" name="TextBox 10">
            <a:extLst>
              <a:ext uri="{FF2B5EF4-FFF2-40B4-BE49-F238E27FC236}">
                <a16:creationId xmlns:a16="http://schemas.microsoft.com/office/drawing/2014/main" id="{8D8EC91D-195D-E46E-8E2E-E64070A5909D}"/>
              </a:ext>
            </a:extLst>
          </p:cNvPr>
          <p:cNvSpPr txBox="1"/>
          <p:nvPr/>
        </p:nvSpPr>
        <p:spPr>
          <a:xfrm>
            <a:off x="1892783" y="1194182"/>
            <a:ext cx="2167923" cy="331130"/>
          </a:xfrm>
          <a:prstGeom prst="rect">
            <a:avLst/>
          </a:prstGeom>
          <a:noFill/>
        </p:spPr>
        <p:txBody>
          <a:bodyPr wrap="square" rtlCol="0">
            <a:spAutoFit/>
          </a:bodyPr>
          <a:lstStyle/>
          <a:p>
            <a:pPr algn="ctr"/>
            <a:r>
              <a:rPr lang="en-US" b="1" dirty="0"/>
              <a:t>2010</a:t>
            </a:r>
          </a:p>
        </p:txBody>
      </p:sp>
      <p:sp>
        <p:nvSpPr>
          <p:cNvPr id="15" name="TextBox 14">
            <a:extLst>
              <a:ext uri="{FF2B5EF4-FFF2-40B4-BE49-F238E27FC236}">
                <a16:creationId xmlns:a16="http://schemas.microsoft.com/office/drawing/2014/main" id="{2F608914-6A0A-DFF0-49D2-DAE6E22CC2D3}"/>
              </a:ext>
            </a:extLst>
          </p:cNvPr>
          <p:cNvSpPr txBox="1"/>
          <p:nvPr/>
        </p:nvSpPr>
        <p:spPr>
          <a:xfrm>
            <a:off x="8135452" y="1194182"/>
            <a:ext cx="2167923" cy="369332"/>
          </a:xfrm>
          <a:prstGeom prst="rect">
            <a:avLst/>
          </a:prstGeom>
          <a:noFill/>
        </p:spPr>
        <p:txBody>
          <a:bodyPr wrap="square" rtlCol="0">
            <a:spAutoFit/>
          </a:bodyPr>
          <a:lstStyle/>
          <a:p>
            <a:pPr algn="ctr"/>
            <a:r>
              <a:rPr lang="en-US" b="1" dirty="0"/>
              <a:t>2020</a:t>
            </a:r>
          </a:p>
        </p:txBody>
      </p:sp>
      <p:sp>
        <p:nvSpPr>
          <p:cNvPr id="19" name="Content Placeholder 9">
            <a:extLst>
              <a:ext uri="{FF2B5EF4-FFF2-40B4-BE49-F238E27FC236}">
                <a16:creationId xmlns:a16="http://schemas.microsoft.com/office/drawing/2014/main" id="{9998325F-D0C4-C61A-0D56-4B6595E97E7F}"/>
              </a:ext>
            </a:extLst>
          </p:cNvPr>
          <p:cNvSpPr txBox="1">
            <a:spLocks/>
          </p:cNvSpPr>
          <p:nvPr/>
        </p:nvSpPr>
        <p:spPr>
          <a:xfrm>
            <a:off x="556180" y="4685121"/>
            <a:ext cx="10539167" cy="1543855"/>
          </a:xfrm>
          <a:prstGeom prst="rect">
            <a:avLst/>
          </a:prstGeom>
        </p:spPr>
        <p:txBody>
          <a:bodyPr>
            <a:normAutofit fontScale="85000" lnSpcReduction="2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dirty="0"/>
              <a:t> Florida remains the biggest contributor for volume of new TN residents with 50% increase since 2010</a:t>
            </a:r>
          </a:p>
          <a:p>
            <a:pPr>
              <a:buFont typeface="Wingdings" panose="05000000000000000000" pitchFamily="2" charset="2"/>
              <a:buChar char="q"/>
            </a:pPr>
            <a:r>
              <a:rPr lang="en-US" dirty="0"/>
              <a:t> For states showing 5K+ residents moving this way each year, Illinois (244%) and California (108%) have shown the most significant increase from 2010 to 2020, with trends expected to stay the same in 2022</a:t>
            </a:r>
          </a:p>
          <a:p>
            <a:pPr>
              <a:buFont typeface="Wingdings" panose="05000000000000000000" pitchFamily="2" charset="2"/>
              <a:buChar char="q"/>
            </a:pPr>
            <a:r>
              <a:rPr lang="en-US" dirty="0"/>
              <a:t> Of the top 10 contributors for volume, Virginia (-4%), Kentucky (-7%), and Alabama (-12%) have all shown a decrease since 2010. </a:t>
            </a:r>
          </a:p>
          <a:p>
            <a:pPr>
              <a:buFont typeface="Wingdings" panose="05000000000000000000" pitchFamily="2" charset="2"/>
              <a:buChar char="q"/>
            </a:pPr>
            <a:endParaRPr lang="en-US" dirty="0"/>
          </a:p>
        </p:txBody>
      </p:sp>
      <p:pic>
        <p:nvPicPr>
          <p:cNvPr id="13" name="Picture 12">
            <a:extLst>
              <a:ext uri="{FF2B5EF4-FFF2-40B4-BE49-F238E27FC236}">
                <a16:creationId xmlns:a16="http://schemas.microsoft.com/office/drawing/2014/main" id="{B4A6464C-B89B-CBF3-0BFF-FCD69E7DB82B}"/>
              </a:ext>
            </a:extLst>
          </p:cNvPr>
          <p:cNvPicPr>
            <a:picLocks noChangeAspect="1"/>
          </p:cNvPicPr>
          <p:nvPr/>
        </p:nvPicPr>
        <p:blipFill>
          <a:blip r:embed="rId3"/>
          <a:stretch>
            <a:fillRect/>
          </a:stretch>
        </p:blipFill>
        <p:spPr>
          <a:xfrm>
            <a:off x="6376513" y="1708031"/>
            <a:ext cx="5125610" cy="2700464"/>
          </a:xfrm>
          <a:prstGeom prst="rect">
            <a:avLst/>
          </a:prstGeom>
        </p:spPr>
      </p:pic>
      <p:pic>
        <p:nvPicPr>
          <p:cNvPr id="17" name="Picture 16">
            <a:extLst>
              <a:ext uri="{FF2B5EF4-FFF2-40B4-BE49-F238E27FC236}">
                <a16:creationId xmlns:a16="http://schemas.microsoft.com/office/drawing/2014/main" id="{6E03041C-B801-40DE-2F17-057852D42C83}"/>
              </a:ext>
            </a:extLst>
          </p:cNvPr>
          <p:cNvPicPr>
            <a:picLocks noChangeAspect="1"/>
          </p:cNvPicPr>
          <p:nvPr/>
        </p:nvPicPr>
        <p:blipFill>
          <a:blip r:embed="rId4"/>
          <a:stretch>
            <a:fillRect/>
          </a:stretch>
        </p:blipFill>
        <p:spPr>
          <a:xfrm>
            <a:off x="970390" y="1708031"/>
            <a:ext cx="5125610" cy="2624402"/>
          </a:xfrm>
          <a:prstGeom prst="rect">
            <a:avLst/>
          </a:prstGeom>
        </p:spPr>
      </p:pic>
    </p:spTree>
    <p:extLst>
      <p:ext uri="{BB962C8B-B14F-4D97-AF65-F5344CB8AC3E}">
        <p14:creationId xmlns:p14="http://schemas.microsoft.com/office/powerpoint/2010/main" val="1867070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D03E-798E-4118-B7D4-3E85419647BA}"/>
              </a:ext>
            </a:extLst>
          </p:cNvPr>
          <p:cNvSpPr>
            <a:spLocks noGrp="1"/>
          </p:cNvSpPr>
          <p:nvPr>
            <p:ph type="title"/>
          </p:nvPr>
        </p:nvSpPr>
        <p:spPr>
          <a:xfrm>
            <a:off x="332045" y="252706"/>
            <a:ext cx="10452849" cy="910492"/>
          </a:xfrm>
        </p:spPr>
        <p:txBody>
          <a:bodyPr>
            <a:normAutofit/>
          </a:bodyPr>
          <a:lstStyle/>
          <a:p>
            <a:r>
              <a:rPr lang="en-US" sz="3600" dirty="0"/>
              <a:t>How does Nashville compare?</a:t>
            </a:r>
          </a:p>
        </p:txBody>
      </p:sp>
      <p:sp>
        <p:nvSpPr>
          <p:cNvPr id="6" name="Content Placeholder 9">
            <a:extLst>
              <a:ext uri="{FF2B5EF4-FFF2-40B4-BE49-F238E27FC236}">
                <a16:creationId xmlns:a16="http://schemas.microsoft.com/office/drawing/2014/main" id="{E5DF39EA-B5B3-E986-7E97-71274898A1A2}"/>
              </a:ext>
            </a:extLst>
          </p:cNvPr>
          <p:cNvSpPr txBox="1">
            <a:spLocks/>
          </p:cNvSpPr>
          <p:nvPr/>
        </p:nvSpPr>
        <p:spPr>
          <a:xfrm>
            <a:off x="659877" y="1330947"/>
            <a:ext cx="2262434" cy="4749342"/>
          </a:xfrm>
          <a:prstGeom prst="rect">
            <a:avLst/>
          </a:prstGeom>
        </p:spPr>
        <p:txBody>
          <a:bodyPr>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dirty="0"/>
              <a:t> National home values rose 35% in from 2020 to 2022</a:t>
            </a:r>
          </a:p>
          <a:p>
            <a:pPr>
              <a:buFont typeface="Wingdings" panose="05000000000000000000" pitchFamily="2" charset="2"/>
              <a:buChar char="q"/>
            </a:pPr>
            <a:r>
              <a:rPr lang="en-US" dirty="0"/>
              <a:t> Nashville home values rose 48% from 2020 to 2022</a:t>
            </a:r>
          </a:p>
          <a:p>
            <a:pPr>
              <a:buFont typeface="Wingdings" panose="05000000000000000000" pitchFamily="2" charset="2"/>
              <a:buChar char="q"/>
            </a:pPr>
            <a:r>
              <a:rPr lang="en-US" dirty="0"/>
              <a:t>As of 2022, Nashville home prices are 26% higher than the national average</a:t>
            </a:r>
          </a:p>
        </p:txBody>
      </p:sp>
      <p:pic>
        <p:nvPicPr>
          <p:cNvPr id="14" name="Picture 13">
            <a:extLst>
              <a:ext uri="{FF2B5EF4-FFF2-40B4-BE49-F238E27FC236}">
                <a16:creationId xmlns:a16="http://schemas.microsoft.com/office/drawing/2014/main" id="{01FC8239-C8DF-B3DD-C9D1-76551F66C3B6}"/>
              </a:ext>
            </a:extLst>
          </p:cNvPr>
          <p:cNvPicPr>
            <a:picLocks noChangeAspect="1"/>
          </p:cNvPicPr>
          <p:nvPr/>
        </p:nvPicPr>
        <p:blipFill>
          <a:blip r:embed="rId2"/>
          <a:stretch>
            <a:fillRect/>
          </a:stretch>
        </p:blipFill>
        <p:spPr>
          <a:xfrm>
            <a:off x="2784954" y="993422"/>
            <a:ext cx="8878513" cy="49300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1197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D03E-798E-4118-B7D4-3E85419647BA}"/>
              </a:ext>
            </a:extLst>
          </p:cNvPr>
          <p:cNvSpPr>
            <a:spLocks noGrp="1"/>
          </p:cNvSpPr>
          <p:nvPr>
            <p:ph type="title"/>
          </p:nvPr>
        </p:nvSpPr>
        <p:spPr>
          <a:xfrm>
            <a:off x="413855" y="262132"/>
            <a:ext cx="10452849" cy="910492"/>
          </a:xfrm>
        </p:spPr>
        <p:txBody>
          <a:bodyPr>
            <a:normAutofit/>
          </a:bodyPr>
          <a:lstStyle/>
          <a:p>
            <a:r>
              <a:rPr lang="en-US" sz="3600" dirty="0"/>
              <a:t>Buying Trends</a:t>
            </a:r>
          </a:p>
        </p:txBody>
      </p:sp>
      <p:grpSp>
        <p:nvGrpSpPr>
          <p:cNvPr id="8" name="Group 7">
            <a:extLst>
              <a:ext uri="{FF2B5EF4-FFF2-40B4-BE49-F238E27FC236}">
                <a16:creationId xmlns:a16="http://schemas.microsoft.com/office/drawing/2014/main" id="{149E49A8-3B37-634C-FB60-C83A3A68E3CD}"/>
              </a:ext>
            </a:extLst>
          </p:cNvPr>
          <p:cNvGrpSpPr/>
          <p:nvPr/>
        </p:nvGrpSpPr>
        <p:grpSpPr>
          <a:xfrm>
            <a:off x="1446191" y="1119966"/>
            <a:ext cx="9299618" cy="4867760"/>
            <a:chOff x="1567086" y="1119966"/>
            <a:chExt cx="9299618" cy="4867760"/>
          </a:xfrm>
        </p:grpSpPr>
        <p:pic>
          <p:nvPicPr>
            <p:cNvPr id="13" name="Picture 12">
              <a:extLst>
                <a:ext uri="{FF2B5EF4-FFF2-40B4-BE49-F238E27FC236}">
                  <a16:creationId xmlns:a16="http://schemas.microsoft.com/office/drawing/2014/main" id="{9DCC9FFC-95B0-344B-9203-BB57309F2FC8}"/>
                </a:ext>
              </a:extLst>
            </p:cNvPr>
            <p:cNvPicPr>
              <a:picLocks noChangeAspect="1"/>
            </p:cNvPicPr>
            <p:nvPr/>
          </p:nvPicPr>
          <p:blipFill>
            <a:blip r:embed="rId2"/>
            <a:stretch>
              <a:fillRect/>
            </a:stretch>
          </p:blipFill>
          <p:spPr>
            <a:xfrm>
              <a:off x="1567086" y="1119966"/>
              <a:ext cx="9299618" cy="4867760"/>
            </a:xfrm>
            <a:prstGeom prst="rect">
              <a:avLst/>
            </a:prstGeom>
            <a:ln>
              <a:noFill/>
            </a:ln>
            <a:effectLst>
              <a:outerShdw blurRad="292100" dist="139700" dir="2700000" algn="tl" rotWithShape="0">
                <a:srgbClr val="333333">
                  <a:alpha val="65000"/>
                </a:srgbClr>
              </a:outerShdw>
            </a:effectLst>
          </p:spPr>
        </p:pic>
        <p:cxnSp>
          <p:nvCxnSpPr>
            <p:cNvPr id="21" name="Straight Arrow Connector 20">
              <a:extLst>
                <a:ext uri="{FF2B5EF4-FFF2-40B4-BE49-F238E27FC236}">
                  <a16:creationId xmlns:a16="http://schemas.microsoft.com/office/drawing/2014/main" id="{CC3C5C9C-1D49-E294-94B3-8AB4553FF1AF}"/>
                </a:ext>
              </a:extLst>
            </p:cNvPr>
            <p:cNvCxnSpPr>
              <a:cxnSpLocks/>
            </p:cNvCxnSpPr>
            <p:nvPr/>
          </p:nvCxnSpPr>
          <p:spPr>
            <a:xfrm flipV="1">
              <a:off x="2462023" y="3314016"/>
              <a:ext cx="4882370" cy="1177248"/>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BF245AC-54EC-59FF-049F-FCD6F734CDD8}"/>
                </a:ext>
              </a:extLst>
            </p:cNvPr>
            <p:cNvSpPr txBox="1"/>
            <p:nvPr/>
          </p:nvSpPr>
          <p:spPr>
            <a:xfrm rot="20775718">
              <a:off x="2886875" y="3573952"/>
              <a:ext cx="3841173" cy="338554"/>
            </a:xfrm>
            <a:prstGeom prst="rect">
              <a:avLst/>
            </a:prstGeom>
            <a:noFill/>
          </p:spPr>
          <p:txBody>
            <a:bodyPr wrap="square" rtlCol="0">
              <a:spAutoFit/>
            </a:bodyPr>
            <a:lstStyle/>
            <a:p>
              <a:pPr algn="ctr"/>
              <a:r>
                <a:rPr lang="en-US" sz="1600" dirty="0">
                  <a:latin typeface="Din"/>
                </a:rPr>
                <a:t>Average </a:t>
              </a:r>
              <a:r>
                <a:rPr lang="en-US" sz="1600" dirty="0">
                  <a:solidFill>
                    <a:srgbClr val="00B050"/>
                  </a:solidFill>
                  <a:latin typeface="Din"/>
                </a:rPr>
                <a:t>+7% </a:t>
              </a:r>
              <a:r>
                <a:rPr lang="en-US" sz="1600" dirty="0">
                  <a:latin typeface="Din"/>
                </a:rPr>
                <a:t>YoY</a:t>
              </a:r>
            </a:p>
          </p:txBody>
        </p:sp>
        <p:sp>
          <p:nvSpPr>
            <p:cNvPr id="29" name="TextBox 28">
              <a:extLst>
                <a:ext uri="{FF2B5EF4-FFF2-40B4-BE49-F238E27FC236}">
                  <a16:creationId xmlns:a16="http://schemas.microsoft.com/office/drawing/2014/main" id="{D4F667D7-53D8-9F92-8ADF-CEB4388FCE05}"/>
                </a:ext>
              </a:extLst>
            </p:cNvPr>
            <p:cNvSpPr txBox="1"/>
            <p:nvPr/>
          </p:nvSpPr>
          <p:spPr>
            <a:xfrm rot="19807504">
              <a:off x="7796788" y="2290456"/>
              <a:ext cx="1348352" cy="338554"/>
            </a:xfrm>
            <a:prstGeom prst="rect">
              <a:avLst/>
            </a:prstGeom>
            <a:noFill/>
          </p:spPr>
          <p:txBody>
            <a:bodyPr wrap="square" rtlCol="0">
              <a:spAutoFit/>
            </a:bodyPr>
            <a:lstStyle/>
            <a:p>
              <a:pPr algn="ctr"/>
              <a:r>
                <a:rPr lang="en-US" sz="1600" dirty="0">
                  <a:solidFill>
                    <a:srgbClr val="00B050"/>
                  </a:solidFill>
                  <a:latin typeface="Din"/>
                </a:rPr>
                <a:t>+41%</a:t>
              </a:r>
            </a:p>
          </p:txBody>
        </p:sp>
        <p:cxnSp>
          <p:nvCxnSpPr>
            <p:cNvPr id="25" name="Straight Arrow Connector 24">
              <a:extLst>
                <a:ext uri="{FF2B5EF4-FFF2-40B4-BE49-F238E27FC236}">
                  <a16:creationId xmlns:a16="http://schemas.microsoft.com/office/drawing/2014/main" id="{835B65CF-FED4-A8B1-BFC9-570C398795E4}"/>
                </a:ext>
              </a:extLst>
            </p:cNvPr>
            <p:cNvCxnSpPr>
              <a:cxnSpLocks/>
            </p:cNvCxnSpPr>
            <p:nvPr/>
          </p:nvCxnSpPr>
          <p:spPr>
            <a:xfrm flipV="1">
              <a:off x="7419975" y="1876777"/>
              <a:ext cx="2371725" cy="140844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0315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776C9052-254D-F5F0-20C8-F0083B44AB17}"/>
              </a:ext>
            </a:extLst>
          </p:cNvPr>
          <p:cNvPicPr>
            <a:picLocks noChangeAspect="1"/>
          </p:cNvPicPr>
          <p:nvPr/>
        </p:nvPicPr>
        <p:blipFill>
          <a:blip r:embed="rId2"/>
          <a:stretch>
            <a:fillRect/>
          </a:stretch>
        </p:blipFill>
        <p:spPr>
          <a:xfrm>
            <a:off x="955378" y="1129359"/>
            <a:ext cx="10281245" cy="494540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389FD03E-798E-4118-B7D4-3E85419647BA}"/>
              </a:ext>
            </a:extLst>
          </p:cNvPr>
          <p:cNvSpPr>
            <a:spLocks noGrp="1"/>
          </p:cNvSpPr>
          <p:nvPr>
            <p:ph type="title"/>
          </p:nvPr>
        </p:nvSpPr>
        <p:spPr>
          <a:xfrm>
            <a:off x="413855" y="262132"/>
            <a:ext cx="10452849" cy="910492"/>
          </a:xfrm>
        </p:spPr>
        <p:txBody>
          <a:bodyPr>
            <a:normAutofit/>
          </a:bodyPr>
          <a:lstStyle/>
          <a:p>
            <a:r>
              <a:rPr lang="en-US" sz="3600" dirty="0"/>
              <a:t>Buying Trends</a:t>
            </a:r>
          </a:p>
        </p:txBody>
      </p:sp>
      <p:cxnSp>
        <p:nvCxnSpPr>
          <p:cNvPr id="31" name="Straight Arrow Connector 30">
            <a:extLst>
              <a:ext uri="{FF2B5EF4-FFF2-40B4-BE49-F238E27FC236}">
                <a16:creationId xmlns:a16="http://schemas.microsoft.com/office/drawing/2014/main" id="{EB2940E2-6537-1E40-6351-089784D6A986}"/>
              </a:ext>
            </a:extLst>
          </p:cNvPr>
          <p:cNvCxnSpPr>
            <a:cxnSpLocks/>
          </p:cNvCxnSpPr>
          <p:nvPr/>
        </p:nvCxnSpPr>
        <p:spPr>
          <a:xfrm>
            <a:off x="7934325" y="2710098"/>
            <a:ext cx="2495550" cy="211907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BF74F69-F66F-FC64-7355-E23A464EA4D9}"/>
              </a:ext>
            </a:extLst>
          </p:cNvPr>
          <p:cNvSpPr txBox="1"/>
          <p:nvPr/>
        </p:nvSpPr>
        <p:spPr>
          <a:xfrm rot="2666816">
            <a:off x="8154035" y="3361337"/>
            <a:ext cx="1998345" cy="338554"/>
          </a:xfrm>
          <a:prstGeom prst="rect">
            <a:avLst/>
          </a:prstGeom>
          <a:noFill/>
        </p:spPr>
        <p:txBody>
          <a:bodyPr wrap="square" rtlCol="0">
            <a:spAutoFit/>
          </a:bodyPr>
          <a:lstStyle/>
          <a:p>
            <a:pPr algn="ctr"/>
            <a:r>
              <a:rPr lang="en-US" sz="1600" dirty="0">
                <a:solidFill>
                  <a:srgbClr val="FF0000"/>
                </a:solidFill>
                <a:latin typeface="Din"/>
              </a:rPr>
              <a:t>-43%</a:t>
            </a:r>
          </a:p>
        </p:txBody>
      </p:sp>
    </p:spTree>
    <p:extLst>
      <p:ext uri="{BB962C8B-B14F-4D97-AF65-F5344CB8AC3E}">
        <p14:creationId xmlns:p14="http://schemas.microsoft.com/office/powerpoint/2010/main" val="1007204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D03E-798E-4118-B7D4-3E85419647BA}"/>
              </a:ext>
            </a:extLst>
          </p:cNvPr>
          <p:cNvSpPr>
            <a:spLocks noGrp="1"/>
          </p:cNvSpPr>
          <p:nvPr>
            <p:ph type="title"/>
          </p:nvPr>
        </p:nvSpPr>
        <p:spPr>
          <a:xfrm>
            <a:off x="413855" y="262132"/>
            <a:ext cx="10452849" cy="910492"/>
          </a:xfrm>
        </p:spPr>
        <p:txBody>
          <a:bodyPr>
            <a:normAutofit/>
          </a:bodyPr>
          <a:lstStyle/>
          <a:p>
            <a:r>
              <a:rPr lang="en-US" sz="3600" dirty="0"/>
              <a:t>Are more people renting than buying?</a:t>
            </a:r>
          </a:p>
        </p:txBody>
      </p:sp>
      <p:pic>
        <p:nvPicPr>
          <p:cNvPr id="4" name="Picture 3">
            <a:extLst>
              <a:ext uri="{FF2B5EF4-FFF2-40B4-BE49-F238E27FC236}">
                <a16:creationId xmlns:a16="http://schemas.microsoft.com/office/drawing/2014/main" id="{F9BDC8CC-943B-9383-B4F2-9C13A8F510EE}"/>
              </a:ext>
            </a:extLst>
          </p:cNvPr>
          <p:cNvPicPr>
            <a:picLocks noChangeAspect="1"/>
          </p:cNvPicPr>
          <p:nvPr/>
        </p:nvPicPr>
        <p:blipFill>
          <a:blip r:embed="rId2"/>
          <a:stretch>
            <a:fillRect/>
          </a:stretch>
        </p:blipFill>
        <p:spPr>
          <a:xfrm>
            <a:off x="2495047" y="1166228"/>
            <a:ext cx="7201905" cy="50013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85414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8EAF8-4B2D-6CF6-E1A7-81008BBEE809}"/>
              </a:ext>
            </a:extLst>
          </p:cNvPr>
          <p:cNvSpPr>
            <a:spLocks noGrp="1"/>
          </p:cNvSpPr>
          <p:nvPr>
            <p:ph type="title"/>
          </p:nvPr>
        </p:nvSpPr>
        <p:spPr/>
        <p:txBody>
          <a:bodyPr/>
          <a:lstStyle/>
          <a:p>
            <a:r>
              <a:rPr lang="en-US" dirty="0"/>
              <a:t>Sources</a:t>
            </a:r>
          </a:p>
        </p:txBody>
      </p:sp>
      <p:sp>
        <p:nvSpPr>
          <p:cNvPr id="4" name="Content Placeholder 9">
            <a:extLst>
              <a:ext uri="{FF2B5EF4-FFF2-40B4-BE49-F238E27FC236}">
                <a16:creationId xmlns:a16="http://schemas.microsoft.com/office/drawing/2014/main" id="{BBB00122-B7C2-1FA9-D917-21B0FBFC55CF}"/>
              </a:ext>
            </a:extLst>
          </p:cNvPr>
          <p:cNvSpPr txBox="1">
            <a:spLocks/>
          </p:cNvSpPr>
          <p:nvPr/>
        </p:nvSpPr>
        <p:spPr>
          <a:xfrm>
            <a:off x="6908149" y="1462765"/>
            <a:ext cx="4488857" cy="4589243"/>
          </a:xfrm>
          <a:prstGeom prst="rect">
            <a:avLst/>
          </a:prstGeom>
        </p:spPr>
        <p:txBody>
          <a:bodyPr>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dirty="0"/>
              <a:t> </a:t>
            </a:r>
            <a:r>
              <a:rPr lang="en-US" dirty="0">
                <a:hlinkClick r:id="rId2"/>
              </a:rPr>
              <a:t>Zillow Housing Research</a:t>
            </a:r>
            <a:endParaRPr lang="en-US" dirty="0"/>
          </a:p>
          <a:p>
            <a:pPr>
              <a:buFont typeface="Wingdings" panose="05000000000000000000" pitchFamily="2" charset="2"/>
              <a:buChar char="q"/>
            </a:pPr>
            <a:r>
              <a:rPr lang="en-US" dirty="0"/>
              <a:t> </a:t>
            </a:r>
            <a:r>
              <a:rPr lang="en-US" dirty="0">
                <a:hlinkClick r:id="rId3"/>
              </a:rPr>
              <a:t>US Census Data</a:t>
            </a:r>
            <a:endParaRPr lang="en-US" dirty="0"/>
          </a:p>
          <a:p>
            <a:pPr>
              <a:buFont typeface="Wingdings" panose="05000000000000000000" pitchFamily="2" charset="2"/>
              <a:buChar char="q"/>
            </a:pPr>
            <a:r>
              <a:rPr lang="en-US" dirty="0"/>
              <a:t> </a:t>
            </a:r>
            <a:r>
              <a:rPr lang="en-US" dirty="0">
                <a:hlinkClick r:id="rId4"/>
              </a:rPr>
              <a:t>Davidson County Assessors Data</a:t>
            </a:r>
            <a:endParaRPr lang="en-US" dirty="0"/>
          </a:p>
        </p:txBody>
      </p:sp>
    </p:spTree>
    <p:extLst>
      <p:ext uri="{BB962C8B-B14F-4D97-AF65-F5344CB8AC3E}">
        <p14:creationId xmlns:p14="http://schemas.microsoft.com/office/powerpoint/2010/main" val="2742051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6CBFE42-DFD1-4945-A9A4-5544D38C9B7E}"/>
              </a:ext>
            </a:extLst>
          </p:cNvPr>
          <p:cNvSpPr>
            <a:spLocks noGrp="1"/>
          </p:cNvSpPr>
          <p:nvPr>
            <p:ph type="title"/>
          </p:nvPr>
        </p:nvSpPr>
        <p:spPr/>
        <p:txBody>
          <a:bodyPr/>
          <a:lstStyle/>
          <a:p>
            <a:r>
              <a:rPr lang="en-US" dirty="0"/>
              <a:t>Challenges &amp; Next Steps</a:t>
            </a:r>
          </a:p>
        </p:txBody>
      </p:sp>
      <p:sp>
        <p:nvSpPr>
          <p:cNvPr id="2" name="Content Placeholder 9">
            <a:extLst>
              <a:ext uri="{FF2B5EF4-FFF2-40B4-BE49-F238E27FC236}">
                <a16:creationId xmlns:a16="http://schemas.microsoft.com/office/drawing/2014/main" id="{271931E9-116F-2FF4-A1FF-DD182677B69B}"/>
              </a:ext>
            </a:extLst>
          </p:cNvPr>
          <p:cNvSpPr txBox="1">
            <a:spLocks/>
          </p:cNvSpPr>
          <p:nvPr/>
        </p:nvSpPr>
        <p:spPr>
          <a:xfrm>
            <a:off x="6219825" y="1333501"/>
            <a:ext cx="6057899" cy="6353174"/>
          </a:xfrm>
          <a:prstGeom prst="rect">
            <a:avLst/>
          </a:prstGeom>
        </p:spPr>
        <p:txBody>
          <a:bodyPr>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sz="2400" dirty="0"/>
              <a:t> Challenges:</a:t>
            </a:r>
          </a:p>
          <a:p>
            <a:pPr lvl="1">
              <a:buFont typeface="Wingdings" panose="05000000000000000000" pitchFamily="2" charset="2"/>
              <a:buChar char="q"/>
            </a:pPr>
            <a:r>
              <a:rPr lang="en-US" sz="2000" dirty="0"/>
              <a:t>Census data for migratory patterns not available beyond 2020</a:t>
            </a:r>
          </a:p>
          <a:p>
            <a:pPr lvl="1">
              <a:buFont typeface="Wingdings" panose="05000000000000000000" pitchFamily="2" charset="2"/>
              <a:buChar char="q"/>
            </a:pPr>
            <a:r>
              <a:rPr lang="en-US" sz="2000" dirty="0"/>
              <a:t>Listing details unavailable prior to 2016 (for free)</a:t>
            </a:r>
          </a:p>
          <a:p>
            <a:pPr>
              <a:buFont typeface="Wingdings" panose="05000000000000000000" pitchFamily="2" charset="2"/>
              <a:buChar char="q"/>
            </a:pPr>
            <a:r>
              <a:rPr lang="en-US" sz="2400" dirty="0"/>
              <a:t> Next Steps: </a:t>
            </a:r>
          </a:p>
          <a:p>
            <a:pPr lvl="1">
              <a:buFont typeface="Wingdings" panose="05000000000000000000" pitchFamily="2" charset="2"/>
              <a:buChar char="q"/>
            </a:pPr>
            <a:r>
              <a:rPr lang="en-US" sz="2000" dirty="0"/>
              <a:t> % of homes sold above/under list price and by how much</a:t>
            </a:r>
          </a:p>
          <a:p>
            <a:pPr lvl="1">
              <a:buFont typeface="Wingdings" panose="05000000000000000000" pitchFamily="2" charset="2"/>
              <a:buChar char="q"/>
            </a:pPr>
            <a:r>
              <a:rPr lang="en-US" sz="2000" dirty="0"/>
              <a:t> How many homes were purchased and resold within 1 year and the price differences between</a:t>
            </a:r>
          </a:p>
          <a:p>
            <a:pPr lvl="1">
              <a:buFont typeface="Wingdings" panose="05000000000000000000" pitchFamily="2" charset="2"/>
              <a:buChar char="q"/>
            </a:pPr>
            <a:r>
              <a:rPr lang="en-US" sz="2000" dirty="0"/>
              <a:t> Distribution of “homes” purchased that were single family/condo/new construction</a:t>
            </a:r>
          </a:p>
          <a:p>
            <a:pPr lvl="1">
              <a:buFont typeface="Wingdings" panose="05000000000000000000" pitchFamily="2" charset="2"/>
              <a:buChar char="q"/>
            </a:pPr>
            <a:r>
              <a:rPr lang="en-US" sz="2000" dirty="0"/>
              <a:t> Break up the trends by price bands</a:t>
            </a:r>
          </a:p>
          <a:p>
            <a:pPr lvl="1">
              <a:buFont typeface="Wingdings" panose="05000000000000000000" pitchFamily="2" charset="2"/>
              <a:buChar char="q"/>
            </a:pPr>
            <a:r>
              <a:rPr lang="en-US" sz="2000" dirty="0"/>
              <a:t> National Average for all metrics</a:t>
            </a:r>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892253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6CBFE42-DFD1-4945-A9A4-5544D38C9B7E}"/>
              </a:ext>
            </a:extLst>
          </p:cNvPr>
          <p:cNvSpPr>
            <a:spLocks noGrp="1"/>
          </p:cNvSpPr>
          <p:nvPr>
            <p:ph type="title"/>
          </p:nvPr>
        </p:nvSpPr>
        <p:spPr/>
        <p:txBody>
          <a:bodyPr/>
          <a:lstStyle/>
          <a:p>
            <a:r>
              <a:rPr lang="en-US" dirty="0"/>
              <a:t>Conclusions</a:t>
            </a:r>
          </a:p>
        </p:txBody>
      </p:sp>
      <p:sp>
        <p:nvSpPr>
          <p:cNvPr id="2" name="Content Placeholder 9">
            <a:extLst>
              <a:ext uri="{FF2B5EF4-FFF2-40B4-BE49-F238E27FC236}">
                <a16:creationId xmlns:a16="http://schemas.microsoft.com/office/drawing/2014/main" id="{271931E9-116F-2FF4-A1FF-DD182677B69B}"/>
              </a:ext>
            </a:extLst>
          </p:cNvPr>
          <p:cNvSpPr txBox="1">
            <a:spLocks/>
          </p:cNvSpPr>
          <p:nvPr/>
        </p:nvSpPr>
        <p:spPr>
          <a:xfrm>
            <a:off x="6908149" y="1462765"/>
            <a:ext cx="4488857" cy="4589243"/>
          </a:xfrm>
          <a:prstGeom prst="rect">
            <a:avLst/>
          </a:prstGeom>
        </p:spPr>
        <p:txBody>
          <a:bodyPr>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dirty="0"/>
              <a:t> 2021 was the most difficult year in the past 10 years in Nashville to purchase a home</a:t>
            </a:r>
          </a:p>
          <a:p>
            <a:pPr>
              <a:buFont typeface="Wingdings" panose="05000000000000000000" pitchFamily="2" charset="2"/>
              <a:buChar char="q"/>
            </a:pPr>
            <a:r>
              <a:rPr lang="en-US" dirty="0"/>
              <a:t> Nashville remains one of the most competitive and pricey home markets in the nation</a:t>
            </a:r>
          </a:p>
          <a:p>
            <a:pPr>
              <a:buFont typeface="Wingdings" panose="05000000000000000000" pitchFamily="2" charset="2"/>
              <a:buChar char="q"/>
            </a:pPr>
            <a:r>
              <a:rPr lang="en-US" dirty="0"/>
              <a:t> If you have a time machine, go back to roughly 2010, or even 2019 and buy a house</a:t>
            </a:r>
          </a:p>
          <a:p>
            <a:pPr>
              <a:buFont typeface="Wingdings" panose="05000000000000000000" pitchFamily="2" charset="2"/>
              <a:buChar char="q"/>
            </a:pPr>
            <a:r>
              <a:rPr lang="en-US" dirty="0"/>
              <a:t> If you have friends in FL, IL, or CA, tell them not to move here</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345680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D7F6A80-08DF-8645-A4CD-7D0B49A3BF79}"/>
              </a:ext>
            </a:extLst>
          </p:cNvPr>
          <p:cNvSpPr>
            <a:spLocks noGrp="1"/>
          </p:cNvSpPr>
          <p:nvPr>
            <p:ph type="title"/>
          </p:nvPr>
        </p:nvSpPr>
        <p:spPr>
          <a:xfrm>
            <a:off x="3607581" y="77533"/>
            <a:ext cx="4845068" cy="767856"/>
          </a:xfrm>
        </p:spPr>
        <p:txBody>
          <a:bodyPr>
            <a:normAutofit/>
          </a:bodyPr>
          <a:lstStyle/>
          <a:p>
            <a:r>
              <a:rPr lang="en-US" sz="3600" dirty="0"/>
              <a:t>Motivation</a:t>
            </a:r>
          </a:p>
        </p:txBody>
      </p:sp>
      <p:sp>
        <p:nvSpPr>
          <p:cNvPr id="10" name="Content Placeholder 9">
            <a:extLst>
              <a:ext uri="{FF2B5EF4-FFF2-40B4-BE49-F238E27FC236}">
                <a16:creationId xmlns:a16="http://schemas.microsoft.com/office/drawing/2014/main" id="{5613A2D6-52A2-8C4D-985E-CB4BEE6B29BD}"/>
              </a:ext>
            </a:extLst>
          </p:cNvPr>
          <p:cNvSpPr>
            <a:spLocks noGrp="1"/>
          </p:cNvSpPr>
          <p:nvPr>
            <p:ph idx="1"/>
          </p:nvPr>
        </p:nvSpPr>
        <p:spPr>
          <a:xfrm>
            <a:off x="3607581" y="1456480"/>
            <a:ext cx="8348630" cy="3945040"/>
          </a:xfrm>
        </p:spPr>
        <p:txBody>
          <a:bodyPr>
            <a:normAutofit/>
          </a:bodyPr>
          <a:lstStyle/>
          <a:p>
            <a:r>
              <a:rPr lang="en-US" dirty="0"/>
              <a:t>I began my home-buying journey in late 2020/early 2021 </a:t>
            </a:r>
          </a:p>
          <a:p>
            <a:r>
              <a:rPr lang="en-US" dirty="0"/>
              <a:t>Focused our search on Davidson County/Metro Nashville</a:t>
            </a:r>
          </a:p>
          <a:p>
            <a:r>
              <a:rPr lang="en-US" dirty="0"/>
              <a:t>My search statistics:</a:t>
            </a:r>
          </a:p>
          <a:p>
            <a:pPr lvl="1"/>
            <a:r>
              <a:rPr lang="en-US" dirty="0"/>
              <a:t>1 year total spent searching</a:t>
            </a:r>
          </a:p>
          <a:p>
            <a:pPr lvl="1"/>
            <a:r>
              <a:rPr lang="en-US" dirty="0"/>
              <a:t>Countless drive-</a:t>
            </a:r>
            <a:r>
              <a:rPr lang="en-US" dirty="0" err="1"/>
              <a:t>bys</a:t>
            </a:r>
            <a:endParaRPr lang="en-US" dirty="0"/>
          </a:p>
          <a:p>
            <a:pPr lvl="1"/>
            <a:r>
              <a:rPr lang="en-US" dirty="0"/>
              <a:t>65 official showings</a:t>
            </a:r>
          </a:p>
          <a:p>
            <a:pPr lvl="1"/>
            <a:r>
              <a:rPr lang="en-US" dirty="0"/>
              <a:t>25 failed offers</a:t>
            </a:r>
          </a:p>
          <a:p>
            <a:pPr lvl="1"/>
            <a:r>
              <a:rPr lang="en-US" dirty="0"/>
              <a:t>Over 6,000 miles driven across Middle TN</a:t>
            </a:r>
          </a:p>
        </p:txBody>
      </p:sp>
    </p:spTree>
    <p:extLst>
      <p:ext uri="{BB962C8B-B14F-4D97-AF65-F5344CB8AC3E}">
        <p14:creationId xmlns:p14="http://schemas.microsoft.com/office/powerpoint/2010/main" val="30728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D7F6A80-08DF-8645-A4CD-7D0B49A3BF79}"/>
              </a:ext>
            </a:extLst>
          </p:cNvPr>
          <p:cNvSpPr>
            <a:spLocks noGrp="1"/>
          </p:cNvSpPr>
          <p:nvPr>
            <p:ph type="title"/>
          </p:nvPr>
        </p:nvSpPr>
        <p:spPr>
          <a:xfrm>
            <a:off x="3607581" y="77533"/>
            <a:ext cx="4845068" cy="767856"/>
          </a:xfrm>
        </p:spPr>
        <p:txBody>
          <a:bodyPr>
            <a:normAutofit/>
          </a:bodyPr>
          <a:lstStyle/>
          <a:p>
            <a:r>
              <a:rPr lang="en-US" sz="3600" dirty="0"/>
              <a:t>Question</a:t>
            </a:r>
          </a:p>
        </p:txBody>
      </p:sp>
      <p:sp>
        <p:nvSpPr>
          <p:cNvPr id="10" name="Content Placeholder 9">
            <a:extLst>
              <a:ext uri="{FF2B5EF4-FFF2-40B4-BE49-F238E27FC236}">
                <a16:creationId xmlns:a16="http://schemas.microsoft.com/office/drawing/2014/main" id="{5613A2D6-52A2-8C4D-985E-CB4BEE6B29BD}"/>
              </a:ext>
            </a:extLst>
          </p:cNvPr>
          <p:cNvSpPr>
            <a:spLocks noGrp="1"/>
          </p:cNvSpPr>
          <p:nvPr>
            <p:ph idx="1"/>
          </p:nvPr>
        </p:nvSpPr>
        <p:spPr>
          <a:xfrm>
            <a:off x="3607581" y="2586540"/>
            <a:ext cx="8348630" cy="958916"/>
          </a:xfrm>
        </p:spPr>
        <p:txBody>
          <a:bodyPr>
            <a:normAutofit/>
          </a:bodyPr>
          <a:lstStyle/>
          <a:p>
            <a:pPr marL="0" indent="0" algn="ctr">
              <a:buNone/>
            </a:pPr>
            <a:r>
              <a:rPr lang="en-US" sz="2400" dirty="0"/>
              <a:t>How did 2021 compare to previous years for homebuyers in Nashville, TN? Was my journey typical for everyone or was it just me?</a:t>
            </a:r>
          </a:p>
        </p:txBody>
      </p:sp>
    </p:spTree>
    <p:extLst>
      <p:ext uri="{BB962C8B-B14F-4D97-AF65-F5344CB8AC3E}">
        <p14:creationId xmlns:p14="http://schemas.microsoft.com/office/powerpoint/2010/main" val="1209632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1BE407-F181-1072-187A-ACBEF34B9322}"/>
              </a:ext>
            </a:extLst>
          </p:cNvPr>
          <p:cNvSpPr>
            <a:spLocks noGrp="1"/>
          </p:cNvSpPr>
          <p:nvPr>
            <p:ph type="title"/>
          </p:nvPr>
        </p:nvSpPr>
        <p:spPr>
          <a:xfrm>
            <a:off x="3529945" y="68907"/>
            <a:ext cx="4845068" cy="802362"/>
          </a:xfrm>
        </p:spPr>
        <p:txBody>
          <a:bodyPr>
            <a:normAutofit/>
          </a:bodyPr>
          <a:lstStyle/>
          <a:p>
            <a:r>
              <a:rPr lang="en-US" sz="3600" dirty="0"/>
              <a:t>Technologies Used</a:t>
            </a:r>
          </a:p>
        </p:txBody>
      </p:sp>
      <p:pic>
        <p:nvPicPr>
          <p:cNvPr id="6" name="Picture 5" descr="A yellow sign with black text">
            <a:extLst>
              <a:ext uri="{FF2B5EF4-FFF2-40B4-BE49-F238E27FC236}">
                <a16:creationId xmlns:a16="http://schemas.microsoft.com/office/drawing/2014/main" id="{429DC96D-F673-D67E-C333-CE0649C070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64125" y="1898221"/>
            <a:ext cx="3246669" cy="1265747"/>
          </a:xfrm>
          <a:prstGeom prst="rect">
            <a:avLst/>
          </a:prstGeom>
        </p:spPr>
      </p:pic>
      <p:pic>
        <p:nvPicPr>
          <p:cNvPr id="8" name="Picture 7" descr="A green and white flag&#10;&#10;Description automatically generated with low confidence">
            <a:extLst>
              <a:ext uri="{FF2B5EF4-FFF2-40B4-BE49-F238E27FC236}">
                <a16:creationId xmlns:a16="http://schemas.microsoft.com/office/drawing/2014/main" id="{B36662BD-42F9-03F1-937D-BF9C830494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1442" y="3767167"/>
            <a:ext cx="1365366" cy="1265747"/>
          </a:xfrm>
          <a:prstGeom prst="rect">
            <a:avLst/>
          </a:prstGeom>
        </p:spPr>
      </p:pic>
      <p:pic>
        <p:nvPicPr>
          <p:cNvPr id="10" name="Picture 9" descr="Logo, company name&#10;&#10;Description automatically generated">
            <a:extLst>
              <a:ext uri="{FF2B5EF4-FFF2-40B4-BE49-F238E27FC236}">
                <a16:creationId xmlns:a16="http://schemas.microsoft.com/office/drawing/2014/main" id="{79EDD0EE-8267-AA07-C1E2-463B108A89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8650" y="1971353"/>
            <a:ext cx="3314327" cy="1119481"/>
          </a:xfrm>
          <a:prstGeom prst="rect">
            <a:avLst/>
          </a:prstGeom>
        </p:spPr>
      </p:pic>
      <p:pic>
        <p:nvPicPr>
          <p:cNvPr id="1026" name="Picture 2" descr="Tableau, A Salesforce Company">
            <a:extLst>
              <a:ext uri="{FF2B5EF4-FFF2-40B4-BE49-F238E27FC236}">
                <a16:creationId xmlns:a16="http://schemas.microsoft.com/office/drawing/2014/main" id="{27718649-42ED-CF59-E44E-F0D2810657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3375" y="4033201"/>
            <a:ext cx="4305300" cy="89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18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D03E-798E-4118-B7D4-3E85419647BA}"/>
              </a:ext>
            </a:extLst>
          </p:cNvPr>
          <p:cNvSpPr>
            <a:spLocks noGrp="1"/>
          </p:cNvSpPr>
          <p:nvPr>
            <p:ph type="title"/>
          </p:nvPr>
        </p:nvSpPr>
        <p:spPr>
          <a:xfrm>
            <a:off x="413855" y="431815"/>
            <a:ext cx="10452849" cy="910492"/>
          </a:xfrm>
        </p:spPr>
        <p:txBody>
          <a:bodyPr>
            <a:normAutofit/>
          </a:bodyPr>
          <a:lstStyle/>
          <a:p>
            <a:r>
              <a:rPr lang="en-US" sz="3600" dirty="0"/>
              <a:t>How has availability changed?</a:t>
            </a:r>
          </a:p>
        </p:txBody>
      </p:sp>
      <p:sp>
        <p:nvSpPr>
          <p:cNvPr id="6" name="Content Placeholder 9">
            <a:extLst>
              <a:ext uri="{FF2B5EF4-FFF2-40B4-BE49-F238E27FC236}">
                <a16:creationId xmlns:a16="http://schemas.microsoft.com/office/drawing/2014/main" id="{E5DF39EA-B5B3-E986-7E97-71274898A1A2}"/>
              </a:ext>
            </a:extLst>
          </p:cNvPr>
          <p:cNvSpPr txBox="1">
            <a:spLocks/>
          </p:cNvSpPr>
          <p:nvPr/>
        </p:nvSpPr>
        <p:spPr>
          <a:xfrm>
            <a:off x="489269" y="5319664"/>
            <a:ext cx="10870030" cy="2031325"/>
          </a:xfrm>
          <a:prstGeom prst="rect">
            <a:avLst/>
          </a:prstGeom>
        </p:spPr>
        <p:txBody>
          <a:bodyPr>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dirty="0"/>
              <a:t> 55% fewer houses listed in 2021 vs 2020; 68% vs 2019</a:t>
            </a:r>
          </a:p>
          <a:p>
            <a:pPr>
              <a:buFont typeface="Wingdings" panose="05000000000000000000" pitchFamily="2" charset="2"/>
              <a:buChar char="q"/>
            </a:pPr>
            <a:r>
              <a:rPr lang="en-US" dirty="0"/>
              <a:t> 35% increase in 2022 vs 2021</a:t>
            </a:r>
          </a:p>
        </p:txBody>
      </p:sp>
      <p:pic>
        <p:nvPicPr>
          <p:cNvPr id="10" name="Picture 9">
            <a:extLst>
              <a:ext uri="{FF2B5EF4-FFF2-40B4-BE49-F238E27FC236}">
                <a16:creationId xmlns:a16="http://schemas.microsoft.com/office/drawing/2014/main" id="{2992B4EF-4FBD-AAFE-BFF1-F263DE050201}"/>
              </a:ext>
            </a:extLst>
          </p:cNvPr>
          <p:cNvPicPr>
            <a:picLocks noChangeAspect="1"/>
          </p:cNvPicPr>
          <p:nvPr/>
        </p:nvPicPr>
        <p:blipFill>
          <a:blip r:embed="rId2"/>
          <a:stretch>
            <a:fillRect/>
          </a:stretch>
        </p:blipFill>
        <p:spPr>
          <a:xfrm>
            <a:off x="1802920" y="1429019"/>
            <a:ext cx="8980033" cy="37143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30876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D03E-798E-4118-B7D4-3E85419647BA}"/>
              </a:ext>
            </a:extLst>
          </p:cNvPr>
          <p:cNvSpPr>
            <a:spLocks noGrp="1"/>
          </p:cNvSpPr>
          <p:nvPr>
            <p:ph type="title"/>
          </p:nvPr>
        </p:nvSpPr>
        <p:spPr>
          <a:xfrm>
            <a:off x="413855" y="431815"/>
            <a:ext cx="10452849" cy="910492"/>
          </a:xfrm>
        </p:spPr>
        <p:txBody>
          <a:bodyPr>
            <a:normAutofit/>
          </a:bodyPr>
          <a:lstStyle/>
          <a:p>
            <a:r>
              <a:rPr lang="en-US" sz="3600" dirty="0"/>
              <a:t>How has availability changed?</a:t>
            </a:r>
          </a:p>
        </p:txBody>
      </p:sp>
      <p:sp>
        <p:nvSpPr>
          <p:cNvPr id="6" name="Content Placeholder 9">
            <a:extLst>
              <a:ext uri="{FF2B5EF4-FFF2-40B4-BE49-F238E27FC236}">
                <a16:creationId xmlns:a16="http://schemas.microsoft.com/office/drawing/2014/main" id="{E5DF39EA-B5B3-E986-7E97-71274898A1A2}"/>
              </a:ext>
            </a:extLst>
          </p:cNvPr>
          <p:cNvSpPr txBox="1">
            <a:spLocks/>
          </p:cNvSpPr>
          <p:nvPr/>
        </p:nvSpPr>
        <p:spPr>
          <a:xfrm>
            <a:off x="489269" y="5319664"/>
            <a:ext cx="10870030" cy="2031325"/>
          </a:xfrm>
          <a:prstGeom prst="rect">
            <a:avLst/>
          </a:prstGeom>
        </p:spPr>
        <p:txBody>
          <a:bodyPr>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endParaRPr lang="en-US" dirty="0"/>
          </a:p>
        </p:txBody>
      </p:sp>
      <p:grpSp>
        <p:nvGrpSpPr>
          <p:cNvPr id="20" name="Group 19">
            <a:extLst>
              <a:ext uri="{FF2B5EF4-FFF2-40B4-BE49-F238E27FC236}">
                <a16:creationId xmlns:a16="http://schemas.microsoft.com/office/drawing/2014/main" id="{CD2F73BB-E426-21E4-8267-A5D4B54718CD}"/>
              </a:ext>
            </a:extLst>
          </p:cNvPr>
          <p:cNvGrpSpPr/>
          <p:nvPr/>
        </p:nvGrpSpPr>
        <p:grpSpPr>
          <a:xfrm>
            <a:off x="1146094" y="1342307"/>
            <a:ext cx="10093406" cy="4467943"/>
            <a:chOff x="1802920" y="1429019"/>
            <a:chExt cx="8980033" cy="3714302"/>
          </a:xfrm>
        </p:grpSpPr>
        <p:pic>
          <p:nvPicPr>
            <p:cNvPr id="10" name="Picture 9">
              <a:extLst>
                <a:ext uri="{FF2B5EF4-FFF2-40B4-BE49-F238E27FC236}">
                  <a16:creationId xmlns:a16="http://schemas.microsoft.com/office/drawing/2014/main" id="{2992B4EF-4FBD-AAFE-BFF1-F263DE050201}"/>
                </a:ext>
              </a:extLst>
            </p:cNvPr>
            <p:cNvPicPr>
              <a:picLocks noChangeAspect="1"/>
            </p:cNvPicPr>
            <p:nvPr/>
          </p:nvPicPr>
          <p:blipFill>
            <a:blip r:embed="rId3"/>
            <a:stretch>
              <a:fillRect/>
            </a:stretch>
          </p:blipFill>
          <p:spPr>
            <a:xfrm>
              <a:off x="1802920" y="1429019"/>
              <a:ext cx="8980033" cy="3714302"/>
            </a:xfrm>
            <a:prstGeom prst="rect">
              <a:avLst/>
            </a:prstGeom>
            <a:ln>
              <a:noFill/>
            </a:ln>
            <a:effectLst>
              <a:outerShdw blurRad="292100" dist="139700" dir="2700000" algn="tl" rotWithShape="0">
                <a:srgbClr val="333333">
                  <a:alpha val="65000"/>
                </a:srgbClr>
              </a:outerShdw>
            </a:effectLst>
          </p:spPr>
        </p:pic>
        <p:cxnSp>
          <p:nvCxnSpPr>
            <p:cNvPr id="3" name="Straight Arrow Connector 2">
              <a:extLst>
                <a:ext uri="{FF2B5EF4-FFF2-40B4-BE49-F238E27FC236}">
                  <a16:creationId xmlns:a16="http://schemas.microsoft.com/office/drawing/2014/main" id="{A3738540-08D7-E13F-5A89-B4C1DC76979E}"/>
                </a:ext>
              </a:extLst>
            </p:cNvPr>
            <p:cNvCxnSpPr>
              <a:cxnSpLocks/>
            </p:cNvCxnSpPr>
            <p:nvPr/>
          </p:nvCxnSpPr>
          <p:spPr>
            <a:xfrm>
              <a:off x="6724650" y="1875436"/>
              <a:ext cx="2438400" cy="202028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369790F-3738-AB2A-778B-E2FEDFF58C7D}"/>
                </a:ext>
              </a:extLst>
            </p:cNvPr>
            <p:cNvSpPr txBox="1"/>
            <p:nvPr/>
          </p:nvSpPr>
          <p:spPr>
            <a:xfrm rot="2504188">
              <a:off x="7409193" y="2586589"/>
              <a:ext cx="1348352" cy="338554"/>
            </a:xfrm>
            <a:prstGeom prst="rect">
              <a:avLst/>
            </a:prstGeom>
            <a:noFill/>
          </p:spPr>
          <p:txBody>
            <a:bodyPr wrap="square" rtlCol="0">
              <a:spAutoFit/>
            </a:bodyPr>
            <a:lstStyle/>
            <a:p>
              <a:pPr algn="ctr"/>
              <a:r>
                <a:rPr lang="en-US" sz="1600" dirty="0">
                  <a:solidFill>
                    <a:srgbClr val="FF0000"/>
                  </a:solidFill>
                  <a:latin typeface="Din"/>
                </a:rPr>
                <a:t>-68%</a:t>
              </a:r>
            </a:p>
          </p:txBody>
        </p:sp>
        <p:cxnSp>
          <p:nvCxnSpPr>
            <p:cNvPr id="12" name="Straight Arrow Connector 11">
              <a:extLst>
                <a:ext uri="{FF2B5EF4-FFF2-40B4-BE49-F238E27FC236}">
                  <a16:creationId xmlns:a16="http://schemas.microsoft.com/office/drawing/2014/main" id="{55EDEF0D-8FFA-2295-995A-0600A2DD63C0}"/>
                </a:ext>
              </a:extLst>
            </p:cNvPr>
            <p:cNvCxnSpPr>
              <a:cxnSpLocks/>
            </p:cNvCxnSpPr>
            <p:nvPr/>
          </p:nvCxnSpPr>
          <p:spPr>
            <a:xfrm flipV="1">
              <a:off x="9239249" y="3309413"/>
              <a:ext cx="1178081" cy="58631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0087ABD-7EA9-8ED4-1676-22F12537820E}"/>
                </a:ext>
              </a:extLst>
            </p:cNvPr>
            <p:cNvSpPr txBox="1"/>
            <p:nvPr/>
          </p:nvSpPr>
          <p:spPr>
            <a:xfrm rot="20066432">
              <a:off x="9396487" y="3279218"/>
              <a:ext cx="754267" cy="338554"/>
            </a:xfrm>
            <a:prstGeom prst="rect">
              <a:avLst/>
            </a:prstGeom>
            <a:noFill/>
          </p:spPr>
          <p:txBody>
            <a:bodyPr wrap="square" rtlCol="0">
              <a:spAutoFit/>
            </a:bodyPr>
            <a:lstStyle/>
            <a:p>
              <a:pPr algn="ctr"/>
              <a:r>
                <a:rPr lang="en-US" sz="1600" dirty="0">
                  <a:solidFill>
                    <a:srgbClr val="00B050"/>
                  </a:solidFill>
                  <a:latin typeface="Din"/>
                </a:rPr>
                <a:t>+35%</a:t>
              </a:r>
            </a:p>
          </p:txBody>
        </p:sp>
      </p:grpSp>
    </p:spTree>
    <p:extLst>
      <p:ext uri="{BB962C8B-B14F-4D97-AF65-F5344CB8AC3E}">
        <p14:creationId xmlns:p14="http://schemas.microsoft.com/office/powerpoint/2010/main" val="427303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D03E-798E-4118-B7D4-3E85419647BA}"/>
              </a:ext>
            </a:extLst>
          </p:cNvPr>
          <p:cNvSpPr>
            <a:spLocks noGrp="1"/>
          </p:cNvSpPr>
          <p:nvPr>
            <p:ph type="title"/>
          </p:nvPr>
        </p:nvSpPr>
        <p:spPr>
          <a:xfrm>
            <a:off x="413855" y="431815"/>
            <a:ext cx="10452849" cy="910492"/>
          </a:xfrm>
        </p:spPr>
        <p:txBody>
          <a:bodyPr>
            <a:normAutofit/>
          </a:bodyPr>
          <a:lstStyle/>
          <a:p>
            <a:r>
              <a:rPr lang="en-US" sz="3600" dirty="0"/>
              <a:t>Where are these people coming from?</a:t>
            </a:r>
          </a:p>
        </p:txBody>
      </p:sp>
      <p:sp>
        <p:nvSpPr>
          <p:cNvPr id="13" name="Content Placeholder 9">
            <a:extLst>
              <a:ext uri="{FF2B5EF4-FFF2-40B4-BE49-F238E27FC236}">
                <a16:creationId xmlns:a16="http://schemas.microsoft.com/office/drawing/2014/main" id="{DE88D141-B4E0-2E09-2547-F1C80C776CD0}"/>
              </a:ext>
            </a:extLst>
          </p:cNvPr>
          <p:cNvSpPr txBox="1">
            <a:spLocks/>
          </p:cNvSpPr>
          <p:nvPr/>
        </p:nvSpPr>
        <p:spPr>
          <a:xfrm>
            <a:off x="465611" y="1601828"/>
            <a:ext cx="3035432" cy="4409604"/>
          </a:xfrm>
          <a:prstGeom prst="rect">
            <a:avLst/>
          </a:prstGeom>
        </p:spPr>
        <p:txBody>
          <a:bodyPr>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dirty="0"/>
              <a:t> 55% increase in people moving from another state </a:t>
            </a:r>
          </a:p>
          <a:p>
            <a:pPr>
              <a:buFont typeface="Wingdings" panose="05000000000000000000" pitchFamily="2" charset="2"/>
              <a:buChar char="q"/>
            </a:pPr>
            <a:r>
              <a:rPr lang="en-US" dirty="0"/>
              <a:t>People moving from abroad has remained relatively flat</a:t>
            </a:r>
          </a:p>
          <a:p>
            <a:pPr marL="0" indent="0">
              <a:buNone/>
            </a:pPr>
            <a:endParaRPr lang="en-US" dirty="0"/>
          </a:p>
        </p:txBody>
      </p:sp>
      <p:pic>
        <p:nvPicPr>
          <p:cNvPr id="15" name="Picture 14">
            <a:extLst>
              <a:ext uri="{FF2B5EF4-FFF2-40B4-BE49-F238E27FC236}">
                <a16:creationId xmlns:a16="http://schemas.microsoft.com/office/drawing/2014/main" id="{28A45521-A0F2-9E7A-5C98-5FF0C7326552}"/>
              </a:ext>
            </a:extLst>
          </p:cNvPr>
          <p:cNvPicPr>
            <a:picLocks noChangeAspect="1"/>
          </p:cNvPicPr>
          <p:nvPr/>
        </p:nvPicPr>
        <p:blipFill>
          <a:blip r:embed="rId2"/>
          <a:stretch>
            <a:fillRect/>
          </a:stretch>
        </p:blipFill>
        <p:spPr>
          <a:xfrm>
            <a:off x="3473869" y="1210635"/>
            <a:ext cx="8252520" cy="50603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4032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D03E-798E-4118-B7D4-3E85419647BA}"/>
              </a:ext>
            </a:extLst>
          </p:cNvPr>
          <p:cNvSpPr>
            <a:spLocks noGrp="1"/>
          </p:cNvSpPr>
          <p:nvPr>
            <p:ph type="title"/>
          </p:nvPr>
        </p:nvSpPr>
        <p:spPr>
          <a:xfrm>
            <a:off x="413855" y="431815"/>
            <a:ext cx="10452849" cy="910492"/>
          </a:xfrm>
        </p:spPr>
        <p:txBody>
          <a:bodyPr>
            <a:normAutofit/>
          </a:bodyPr>
          <a:lstStyle/>
          <a:p>
            <a:r>
              <a:rPr lang="en-US" sz="3600" dirty="0"/>
              <a:t>Where are these people coming from?</a:t>
            </a:r>
          </a:p>
        </p:txBody>
      </p:sp>
      <p:pic>
        <p:nvPicPr>
          <p:cNvPr id="4" name="Picture 3">
            <a:extLst>
              <a:ext uri="{FF2B5EF4-FFF2-40B4-BE49-F238E27FC236}">
                <a16:creationId xmlns:a16="http://schemas.microsoft.com/office/drawing/2014/main" id="{B87D9DCA-73B8-0EEF-DA27-18BCABE51D94}"/>
              </a:ext>
            </a:extLst>
          </p:cNvPr>
          <p:cNvPicPr>
            <a:picLocks noChangeAspect="1"/>
          </p:cNvPicPr>
          <p:nvPr/>
        </p:nvPicPr>
        <p:blipFill>
          <a:blip r:embed="rId2"/>
          <a:stretch>
            <a:fillRect/>
          </a:stretch>
        </p:blipFill>
        <p:spPr>
          <a:xfrm>
            <a:off x="1495097" y="1199071"/>
            <a:ext cx="8915513" cy="5108634"/>
          </a:xfrm>
          <a:prstGeom prst="rect">
            <a:avLst/>
          </a:prstGeom>
        </p:spPr>
      </p:pic>
    </p:spTree>
    <p:extLst>
      <p:ext uri="{BB962C8B-B14F-4D97-AF65-F5344CB8AC3E}">
        <p14:creationId xmlns:p14="http://schemas.microsoft.com/office/powerpoint/2010/main" val="1197358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D03E-798E-4118-B7D4-3E85419647BA}"/>
              </a:ext>
            </a:extLst>
          </p:cNvPr>
          <p:cNvSpPr>
            <a:spLocks noGrp="1"/>
          </p:cNvSpPr>
          <p:nvPr>
            <p:ph type="title"/>
          </p:nvPr>
        </p:nvSpPr>
        <p:spPr>
          <a:xfrm>
            <a:off x="413855" y="262132"/>
            <a:ext cx="10452849" cy="910492"/>
          </a:xfrm>
        </p:spPr>
        <p:txBody>
          <a:bodyPr>
            <a:normAutofit/>
          </a:bodyPr>
          <a:lstStyle/>
          <a:p>
            <a:r>
              <a:rPr lang="en-US" sz="3600" dirty="0"/>
              <a:t>Where are these people coming from?</a:t>
            </a:r>
          </a:p>
        </p:txBody>
      </p:sp>
      <p:pic>
        <p:nvPicPr>
          <p:cNvPr id="6" name="Picture 5">
            <a:extLst>
              <a:ext uri="{FF2B5EF4-FFF2-40B4-BE49-F238E27FC236}">
                <a16:creationId xmlns:a16="http://schemas.microsoft.com/office/drawing/2014/main" id="{812632F2-983D-2EC6-82FF-8CF2DE8DCD15}"/>
              </a:ext>
            </a:extLst>
          </p:cNvPr>
          <p:cNvPicPr>
            <a:picLocks noChangeAspect="1"/>
          </p:cNvPicPr>
          <p:nvPr/>
        </p:nvPicPr>
        <p:blipFill>
          <a:blip r:embed="rId2"/>
          <a:stretch>
            <a:fillRect/>
          </a:stretch>
        </p:blipFill>
        <p:spPr>
          <a:xfrm>
            <a:off x="1464297" y="995566"/>
            <a:ext cx="9402407" cy="52892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71247682"/>
      </p:ext>
    </p:extLst>
  </p:cSld>
  <p:clrMapOvr>
    <a:masterClrMapping/>
  </p:clrMapOvr>
</p:sld>
</file>

<file path=ppt/theme/theme1.xml><?xml version="1.0" encoding="utf-8"?>
<a:theme xmlns:a="http://schemas.openxmlformats.org/drawingml/2006/main" name="RetrospectVTI">
  <a:themeElements>
    <a:clrScheme name="GOLD AND SILVER">
      <a:dk1>
        <a:srgbClr val="000000"/>
      </a:dk1>
      <a:lt1>
        <a:srgbClr val="FFFFFF"/>
      </a:lt1>
      <a:dk2>
        <a:srgbClr val="464646"/>
      </a:dk2>
      <a:lt2>
        <a:srgbClr val="FFFFFF"/>
      </a:lt2>
      <a:accent1>
        <a:srgbClr val="C4AE75"/>
      </a:accent1>
      <a:accent2>
        <a:srgbClr val="A9A9A9"/>
      </a:accent2>
      <a:accent3>
        <a:srgbClr val="5E5E5E"/>
      </a:accent3>
      <a:accent4>
        <a:srgbClr val="424242"/>
      </a:accent4>
      <a:accent5>
        <a:srgbClr val="212121"/>
      </a:accent5>
      <a:accent6>
        <a:srgbClr val="D5D5D5"/>
      </a:accent6>
      <a:hlink>
        <a:srgbClr val="C1AA73"/>
      </a:hlink>
      <a:folHlink>
        <a:srgbClr val="79797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onference" id="{B1388269-6A25-4F35-91BE-E59A597AB25F}" vid="{EA621A8F-389C-4766-B7E5-1B2B7E9ADD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Geometric conference presentation</Template>
  <TotalTime>24123</TotalTime>
  <Words>769</Words>
  <Application>Microsoft Office PowerPoint</Application>
  <PresentationFormat>Widescreen</PresentationFormat>
  <Paragraphs>78</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Din</vt:lpstr>
      <vt:lpstr>Garamond</vt:lpstr>
      <vt:lpstr>Wingdings</vt:lpstr>
      <vt:lpstr>RetrospectVTI</vt:lpstr>
      <vt:lpstr>Nashville Housing Market</vt:lpstr>
      <vt:lpstr>Motivation</vt:lpstr>
      <vt:lpstr>Question</vt:lpstr>
      <vt:lpstr>Technologies Used</vt:lpstr>
      <vt:lpstr>How has availability changed?</vt:lpstr>
      <vt:lpstr>How has availability changed?</vt:lpstr>
      <vt:lpstr>Where are these people coming from?</vt:lpstr>
      <vt:lpstr>Where are these people coming from?</vt:lpstr>
      <vt:lpstr>Where are these people coming from?</vt:lpstr>
      <vt:lpstr>Migratory Patterns</vt:lpstr>
      <vt:lpstr>Migratory Patterns</vt:lpstr>
      <vt:lpstr>How does Nashville compare?</vt:lpstr>
      <vt:lpstr>Buying Trends</vt:lpstr>
      <vt:lpstr>Buying Trends</vt:lpstr>
      <vt:lpstr>Are more people renting than buying?</vt:lpstr>
      <vt:lpstr>Sources</vt:lpstr>
      <vt:lpstr>Challenges &amp; Next Steps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Nashville Housing Market</dc:title>
  <dc:creator>Kals McKinney</dc:creator>
  <cp:lastModifiedBy>Kals McKinney</cp:lastModifiedBy>
  <cp:revision>9</cp:revision>
  <dcterms:created xsi:type="dcterms:W3CDTF">2022-12-18T06:14:56Z</dcterms:created>
  <dcterms:modified xsi:type="dcterms:W3CDTF">2023-01-04T00:18:41Z</dcterms:modified>
</cp:coreProperties>
</file>