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70" r:id="rId6"/>
    <p:sldId id="264" r:id="rId7"/>
    <p:sldId id="268" r:id="rId8"/>
    <p:sldId id="265" r:id="rId9"/>
    <p:sldId id="269" r:id="rId10"/>
    <p:sldId id="266" r:id="rId11"/>
    <p:sldId id="267" r:id="rId12"/>
    <p:sldId id="257" r:id="rId13"/>
    <p:sldId id="258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9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7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3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2A83-3E37-4F05-B07A-E385E431352D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1C8C-DA72-46A0-954F-2F613810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메이커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쉽게 가자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방치형</a:t>
            </a:r>
            <a:r>
              <a:rPr lang="ko-KR" altLang="en-US" dirty="0" smtClean="0"/>
              <a:t> 아이들 </a:t>
            </a:r>
            <a:r>
              <a:rPr lang="ko-KR" altLang="en-US" dirty="0" err="1" smtClean="0"/>
              <a:t>프린세스</a:t>
            </a:r>
            <a:r>
              <a:rPr lang="ko-KR" altLang="en-US" dirty="0" smtClean="0"/>
              <a:t> 메이커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0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버전 업 시 어떤 것의 효율을 올려줄 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상세 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1-3.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버전 업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11237"/>
            <a:ext cx="3505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화면에서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누르거나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버전 업을 통해 확인 가능한 스토리가 있을 때 스토리 출력하는 곳이다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기본적으로 </a:t>
            </a:r>
            <a:r>
              <a:rPr lang="en-US" altLang="ko-KR" sz="2400" dirty="0" smtClean="0"/>
              <a:t>VNL </a:t>
            </a:r>
            <a:r>
              <a:rPr lang="ko-KR" altLang="en-US" sz="2400" dirty="0" smtClean="0"/>
              <a:t>스타일로 문체를 잡아서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인칭 시점으로 스토리에 이입할 수 있게 돕는다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클릭하면 한 문장씩 끊어서 노출되고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다음 페이지로 넘어가는 명령어도 필요할 듯하다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기획 필요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캐릭터 이미지나 백그라운드 이미지가 필요한 경우는 비용이 발생하는 것이므로 숙고하여 결정한다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스토리 화면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92200"/>
            <a:ext cx="3505200" cy="526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950" y="2294701"/>
            <a:ext cx="283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긴 전쟁이 끝났다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우리는 평화를 되찾았다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남겨진 과제는 전쟁의 상흔을 지우고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새 시대에 새로운 가치를 불어넣는 것이었다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우리가 망가뜨린 세계를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우리의 손으로 다시 재건할 수 있을까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그런 고민에 빠져있던 와중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chemeClr val="dk1"/>
              </a:buClr>
              <a:buSzPts val="1800"/>
            </a:pPr>
            <a:r>
              <a:rPr lang="ko-KR" altLang="en-US" sz="1200" dirty="0">
                <a:solidFill>
                  <a:schemeClr val="bg1"/>
                </a:solidFill>
              </a:rPr>
              <a:t>나는 </a:t>
            </a:r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</a:rPr>
              <a:t>테스타먼트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r>
              <a:rPr lang="ko-KR" altLang="en-US" sz="1200" dirty="0">
                <a:solidFill>
                  <a:schemeClr val="bg1"/>
                </a:solidFill>
              </a:rPr>
              <a:t>라는 기업으로부터 새로운 제안을 받았다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800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764" y="1334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6764" y="22787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76964" y="23549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5101" y="334766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5100" y="422608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5099" y="5125646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4993" y="14241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4168" y="7589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!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55130" y="3402691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55130" y="427236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55129" y="517564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102" y="2469243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도시 환경 미화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32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7178" y="2887017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55130" y="2515843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0035" y="2867667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099" y="3344769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출장 설거지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7175" y="3762543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55127" y="3391369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332B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032" y="374319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00:03:30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5099" y="4220295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야간 경비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LV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175" y="4638069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55127" y="4266895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레벨 업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2C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0032" y="4618719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321 A </a:t>
            </a:r>
            <a:r>
              <a:rPr lang="ko-KR" altLang="en-US" sz="1050" dirty="0" smtClean="0">
                <a:solidFill>
                  <a:schemeClr val="tx1"/>
                </a:solidFill>
              </a:rPr>
              <a:t>획득까지 </a:t>
            </a:r>
            <a:r>
              <a:rPr lang="en-US" altLang="ko-KR" sz="1050" dirty="0" smtClean="0">
                <a:solidFill>
                  <a:schemeClr val="tx1"/>
                </a:solidFill>
              </a:rPr>
              <a:t>00:10:30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5099" y="5105902"/>
            <a:ext cx="3837517" cy="742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00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sz="300" dirty="0" smtClean="0">
                <a:solidFill>
                  <a:sysClr val="windowText" lastClr="000000"/>
                </a:solidFill>
              </a:rPr>
            </a:br>
            <a:r>
              <a:rPr lang="ko-KR" altLang="en-US" sz="1200" dirty="0" smtClean="0">
                <a:solidFill>
                  <a:sysClr val="windowText" lastClr="000000"/>
                </a:solidFill>
              </a:rPr>
              <a:t>   책 읽어주기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55127" y="5152502"/>
            <a:ext cx="973667" cy="642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잠금해제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323G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6764" y="58008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1496" y="5936343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사회 공헌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49442" y="5936340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67387" y="5936336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0032" y="5444323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비활성화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715" y="236396"/>
            <a:ext cx="4715124" cy="63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l="4912"/>
          <a:stretch/>
        </p:blipFill>
        <p:spPr>
          <a:xfrm>
            <a:off x="5156200" y="236123"/>
            <a:ext cx="1304218" cy="200025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303589" y="2367644"/>
            <a:ext cx="144255" cy="971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스테이터스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기동력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연산능력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지식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상식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의지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r>
              <a:rPr lang="ko-KR" altLang="en-US" sz="1100" dirty="0" smtClean="0"/>
              <a:t>인간성</a:t>
            </a:r>
            <a:endParaRPr lang="en-US" altLang="ko-KR" sz="1100" dirty="0" smtClean="0"/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4774" y="4047019"/>
            <a:ext cx="1619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학습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010" y="2821519"/>
            <a:ext cx="9405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r>
              <a:rPr lang="en-US" altLang="ko-KR" sz="1100" dirty="0" smtClean="0"/>
              <a:t>100</a:t>
            </a:r>
          </a:p>
          <a:p>
            <a:pPr>
              <a:lnSpc>
                <a:spcPts val="1520"/>
              </a:lnSpc>
            </a:pPr>
            <a:endParaRPr lang="ko-KR" altLang="en-US" sz="1100" dirty="0"/>
          </a:p>
        </p:txBody>
      </p:sp>
      <p:sp>
        <p:nvSpPr>
          <p:cNvPr id="151" name="직사각형 150"/>
          <p:cNvSpPr/>
          <p:nvPr/>
        </p:nvSpPr>
        <p:spPr>
          <a:xfrm>
            <a:off x="1551075" y="2890882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543931" y="2878267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551075" y="3273930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543931" y="3261315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51075" y="3082406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543931" y="3069791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51075" y="3465454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543931" y="3452839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551075" y="3656978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543931" y="3644363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551075" y="3848503"/>
            <a:ext cx="516179" cy="132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543931" y="3835888"/>
            <a:ext cx="2440695" cy="14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897393" y="4442643"/>
            <a:ext cx="2773407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에너지 코어를 사용해서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즉시 완료하시겠습니까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03402" y="293296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45216" y="739388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38073" y="720038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903402" y="1144387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03401" y="2844464"/>
            <a:ext cx="3916319" cy="7457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인간형 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03402" y="1994793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단체 생활 체험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1037" y="543274"/>
            <a:ext cx="352425" cy="352425"/>
            <a:chOff x="7179625" y="2987083"/>
            <a:chExt cx="352425" cy="352425"/>
          </a:xfrm>
        </p:grpSpPr>
        <p:sp>
          <p:nvSpPr>
            <p:cNvPr id="5" name="타원 4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8045216" y="1545856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625619" y="2191709"/>
            <a:ext cx="352425" cy="352425"/>
            <a:chOff x="7016259" y="1872234"/>
            <a:chExt cx="352425" cy="3524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58" name="타원 57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625619" y="547335"/>
            <a:ext cx="352425" cy="352425"/>
            <a:chOff x="6296898" y="2401662"/>
            <a:chExt cx="352425" cy="3524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59" name="타원 58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151037" y="1394733"/>
            <a:ext cx="352425" cy="352425"/>
            <a:chOff x="6859680" y="2350600"/>
            <a:chExt cx="352425" cy="3524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625619" y="1394733"/>
            <a:ext cx="352425" cy="370801"/>
            <a:chOff x="6457779" y="2901044"/>
            <a:chExt cx="352425" cy="3708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61" name="타원 6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51037" y="2204285"/>
            <a:ext cx="352425" cy="352425"/>
            <a:chOff x="7045659" y="2847137"/>
            <a:chExt cx="352425" cy="3524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62" name="타원 61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8045216" y="2427424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C </a:t>
            </a:r>
            <a:r>
              <a:rPr lang="ko-KR" altLang="en-US" sz="1050" dirty="0">
                <a:solidFill>
                  <a:schemeClr val="tx1"/>
                </a:solidFill>
              </a:rPr>
              <a:t>필요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032760" y="327393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500 D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0901141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rot="10800000">
            <a:off x="10385190" y="47345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rot="10800000">
            <a:off x="10901141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아래쪽 화살표 72"/>
          <p:cNvSpPr/>
          <p:nvPr/>
        </p:nvSpPr>
        <p:spPr>
          <a:xfrm rot="10800000">
            <a:off x="10385190" y="1307505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0800000">
            <a:off x="10901141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아래쪽 화살표 74"/>
          <p:cNvSpPr/>
          <p:nvPr/>
        </p:nvSpPr>
        <p:spPr>
          <a:xfrm rot="10800000">
            <a:off x="10385190" y="2119577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1114681" y="1397292"/>
            <a:ext cx="352425" cy="352425"/>
            <a:chOff x="7045659" y="2847137"/>
            <a:chExt cx="352425" cy="352425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78" name="타원 7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아래쪽 화살표 78"/>
          <p:cNvSpPr/>
          <p:nvPr/>
        </p:nvSpPr>
        <p:spPr>
          <a:xfrm>
            <a:off x="11373036" y="1307505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113870" y="551444"/>
            <a:ext cx="352425" cy="352425"/>
            <a:chOff x="6859680" y="2350600"/>
            <a:chExt cx="352425" cy="352425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아래쪽 화살표 80"/>
          <p:cNvSpPr/>
          <p:nvPr/>
        </p:nvSpPr>
        <p:spPr>
          <a:xfrm>
            <a:off x="11370515" y="48319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1116351" y="2182243"/>
            <a:ext cx="352425" cy="370801"/>
            <a:chOff x="6457779" y="2901044"/>
            <a:chExt cx="352425" cy="370801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88" name="타원 87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아래쪽 화살표 81"/>
          <p:cNvSpPr/>
          <p:nvPr/>
        </p:nvSpPr>
        <p:spPr>
          <a:xfrm>
            <a:off x="11370515" y="2119576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3401" y="3986533"/>
            <a:ext cx="3857625" cy="177165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7738521" y="146121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733320" y="1844372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735884" y="1025783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707275" y="2692157"/>
            <a:ext cx="340162" cy="3401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0625619" y="3053973"/>
            <a:ext cx="352425" cy="352425"/>
            <a:chOff x="7016259" y="1872234"/>
            <a:chExt cx="352425" cy="352425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0151037" y="3066549"/>
            <a:ext cx="352425" cy="352425"/>
            <a:chOff x="7045659" y="2847137"/>
            <a:chExt cx="352425" cy="352425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98" name="타원 9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아래쪽 화살표 98"/>
          <p:cNvSpPr/>
          <p:nvPr/>
        </p:nvSpPr>
        <p:spPr>
          <a:xfrm rot="10800000">
            <a:off x="10901141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10800000">
            <a:off x="10385190" y="298184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1116351" y="3044507"/>
            <a:ext cx="352425" cy="370801"/>
            <a:chOff x="6457779" y="2901044"/>
            <a:chExt cx="352425" cy="370801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03" name="타원 102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아래쪽 화살표 103"/>
          <p:cNvSpPr/>
          <p:nvPr/>
        </p:nvSpPr>
        <p:spPr>
          <a:xfrm>
            <a:off x="11370515" y="298184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59397" y="4513490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인간 사회 비디오 감상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211" y="4959582"/>
            <a:ext cx="1520031" cy="184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94068" y="4940232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00:30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59397" y="5364581"/>
            <a:ext cx="3916319" cy="7457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ysClr val="windowText" lastClr="000000"/>
                </a:solidFill>
              </a:rPr>
              <a:t>독서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2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707032" y="4763468"/>
            <a:ext cx="352425" cy="352425"/>
            <a:chOff x="7179625" y="2987083"/>
            <a:chExt cx="352425" cy="352425"/>
          </a:xfrm>
        </p:grpSpPr>
        <p:sp>
          <p:nvSpPr>
            <p:cNvPr id="110" name="타원 109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601211" y="5766050"/>
            <a:ext cx="1828800" cy="20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300 B </a:t>
            </a:r>
            <a:r>
              <a:rPr lang="ko-KR" altLang="en-US" sz="1050" dirty="0" smtClean="0">
                <a:solidFill>
                  <a:schemeClr val="tx1"/>
                </a:solidFill>
              </a:rPr>
              <a:t>필요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181614" y="4767529"/>
            <a:ext cx="352425" cy="352425"/>
            <a:chOff x="6296898" y="2401662"/>
            <a:chExt cx="352425" cy="352425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115" name="타원 114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707032" y="5614927"/>
            <a:ext cx="352425" cy="352425"/>
            <a:chOff x="6859680" y="2350600"/>
            <a:chExt cx="352425" cy="352425"/>
          </a:xfrm>
        </p:grpSpPr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18" name="타원 117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181614" y="5614927"/>
            <a:ext cx="352425" cy="370801"/>
            <a:chOff x="6457779" y="2901044"/>
            <a:chExt cx="352425" cy="370801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11">
              <a:grayscl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21" name="타원 120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아래쪽 화살표 121"/>
          <p:cNvSpPr/>
          <p:nvPr/>
        </p:nvSpPr>
        <p:spPr>
          <a:xfrm rot="10800000">
            <a:off x="3457136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아래쪽 화살표 122"/>
          <p:cNvSpPr/>
          <p:nvPr/>
        </p:nvSpPr>
        <p:spPr>
          <a:xfrm rot="10800000">
            <a:off x="2941185" y="4693651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아래쪽 화살표 123"/>
          <p:cNvSpPr/>
          <p:nvPr/>
        </p:nvSpPr>
        <p:spPr>
          <a:xfrm rot="10800000">
            <a:off x="3457136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아래쪽 화살표 124"/>
          <p:cNvSpPr/>
          <p:nvPr/>
        </p:nvSpPr>
        <p:spPr>
          <a:xfrm rot="10800000">
            <a:off x="2941185" y="5527699"/>
            <a:ext cx="153805" cy="192690"/>
          </a:xfrm>
          <a:prstGeom prst="downArrow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6" name="그룹 125"/>
          <p:cNvGrpSpPr/>
          <p:nvPr/>
        </p:nvGrpSpPr>
        <p:grpSpPr>
          <a:xfrm>
            <a:off x="3670676" y="5617486"/>
            <a:ext cx="352425" cy="352425"/>
            <a:chOff x="7045659" y="2847137"/>
            <a:chExt cx="352425" cy="35242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아래쪽 화살표 128"/>
          <p:cNvSpPr/>
          <p:nvPr/>
        </p:nvSpPr>
        <p:spPr>
          <a:xfrm>
            <a:off x="3929031" y="5527699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669865" y="4771638"/>
            <a:ext cx="352425" cy="352425"/>
            <a:chOff x="6859680" y="2350600"/>
            <a:chExt cx="352425" cy="352425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32" name="타원 131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아래쪽 화살표 132"/>
          <p:cNvSpPr/>
          <p:nvPr/>
        </p:nvSpPr>
        <p:spPr>
          <a:xfrm>
            <a:off x="3926510" y="4703390"/>
            <a:ext cx="153805" cy="192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294516" y="4366315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291879" y="5245977"/>
            <a:ext cx="340162" cy="3401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</a:t>
            </a:r>
            <a:r>
              <a:rPr lang="ko-KR" altLang="en-US" sz="1400">
                <a:solidFill>
                  <a:schemeClr val="tx1"/>
                </a:solidFill>
              </a:rPr>
              <a:t>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163389" y="146120"/>
            <a:ext cx="4368800" cy="656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63389" y="2291444"/>
            <a:ext cx="4368800" cy="352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97376" y="277623"/>
            <a:ext cx="39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Money 2321B         </a:t>
            </a:r>
            <a:r>
              <a:rPr lang="en-US" altLang="ko-KR" sz="1400" dirty="0" err="1" smtClean="0"/>
              <a:t>EnergyCore</a:t>
            </a:r>
            <a:r>
              <a:rPr lang="en-US" altLang="ko-KR" sz="1400" dirty="0" smtClean="0"/>
              <a:t> 231</a:t>
            </a:r>
            <a:endParaRPr lang="ko-KR" altLang="en-US" sz="1400" dirty="0"/>
          </a:p>
        </p:txBody>
      </p:sp>
      <p:sp>
        <p:nvSpPr>
          <p:cNvPr id="138" name="직사각형 137"/>
          <p:cNvSpPr/>
          <p:nvPr/>
        </p:nvSpPr>
        <p:spPr>
          <a:xfrm>
            <a:off x="3668589" y="293296"/>
            <a:ext cx="707127" cy="275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ysClr val="windowText" lastClr="000000"/>
                </a:solidFill>
              </a:rPr>
              <a:t>OPTION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91618" y="1436813"/>
            <a:ext cx="495300" cy="80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캐릭터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모서리가 둥근 사각형 설명선 139"/>
          <p:cNvSpPr/>
          <p:nvPr/>
        </p:nvSpPr>
        <p:spPr>
          <a:xfrm>
            <a:off x="350793" y="771697"/>
            <a:ext cx="1553422" cy="878423"/>
          </a:xfrm>
          <a:prstGeom prst="wedgeRoundRectCallout">
            <a:avLst>
              <a:gd name="adj1" fmla="val 58161"/>
              <a:gd name="adj2" fmla="val 33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!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50793" y="3795444"/>
            <a:ext cx="3916319" cy="18685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버전 업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현재 버전을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릴리즈하고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새로운 버전을 시작하시겠습니까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이 명령은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안드로이드를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초기화합니다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4774" y="2489199"/>
            <a:ext cx="2302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현재 버전 </a:t>
            </a:r>
            <a:r>
              <a:rPr lang="en-US" altLang="ko-KR" sz="1600" dirty="0" smtClean="0"/>
              <a:t>0.01v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7376" y="2821519"/>
            <a:ext cx="40783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ko-KR" altLang="en-US" sz="1100" dirty="0" smtClean="0"/>
              <a:t>버전 업 진행 시 얻게 될 것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현재 </a:t>
            </a:r>
            <a:r>
              <a:rPr lang="ko-KR" altLang="en-US" sz="1100" dirty="0" err="1" smtClean="0"/>
              <a:t>스테이터스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10% </a:t>
            </a:r>
            <a:r>
              <a:rPr lang="ko-KR" altLang="en-US" sz="1100" dirty="0" smtClean="0"/>
              <a:t>이전</a:t>
            </a:r>
            <a:endParaRPr lang="en-US" altLang="ko-KR" sz="1100" dirty="0" smtClean="0"/>
          </a:p>
          <a:p>
            <a:pPr marL="171450" indent="-171450">
              <a:lnSpc>
                <a:spcPts val="1520"/>
              </a:lnSpc>
              <a:buFontTx/>
              <a:buChar char="-"/>
            </a:pPr>
            <a:r>
              <a:rPr lang="ko-KR" altLang="en-US" sz="1100" dirty="0" smtClean="0"/>
              <a:t>에너지 코어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개 획득</a:t>
            </a:r>
            <a:endParaRPr lang="ko-KR" altLang="en-US" sz="1100" dirty="0"/>
          </a:p>
        </p:txBody>
      </p:sp>
      <p:sp>
        <p:nvSpPr>
          <p:cNvPr id="146" name="직사각형 145"/>
          <p:cNvSpPr/>
          <p:nvPr/>
        </p:nvSpPr>
        <p:spPr>
          <a:xfrm>
            <a:off x="163389" y="5813561"/>
            <a:ext cx="4368800" cy="897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59994" y="5963162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사회 공헌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777940" y="5963159"/>
            <a:ext cx="1049867" cy="6265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학습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3195885" y="5963155"/>
            <a:ext cx="1049867" cy="626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버전 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1384301"/>
            <a:ext cx="11782426" cy="51849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긴 전쟁이 끝났다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우리는 평화를 되찾았다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남겨진 과제는 전쟁의 상흔을 지우고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새 시대에 새로운 가치를 불어넣는 것이었다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우리가 망가뜨린 세계를</a:t>
            </a: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우리의 손으로 다시 재건할 수 있을까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그런 고민에 빠져있던 와중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나는 </a:t>
            </a:r>
            <a:r>
              <a:rPr lang="en-US" altLang="ko-KR" sz="2400" dirty="0" smtClean="0"/>
              <a:t>[</a:t>
            </a:r>
            <a:r>
              <a:rPr lang="ko-KR" altLang="en-US" sz="2400" dirty="0" err="1" smtClean="0"/>
              <a:t>테스타먼트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라는 기업으로부터 새로운 제안을 받았다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064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8;p7"/>
          <p:cNvSpPr txBox="1">
            <a:spLocks/>
          </p:cNvSpPr>
          <p:nvPr/>
        </p:nvSpPr>
        <p:spPr>
          <a:xfrm>
            <a:off x="152400" y="558800"/>
            <a:ext cx="11782426" cy="6010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어서 오십시오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박사님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박사님께서는 </a:t>
            </a:r>
            <a:r>
              <a:rPr lang="ko-KR" altLang="en-US" sz="2400" dirty="0" err="1" smtClean="0"/>
              <a:t>대전쟁</a:t>
            </a:r>
            <a:r>
              <a:rPr lang="ko-KR" altLang="en-US" sz="2400" dirty="0" smtClean="0"/>
              <a:t> 이전부터 과학기술부에서 </a:t>
            </a:r>
            <a:r>
              <a:rPr lang="ko-KR" altLang="en-US" sz="2400" dirty="0" err="1" smtClean="0"/>
              <a:t>안드로이드들을</a:t>
            </a:r>
            <a:r>
              <a:rPr lang="ko-KR" altLang="en-US" sz="2400" dirty="0" smtClean="0"/>
              <a:t> 만드셨다지요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하지만 전쟁이 시작되자마자 과학기술부에서 쫓겨나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한직에 머물러 계셨고요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듣기로는 전술용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제작에 반대한 탓에 군부의 눈밖에 났다고 하던데</a:t>
            </a:r>
            <a:r>
              <a:rPr lang="en-US" altLang="ko-KR" sz="2400" dirty="0" smtClean="0"/>
              <a:t>,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그게 사실입니까</a:t>
            </a:r>
            <a:r>
              <a:rPr lang="en-US" altLang="ko-KR" sz="2400" dirty="0" smtClean="0"/>
              <a:t>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비난하려는 게 아닙니다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오히려 박사님의 결정에 감탄했기 때문에 이런 말을 드리는 겁니다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그 참담한 상황 속에서도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희망을 꿈꾸던 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이라는 점에서 말입니다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 smtClean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박사님께 제안하고 싶은 것이 하나 있습니다</a:t>
            </a:r>
            <a:r>
              <a:rPr lang="en-US" altLang="ko-KR" sz="2400" dirty="0" smtClean="0"/>
              <a:t>.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저희와 함께 새 시대를 재건하기 위한 </a:t>
            </a:r>
            <a:r>
              <a:rPr lang="ko-KR" altLang="en-US" sz="2400" dirty="0" err="1" smtClean="0"/>
              <a:t>안드로이드를</a:t>
            </a:r>
            <a:r>
              <a:rPr lang="ko-KR" altLang="en-US" sz="2400" dirty="0" smtClean="0"/>
              <a:t> 만들어 보지 않으시겠습니까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46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5"/>
          <p:cNvSpPr/>
          <p:nvPr/>
        </p:nvSpPr>
        <p:spPr>
          <a:xfrm>
            <a:off x="1787786" y="788408"/>
            <a:ext cx="1842853" cy="673043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출력</a:t>
            </a:r>
            <a:endParaRPr sz="1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213;p5"/>
          <p:cNvCxnSpPr>
            <a:stCxn id="4" idx="2"/>
            <a:endCxn id="6" idx="0"/>
          </p:cNvCxnSpPr>
          <p:nvPr/>
        </p:nvCxnSpPr>
        <p:spPr>
          <a:xfrm flipH="1">
            <a:off x="2706298" y="1461451"/>
            <a:ext cx="2915" cy="5620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210;p5"/>
          <p:cNvSpPr/>
          <p:nvPr/>
        </p:nvSpPr>
        <p:spPr>
          <a:xfrm>
            <a:off x="1784871" y="2023533"/>
            <a:ext cx="1842853" cy="966056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i="0" u="none" strike="noStrike" cap="none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6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1;p5"/>
          <p:cNvSpPr/>
          <p:nvPr/>
        </p:nvSpPr>
        <p:spPr>
          <a:xfrm>
            <a:off x="1784871" y="3340156"/>
            <a:ext cx="1842853" cy="673043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업</a:t>
            </a:r>
            <a:endParaRPr lang="en-US" altLang="ko-KR" sz="1400" b="1" i="0" u="none" strike="noStrike" cap="none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r>
              <a:rPr lang="en-US" altLang="ko-KR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213;p5"/>
          <p:cNvCxnSpPr>
            <a:stCxn id="6" idx="2"/>
            <a:endCxn id="9" idx="0"/>
          </p:cNvCxnSpPr>
          <p:nvPr/>
        </p:nvCxnSpPr>
        <p:spPr>
          <a:xfrm>
            <a:off x="2706298" y="2989589"/>
            <a:ext cx="0" cy="3505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꺾인 연결선 20"/>
          <p:cNvCxnSpPr>
            <a:stCxn id="6" idx="3"/>
            <a:endCxn id="4" idx="3"/>
          </p:cNvCxnSpPr>
          <p:nvPr/>
        </p:nvCxnSpPr>
        <p:spPr>
          <a:xfrm flipV="1">
            <a:off x="3627724" y="1124930"/>
            <a:ext cx="2915" cy="1381631"/>
          </a:xfrm>
          <a:prstGeom prst="bentConnector3">
            <a:avLst>
              <a:gd name="adj1" fmla="val 7942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4" idx="1"/>
          </p:cNvCxnSpPr>
          <p:nvPr/>
        </p:nvCxnSpPr>
        <p:spPr>
          <a:xfrm rot="5400000" flipH="1">
            <a:off x="802907" y="2109809"/>
            <a:ext cx="2888269" cy="918512"/>
          </a:xfrm>
          <a:prstGeom prst="bentConnector4">
            <a:avLst>
              <a:gd name="adj1" fmla="val -7915"/>
              <a:gd name="adj2" fmla="val 13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248;p7"/>
          <p:cNvSpPr txBox="1">
            <a:spLocks/>
          </p:cNvSpPr>
          <p:nvPr/>
        </p:nvSpPr>
        <p:spPr>
          <a:xfrm>
            <a:off x="4546236" y="7884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씬</a:t>
            </a:r>
            <a:r>
              <a:rPr lang="en-US" altLang="ko-KR" sz="2400" dirty="0" smtClean="0"/>
              <a:t>(?)</a:t>
            </a:r>
            <a:r>
              <a:rPr lang="ko-KR" altLang="en-US" sz="2400" dirty="0" smtClean="0"/>
              <a:t>은 딱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플레이 화면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스토리 출력</a:t>
            </a:r>
            <a:r>
              <a:rPr lang="en-US" altLang="ko-KR" sz="2400" dirty="0" smtClean="0"/>
              <a:t>)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올리고</a:t>
            </a:r>
            <a:r>
              <a:rPr lang="en-US" altLang="ko-KR" sz="2400" dirty="0" smtClean="0"/>
              <a:t>,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ko-KR" altLang="en-US" sz="2400" dirty="0" smtClean="0"/>
              <a:t>  </a:t>
            </a:r>
            <a:r>
              <a:rPr lang="ko-KR" altLang="en-US" sz="2400" dirty="0" err="1" smtClean="0"/>
              <a:t>능력치</a:t>
            </a:r>
            <a:r>
              <a:rPr lang="ko-KR" altLang="en-US" sz="2400" dirty="0" smtClean="0"/>
              <a:t> 조건 달성 시 </a:t>
            </a:r>
            <a:r>
              <a:rPr lang="en-US" altLang="ko-KR" sz="2400" dirty="0" smtClean="0"/>
              <a:t>[!] </a:t>
            </a:r>
            <a:r>
              <a:rPr lang="ko-KR" altLang="en-US" sz="2400" dirty="0" smtClean="0"/>
              <a:t>를 눌러 스토리를 보거나</a:t>
            </a:r>
            <a:endParaRPr lang="en-US" altLang="ko-KR" sz="24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버전 업을 통해 스토리를 보는 게임이다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무한정 기다리면 이론상 모든 스토리를 볼 수 있지만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효율이 좋지 않아 쉽지 않다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버전 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통해 점진적으로 효율을 높여서 모든 </a:t>
            </a:r>
            <a:r>
              <a:rPr lang="ko-KR" altLang="en-US" sz="2400" dirty="0" err="1" smtClean="0"/>
              <a:t>능력치를</a:t>
            </a:r>
            <a:r>
              <a:rPr lang="ko-KR" altLang="en-US" sz="2400" dirty="0" smtClean="0"/>
              <a:t> 달성하도록 유도한다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800442" y="5008790"/>
            <a:ext cx="5532309" cy="1449474"/>
            <a:chOff x="3136742" y="4931627"/>
            <a:chExt cx="6389453" cy="1674047"/>
          </a:xfrm>
        </p:grpSpPr>
        <p:sp>
          <p:nvSpPr>
            <p:cNvPr id="28" name="Google Shape;198;p5"/>
            <p:cNvSpPr/>
            <p:nvPr/>
          </p:nvSpPr>
          <p:spPr>
            <a:xfrm>
              <a:off x="3136742" y="5367613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10;p5"/>
            <p:cNvSpPr/>
            <p:nvPr/>
          </p:nvSpPr>
          <p:spPr>
            <a:xfrm>
              <a:off x="5410042" y="5221106"/>
              <a:ext cx="1842853" cy="966056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플레이</a:t>
              </a:r>
              <a:r>
                <a:rPr 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</a:t>
              </a:r>
              <a:endParaRPr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98;p5"/>
            <p:cNvSpPr/>
            <p:nvPr/>
          </p:nvSpPr>
          <p:spPr>
            <a:xfrm>
              <a:off x="7683342" y="4931627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능력치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달성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단막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98;p5"/>
            <p:cNvSpPr/>
            <p:nvPr/>
          </p:nvSpPr>
          <p:spPr>
            <a:xfrm>
              <a:off x="7683342" y="5932631"/>
              <a:ext cx="1842853" cy="673043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버전 업 시</a:t>
              </a:r>
              <a:endParaRPr lang="en-US" altLang="ko-KR" sz="16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ko-KR" altLang="en-US" sz="1600" b="1" i="0" u="none" strike="noStrike" cap="none" dirty="0" err="1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엔딩</a:t>
              </a:r>
              <a:r>
                <a:rPr lang="ko-KR" altLang="en-US" sz="1600" b="1" i="0" u="none" strike="noStrike" cap="none" dirty="0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스토리</a:t>
              </a:r>
              <a:endParaRPr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" name="Google Shape;213;p5"/>
            <p:cNvCxnSpPr>
              <a:stCxn id="28" idx="3"/>
              <a:endCxn id="29" idx="1"/>
            </p:cNvCxnSpPr>
            <p:nvPr/>
          </p:nvCxnSpPr>
          <p:spPr>
            <a:xfrm flipV="1">
              <a:off x="4979595" y="5704134"/>
              <a:ext cx="430447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꺾인 연결선 39"/>
            <p:cNvCxnSpPr>
              <a:stCxn id="29" idx="3"/>
              <a:endCxn id="31" idx="1"/>
            </p:cNvCxnSpPr>
            <p:nvPr/>
          </p:nvCxnSpPr>
          <p:spPr>
            <a:xfrm flipV="1">
              <a:off x="7252895" y="5268149"/>
              <a:ext cx="430447" cy="435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29" idx="3"/>
              <a:endCxn id="32" idx="1"/>
            </p:cNvCxnSpPr>
            <p:nvPr/>
          </p:nvCxnSpPr>
          <p:spPr>
            <a:xfrm>
              <a:off x="7252895" y="5704134"/>
              <a:ext cx="430447" cy="565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31" idx="3"/>
              <a:endCxn id="29" idx="0"/>
            </p:cNvCxnSpPr>
            <p:nvPr/>
          </p:nvCxnSpPr>
          <p:spPr>
            <a:xfrm flipH="1" flipV="1">
              <a:off x="6331469" y="5221106"/>
              <a:ext cx="3194726" cy="47043"/>
            </a:xfrm>
            <a:prstGeom prst="bentConnector4">
              <a:avLst>
                <a:gd name="adj1" fmla="val -7156"/>
                <a:gd name="adj2" fmla="val 101231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32" idx="3"/>
              <a:endCxn id="29" idx="2"/>
            </p:cNvCxnSpPr>
            <p:nvPr/>
          </p:nvCxnSpPr>
          <p:spPr>
            <a:xfrm flipH="1" flipV="1">
              <a:off x="6331469" y="6187162"/>
              <a:ext cx="3194726" cy="81991"/>
            </a:xfrm>
            <a:prstGeom prst="bentConnector4">
              <a:avLst>
                <a:gd name="adj1" fmla="val -7156"/>
                <a:gd name="adj2" fmla="val -5343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6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53833"/>
              </p:ext>
            </p:extLst>
          </p:nvPr>
        </p:nvGraphicFramePr>
        <p:xfrm>
          <a:off x="636351" y="1221238"/>
          <a:ext cx="3325883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606"/>
                <a:gridCol w="2073277"/>
              </a:tblGrid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1" u="none" strike="noStrike" dirty="0" err="1">
                          <a:effectLst/>
                        </a:rPr>
                        <a:t>BaseResorceInfo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money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>
                          <a:effectLst/>
                        </a:rPr>
                        <a:t>energycore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mobility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computing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100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knowledge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commonsesnse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willing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</a:rPr>
                        <a:t>humanity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>
                          <a:effectLst/>
                        </a:rPr>
                        <a:t>100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 err="1" smtClean="0">
                          <a:effectLst/>
                        </a:rPr>
                        <a:t>workingid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50" u="none" strike="noStrike" dirty="0">
                          <a:effectLst/>
                        </a:rPr>
                        <a:t>1;2;3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9" y="2931471"/>
            <a:ext cx="2274948" cy="3412422"/>
          </a:xfrm>
          <a:prstGeom prst="rect">
            <a:avLst/>
          </a:prstGeom>
        </p:spPr>
      </p:pic>
      <p:cxnSp>
        <p:nvCxnSpPr>
          <p:cNvPr id="56" name="꺾인 연결선 55"/>
          <p:cNvCxnSpPr>
            <a:endCxn id="79" idx="3"/>
          </p:cNvCxnSpPr>
          <p:nvPr/>
        </p:nvCxnSpPr>
        <p:spPr>
          <a:xfrm rot="5400000">
            <a:off x="2109187" y="3515563"/>
            <a:ext cx="1983536" cy="53400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951" y="2931471"/>
            <a:ext cx="2270814" cy="341239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44216" y="1716526"/>
            <a:ext cx="3325883" cy="880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16" y="2624644"/>
            <a:ext cx="3325883" cy="1534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36351" y="1357014"/>
            <a:ext cx="3325883" cy="3363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72" idx="3"/>
          </p:cNvCxnSpPr>
          <p:nvPr/>
        </p:nvCxnSpPr>
        <p:spPr>
          <a:xfrm>
            <a:off x="3962234" y="1525206"/>
            <a:ext cx="972061" cy="161217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095952" y="2991333"/>
            <a:ext cx="1691608" cy="1681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5" idx="3"/>
          </p:cNvCxnSpPr>
          <p:nvPr/>
        </p:nvCxnSpPr>
        <p:spPr>
          <a:xfrm>
            <a:off x="3962234" y="1992763"/>
            <a:ext cx="1845764" cy="30359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124618" y="4323929"/>
            <a:ext cx="2064961" cy="66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99109" y="4095995"/>
            <a:ext cx="2134843" cy="135667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0. </a:t>
            </a:r>
            <a:r>
              <a:rPr lang="ko-KR" altLang="en-US" sz="2400" b="1" dirty="0" smtClean="0"/>
              <a:t>기본 자원 및 데이터 정의</a:t>
            </a:r>
            <a:endParaRPr lang="ko-KR" altLang="en-US" sz="2400" b="1" dirty="0"/>
          </a:p>
        </p:txBody>
      </p:sp>
      <p:sp>
        <p:nvSpPr>
          <p:cNvPr id="88" name="Google Shape;248;p7"/>
          <p:cNvSpPr txBox="1">
            <a:spLocks/>
          </p:cNvSpPr>
          <p:nvPr/>
        </p:nvSpPr>
        <p:spPr>
          <a:xfrm>
            <a:off x="6685976" y="1070043"/>
            <a:ext cx="5248849" cy="54992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 err="1" smtClean="0"/>
              <a:t>BaseResourceInfo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데이터에서 초기 자원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초기화 시 기본 자원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게임에서 사용하는 돈과 에너지코어 라는 캐시 자원을 </a:t>
            </a:r>
            <a:r>
              <a:rPr lang="en-US" altLang="ko-KR" sz="2400" dirty="0" smtClean="0"/>
              <a:t>money, </a:t>
            </a:r>
            <a:r>
              <a:rPr lang="en-US" altLang="ko-KR" sz="2400" dirty="0" err="1" smtClean="0"/>
              <a:t>energycore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라는 이름으로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시뮬레이션 장르에서 사용할 </a:t>
            </a:r>
            <a:r>
              <a:rPr lang="ko-KR" altLang="en-US" sz="2400" dirty="0" err="1" smtClean="0"/>
              <a:t>패러미터들을</a:t>
            </a:r>
            <a:r>
              <a:rPr lang="ko-KR" altLang="en-US" sz="2400" dirty="0" smtClean="0"/>
              <a:t> 정의하고 기초 </a:t>
            </a:r>
            <a:r>
              <a:rPr lang="ko-KR" altLang="en-US" sz="2400" dirty="0" err="1" smtClean="0"/>
              <a:t>패러미터</a:t>
            </a:r>
            <a:r>
              <a:rPr lang="ko-KR" altLang="en-US" sz="2400" dirty="0" smtClean="0"/>
              <a:t> 값을 정의한다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처음부터 해금되어 시작할 사회 공헌 항목이 있다면 </a:t>
            </a:r>
            <a:r>
              <a:rPr lang="en-US" altLang="ko-KR" sz="2400" dirty="0" smtClean="0"/>
              <a:t>base </a:t>
            </a:r>
            <a:r>
              <a:rPr lang="ko-KR" altLang="en-US" sz="2400" dirty="0" smtClean="0"/>
              <a:t>에서 정의한다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6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92200"/>
            <a:ext cx="3505200" cy="5257800"/>
          </a:xfrm>
          <a:prstGeom prst="rect">
            <a:avLst/>
          </a:prstGeom>
        </p:spPr>
      </p:pic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474207"/>
            <a:ext cx="7388590" cy="5095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 화면은 세 개의 탭으로 구성되어 있다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버는 사회 공헌이 디폴트 탭이다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실행 시 탭에 관한 </a:t>
            </a:r>
            <a:r>
              <a:rPr lang="ko-KR" altLang="en-US" sz="2400" dirty="0" err="1" smtClean="0"/>
              <a:t>클라이어튼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 정보가 없다면 일단 사회 공헌 탭이 표시된다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공헌은 내가 가르친 </a:t>
            </a:r>
            <a:r>
              <a:rPr lang="ko-KR" altLang="en-US" sz="2400" dirty="0" err="1" smtClean="0"/>
              <a:t>안드로이드의</a:t>
            </a:r>
            <a:r>
              <a:rPr lang="ko-KR" altLang="en-US" sz="2400" dirty="0" smtClean="0"/>
              <a:t> 복제품</a:t>
            </a:r>
            <a:r>
              <a:rPr lang="en-US" altLang="ko-KR" sz="2400" dirty="0" smtClean="0"/>
              <a:t>(?) </a:t>
            </a:r>
            <a:r>
              <a:rPr lang="ko-KR" altLang="en-US" sz="2400" dirty="0" smtClean="0"/>
              <a:t>들이 사회에 나가서 전후 사회의 재건을 돕는다는 설정이다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플레이어는 </a:t>
            </a:r>
            <a:r>
              <a:rPr lang="ko-KR" altLang="en-US" sz="2400" dirty="0" err="1" smtClean="0"/>
              <a:t>안드로이드들이</a:t>
            </a:r>
            <a:r>
              <a:rPr lang="ko-KR" altLang="en-US" sz="2400" dirty="0" smtClean="0"/>
              <a:t> 나가서 공헌하고 벌어온 돈으로 </a:t>
            </a:r>
            <a:r>
              <a:rPr lang="ko-KR" altLang="en-US" sz="2400" dirty="0" err="1" smtClean="0"/>
              <a:t>레벨업</a:t>
            </a:r>
            <a:r>
              <a:rPr lang="ko-KR" altLang="en-US" sz="2400" dirty="0" smtClean="0"/>
              <a:t> 하거나 기능 학습을 수행하게 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/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ko-KR" altLang="en-US" sz="2400" dirty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482600" y="2794000"/>
            <a:ext cx="3505200" cy="2832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1-1.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사회 공헌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75257"/>
              </p:ext>
            </p:extLst>
          </p:nvPr>
        </p:nvGraphicFramePr>
        <p:xfrm>
          <a:off x="482600" y="1193800"/>
          <a:ext cx="5003800" cy="292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266"/>
                <a:gridCol w="2436854"/>
                <a:gridCol w="109468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WorkingInfo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도시 환경 미화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출장 설거지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야간 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책 읽어주기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AND_MAKER_WORKING_NAME_12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46959"/>
              </p:ext>
            </p:extLst>
          </p:nvPr>
        </p:nvGraphicFramePr>
        <p:xfrm>
          <a:off x="482600" y="4373852"/>
          <a:ext cx="10515599" cy="209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035"/>
                <a:gridCol w="1687982"/>
                <a:gridCol w="1068176"/>
                <a:gridCol w="1068176"/>
                <a:gridCol w="1068176"/>
                <a:gridCol w="1202687"/>
                <a:gridCol w="1012789"/>
                <a:gridCol w="1012789"/>
                <a:gridCol w="1012789"/>
              </a:tblGrid>
              <a:tr h="17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WorkingArgumentInfo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_activemoney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arg1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_rewardmoney</a:t>
                      </a:r>
                      <a:r>
                        <a:rPr lang="ko-KR" altLang="en-US" sz="900" u="none" strike="noStrike">
                          <a:effectLst/>
                        </a:rPr>
                        <a:t>공식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rewardinterval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2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arg1^(level</a:t>
                      </a:r>
                      <a:r>
                        <a:rPr lang="ko-KR" altLang="en-US" sz="900" u="none" strike="noStrike">
                          <a:effectLst/>
                        </a:rPr>
                        <a:t>값</a:t>
                      </a:r>
                      <a:r>
                        <a:rPr lang="en-US" altLang="ko-KR" sz="900" u="none" strike="noStrike">
                          <a:effectLst/>
                        </a:rPr>
                        <a:t>-1)*</a:t>
                      </a:r>
                      <a:r>
                        <a:rPr lang="en-US" sz="900" u="none" strike="noStrike">
                          <a:effectLst/>
                        </a:rPr>
                        <a:t>arg2+arg3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1.05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(level</a:t>
                      </a:r>
                      <a:r>
                        <a:rPr lang="ko-KR" altLang="en-US" sz="900" u="none" strike="noStrike">
                          <a:effectLst/>
                        </a:rPr>
                        <a:t>값*</a:t>
                      </a:r>
                      <a:r>
                        <a:rPr lang="en-US" sz="900" u="none" strike="noStrike">
                          <a:effectLst/>
                        </a:rPr>
                        <a:t>arg4)+arg5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8" marR="7918" marT="79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7"/>
          <p:cNvSpPr txBox="1">
            <a:spLocks/>
          </p:cNvSpPr>
          <p:nvPr/>
        </p:nvSpPr>
        <p:spPr>
          <a:xfrm>
            <a:off x="4546236" y="1097281"/>
            <a:ext cx="7388590" cy="54720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사회 공헌에서 돈을 벌고 학습에서는 돈을 쓴다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돈을 써서 학습을 눌러두면 </a:t>
            </a:r>
            <a:r>
              <a:rPr lang="ko-KR" altLang="en-US" sz="2400" dirty="0" err="1" smtClean="0"/>
              <a:t>큐잉이</a:t>
            </a:r>
            <a:r>
              <a:rPr lang="ko-KR" altLang="en-US" sz="2400" dirty="0" smtClean="0"/>
              <a:t> 최대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회까지 쌓인다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ko-KR" altLang="en-US" sz="2400" dirty="0" smtClean="0"/>
              <a:t>해당 시간 동안 방치해 두면 </a:t>
            </a:r>
            <a:r>
              <a:rPr lang="ko-KR" altLang="en-US" sz="2400" dirty="0" err="1" smtClean="0"/>
              <a:t>스테이터스</a:t>
            </a:r>
            <a:r>
              <a:rPr lang="ko-KR" altLang="en-US" sz="2400" dirty="0" smtClean="0"/>
              <a:t> 결과가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반영된다</a:t>
            </a:r>
            <a:r>
              <a:rPr lang="en-US" altLang="ko-KR" sz="2400" dirty="0" smtClean="0"/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lang="en-US" altLang="ko-KR" sz="2400" dirty="0" smtClean="0"/>
          </a:p>
        </p:txBody>
      </p:sp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</a:t>
            </a:r>
            <a:endParaRPr lang="ko-KR" altLang="en-US" sz="2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386394" y="2848494"/>
            <a:ext cx="4112446" cy="3444045"/>
            <a:chOff x="4193354" y="2848494"/>
            <a:chExt cx="4112446" cy="344404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9481" y="2995669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사회 비디오 감상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31295" y="3441761"/>
              <a:ext cx="1520031" cy="1847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24152" y="3422411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00:30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389481" y="3846760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독서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389480" y="5546837"/>
              <a:ext cx="3916319" cy="7457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인간 친구 사귀기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389481" y="4697166"/>
              <a:ext cx="3916319" cy="74570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단체 생활 체험 </a:t>
              </a:r>
              <a:endParaRPr lang="en-US" altLang="ko-KR" sz="1200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20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637116" y="3245647"/>
              <a:ext cx="352425" cy="352425"/>
              <a:chOff x="7179625" y="2987083"/>
              <a:chExt cx="352425" cy="35242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179625" y="2987083"/>
                <a:ext cx="352425" cy="352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299" b="97922" l="656" r="98361">
                            <a14:foregroundMark x1="40656" y1="18961" x2="46557" y2="31429"/>
                            <a14:foregroundMark x1="53115" y1="23117" x2="61967" y2="30909"/>
                            <a14:foregroundMark x1="40328" y1="13766" x2="21311" y2="34026"/>
                            <a14:foregroundMark x1="26230" y1="43117" x2="60328" y2="36364"/>
                            <a14:foregroundMark x1="25246" y1="37922" x2="25246" y2="48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32168" y="3023350"/>
                <a:ext cx="247337" cy="312212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4531295" y="4248229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300 B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111698" y="4894082"/>
              <a:ext cx="352425" cy="352425"/>
              <a:chOff x="7016259" y="1872234"/>
              <a:chExt cx="352425" cy="35242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111698" y="3249708"/>
              <a:ext cx="352425" cy="352425"/>
              <a:chOff x="6296898" y="2401662"/>
              <a:chExt cx="352425" cy="35242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46" b="93590" l="4348" r="98551">
                            <a14:foregroundMark x1="50725" y1="23077" x2="66667" y2="3846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16342" y="2420724"/>
                <a:ext cx="282874" cy="319771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6296898" y="2401662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37116" y="4097106"/>
              <a:ext cx="352425" cy="352425"/>
              <a:chOff x="6859680" y="2350600"/>
              <a:chExt cx="352425" cy="35242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24" name="타원 23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111698" y="4097106"/>
              <a:ext cx="352425" cy="370801"/>
              <a:chOff x="6457779" y="2901044"/>
              <a:chExt cx="352425" cy="370801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37116" y="4906658"/>
              <a:ext cx="352425" cy="352425"/>
              <a:chOff x="7045659" y="2847137"/>
              <a:chExt cx="352425" cy="35242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30" name="타원 29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4531295" y="5129797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C </a:t>
              </a:r>
              <a:r>
                <a:rPr lang="ko-KR" altLang="en-US" sz="1050" dirty="0">
                  <a:solidFill>
                    <a:schemeClr val="tx1"/>
                  </a:solidFill>
                </a:rPr>
                <a:t>필요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18839" y="5976303"/>
              <a:ext cx="1828800" cy="20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500 D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필요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 rot="10800000">
              <a:off x="7387220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 rot="10800000">
              <a:off x="6871269" y="317583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 rot="10800000">
              <a:off x="7387220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아래쪽 화살표 35"/>
            <p:cNvSpPr/>
            <p:nvPr/>
          </p:nvSpPr>
          <p:spPr>
            <a:xfrm rot="10800000">
              <a:off x="6871269" y="4009878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아래쪽 화살표 37"/>
            <p:cNvSpPr/>
            <p:nvPr/>
          </p:nvSpPr>
          <p:spPr>
            <a:xfrm rot="10800000">
              <a:off x="7387220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0800000">
              <a:off x="6871269" y="4821950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600760" y="4099665"/>
              <a:ext cx="352425" cy="352425"/>
              <a:chOff x="7045659" y="2847137"/>
              <a:chExt cx="352425" cy="352425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43" name="타원 42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아래쪽 화살표 43"/>
            <p:cNvSpPr/>
            <p:nvPr/>
          </p:nvSpPr>
          <p:spPr>
            <a:xfrm>
              <a:off x="7859115" y="4009878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99949" y="3253817"/>
              <a:ext cx="352425" cy="352425"/>
              <a:chOff x="6859680" y="2350600"/>
              <a:chExt cx="352425" cy="352425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41026" y1="67857" x2="47436" y2="69048"/>
                            <a14:foregroundMark x1="41026" y1="82143" x2="53846" y2="82143"/>
                            <a14:foregroundMark x1="39744" y1="84524" x2="52564" y2="880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69033" y="2355363"/>
                <a:ext cx="319771" cy="344369"/>
              </a:xfrm>
              <a:prstGeom prst="rect">
                <a:avLst/>
              </a:prstGeom>
            </p:spPr>
          </p:pic>
          <p:sp>
            <p:nvSpPr>
              <p:cNvPr id="47" name="타원 46"/>
              <p:cNvSpPr/>
              <p:nvPr/>
            </p:nvSpPr>
            <p:spPr>
              <a:xfrm>
                <a:off x="6859680" y="2350600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아래쪽 화살표 47"/>
            <p:cNvSpPr/>
            <p:nvPr/>
          </p:nvSpPr>
          <p:spPr>
            <a:xfrm>
              <a:off x="7856594" y="318556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7602430" y="4884616"/>
              <a:ext cx="352425" cy="370801"/>
              <a:chOff x="6457779" y="2901044"/>
              <a:chExt cx="352425" cy="370801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51" name="타원 50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아래쪽 화살표 51"/>
            <p:cNvSpPr/>
            <p:nvPr/>
          </p:nvSpPr>
          <p:spPr>
            <a:xfrm>
              <a:off x="7856594" y="4821949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224600" y="2848494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1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219399" y="4546745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2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221963" y="3728156"/>
              <a:ext cx="340162" cy="34016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ysClr val="windowText" lastClr="000000"/>
                  </a:solidFill>
                </a:rPr>
                <a:t>3</a:t>
              </a:r>
              <a:endParaRPr lang="ko-KR" alt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193354" y="5394530"/>
              <a:ext cx="340162" cy="34016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111698" y="5756346"/>
              <a:ext cx="352425" cy="352425"/>
              <a:chOff x="7016259" y="1872234"/>
              <a:chExt cx="352425" cy="352425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632" b="92105" l="1299" r="8831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35893" y="1896447"/>
                <a:ext cx="315672" cy="311572"/>
              </a:xfrm>
              <a:prstGeom prst="rect">
                <a:avLst/>
              </a:prstGeom>
            </p:spPr>
          </p:pic>
          <p:sp>
            <p:nvSpPr>
              <p:cNvPr id="59" name="타원 58"/>
              <p:cNvSpPr/>
              <p:nvPr/>
            </p:nvSpPr>
            <p:spPr>
              <a:xfrm>
                <a:off x="7016259" y="187223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637116" y="5768922"/>
              <a:ext cx="352425" cy="352425"/>
              <a:chOff x="7045659" y="2847137"/>
              <a:chExt cx="352425" cy="352425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1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91" b="97403" l="989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95863" y="2904152"/>
                <a:ext cx="252016" cy="213244"/>
              </a:xfrm>
              <a:prstGeom prst="rect">
                <a:avLst/>
              </a:prstGeom>
            </p:spPr>
          </p:pic>
          <p:sp>
            <p:nvSpPr>
              <p:cNvPr id="62" name="타원 61"/>
              <p:cNvSpPr/>
              <p:nvPr/>
            </p:nvSpPr>
            <p:spPr>
              <a:xfrm>
                <a:off x="7045659" y="2847137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아래쪽 화살표 62"/>
            <p:cNvSpPr/>
            <p:nvPr/>
          </p:nvSpPr>
          <p:spPr>
            <a:xfrm rot="10800000">
              <a:off x="7387220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쪽 화살표 63"/>
            <p:cNvSpPr/>
            <p:nvPr/>
          </p:nvSpPr>
          <p:spPr>
            <a:xfrm rot="10800000">
              <a:off x="6871269" y="5684214"/>
              <a:ext cx="153805" cy="192690"/>
            </a:xfrm>
            <a:prstGeom prst="downArrow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7602430" y="5746880"/>
              <a:ext cx="352425" cy="370801"/>
              <a:chOff x="6457779" y="2901044"/>
              <a:chExt cx="352425" cy="370801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488" b="89535" l="1282" r="897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81346" y="2919277"/>
                <a:ext cx="319771" cy="352568"/>
              </a:xfrm>
              <a:prstGeom prst="rect">
                <a:avLst/>
              </a:prstGeom>
            </p:spPr>
          </p:pic>
          <p:sp>
            <p:nvSpPr>
              <p:cNvPr id="67" name="타원 66"/>
              <p:cNvSpPr/>
              <p:nvPr/>
            </p:nvSpPr>
            <p:spPr>
              <a:xfrm>
                <a:off x="6457779" y="2901044"/>
                <a:ext cx="352425" cy="352425"/>
              </a:xfrm>
              <a:prstGeom prst="ellipse">
                <a:avLst/>
              </a:prstGeom>
              <a:noFill/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아래쪽 화살표 67"/>
            <p:cNvSpPr/>
            <p:nvPr/>
          </p:nvSpPr>
          <p:spPr>
            <a:xfrm>
              <a:off x="7856594" y="5684213"/>
              <a:ext cx="153805" cy="19269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840" y="1025214"/>
            <a:ext cx="3505200" cy="52673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513840" y="4352493"/>
            <a:ext cx="3505200" cy="121211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>
            <a:off x="4077432" y="4772936"/>
            <a:ext cx="393399" cy="407918"/>
          </a:xfrm>
          <a:prstGeom prst="rightArrow">
            <a:avLst/>
          </a:prstGeom>
          <a:solidFill>
            <a:srgbClr val="2E75B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8;p7"/>
          <p:cNvSpPr txBox="1">
            <a:spLocks/>
          </p:cNvSpPr>
          <p:nvPr/>
        </p:nvSpPr>
        <p:spPr>
          <a:xfrm>
            <a:off x="482600" y="293107"/>
            <a:ext cx="7823200" cy="5704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altLang="ko-KR" sz="2400" b="1" dirty="0" smtClean="0"/>
              <a:t>1-2. </a:t>
            </a:r>
            <a:r>
              <a:rPr lang="ko-KR" altLang="en-US" sz="2400" b="1" dirty="0" smtClean="0"/>
              <a:t>플레이 화면 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기능 학습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관련 데이터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04575"/>
              </p:ext>
            </p:extLst>
          </p:nvPr>
        </p:nvGraphicFramePr>
        <p:xfrm>
          <a:off x="590550" y="1060450"/>
          <a:ext cx="47371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2527300"/>
                <a:gridCol w="12573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LearningInfo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_text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사회 비디오 감상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독서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학교 체험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AND_MAKER_LEARNING_NAME_12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9298"/>
              </p:ext>
            </p:extLst>
          </p:nvPr>
        </p:nvGraphicFramePr>
        <p:xfrm>
          <a:off x="584200" y="4137025"/>
          <a:ext cx="10515600" cy="2522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086"/>
                <a:gridCol w="1432086"/>
                <a:gridCol w="1432086"/>
                <a:gridCol w="1036557"/>
                <a:gridCol w="1036557"/>
                <a:gridCol w="1036557"/>
                <a:gridCol w="1036557"/>
                <a:gridCol w="1036557"/>
                <a:gridCol w="1036557"/>
              </a:tblGrid>
              <a:tr h="1801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LearningArgumentInfo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requiremoney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requiretime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computing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knowledge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commonsesnse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willing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humanity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4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1232</Words>
  <Application>Microsoft Office PowerPoint</Application>
  <PresentationFormat>와이드스크린</PresentationFormat>
  <Paragraphs>508</Paragraphs>
  <Slides>14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안드로이드 메이커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MINSWOO JUN</dc:creator>
  <cp:lastModifiedBy>MINSWOO JUN</cp:lastModifiedBy>
  <cp:revision>215</cp:revision>
  <dcterms:created xsi:type="dcterms:W3CDTF">2020-09-26T05:46:25Z</dcterms:created>
  <dcterms:modified xsi:type="dcterms:W3CDTF">2020-10-04T15:33:31Z</dcterms:modified>
</cp:coreProperties>
</file>