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8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4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5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4BB7-E3D7-4812-A67E-EC4DCFB6AA1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B450-2716-461D-8041-7BDC89B2C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7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8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9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14.wdp"/><Relationship Id="rId3" Type="http://schemas.microsoft.com/office/2007/relationships/hdphoto" Target="../media/hdphoto9.wdp"/><Relationship Id="rId7" Type="http://schemas.microsoft.com/office/2007/relationships/hdphoto" Target="../media/hdphoto11.wdp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13.wdp"/><Relationship Id="rId5" Type="http://schemas.microsoft.com/office/2007/relationships/hdphoto" Target="../media/hdphoto10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12.wdp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5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7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411317" y="1126897"/>
            <a:ext cx="7369367" cy="4143458"/>
            <a:chOff x="2259411" y="711201"/>
            <a:chExt cx="7876378" cy="44285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9411" y="711201"/>
              <a:ext cx="7876378" cy="44285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525"/>
            <a:stretch/>
          </p:blipFill>
          <p:spPr>
            <a:xfrm>
              <a:off x="5045409" y="2728333"/>
              <a:ext cx="2304380" cy="2411395"/>
            </a:xfrm>
            <a:prstGeom prst="rect">
              <a:avLst/>
            </a:prstGeom>
          </p:spPr>
        </p:pic>
      </p:grp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3841749" y="1825147"/>
            <a:ext cx="4508500" cy="1189037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AndroidMaker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3435350" y="3602038"/>
            <a:ext cx="5321300" cy="1655762"/>
          </a:xfrm>
        </p:spPr>
        <p:txBody>
          <a:bodyPr>
            <a:normAutofit/>
          </a:bodyPr>
          <a:lstStyle/>
          <a:p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  <a:cs typeface="+mj-cs"/>
            </a:endParaRPr>
          </a:p>
          <a:p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  <a:cs typeface="+mj-cs"/>
              </a:rPr>
              <a:t>Touch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014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65" y="1113279"/>
            <a:ext cx="4267200" cy="4171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6017" y="1113279"/>
            <a:ext cx="4823792" cy="4452633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3</a:t>
            </a:r>
            <a:r>
              <a:rPr lang="ko-KR" altLang="en-US" sz="1600" b="1" kern="0" noProof="0" dirty="0" err="1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레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벨 효과</a:t>
            </a:r>
            <a:endParaRPr lang="en-US" altLang="ko-KR" sz="1600" b="1" kern="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1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개월이 경과할 때마다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200 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만큼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0" dirty="0" err="1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크레딧을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자동으로 생산합니다</a:t>
            </a:r>
            <a:r>
              <a:rPr lang="en-US" altLang="ko-KR" sz="1600" b="1" kern="0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</a:t>
            </a:r>
            <a:r>
              <a:rPr lang="ko-KR" altLang="en-US" sz="1600" b="1" kern="0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레벨로 </a:t>
            </a:r>
            <a:r>
              <a:rPr lang="ko-KR" altLang="en-US" sz="1600" b="1" kern="0" dirty="0" err="1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레벨업</a:t>
            </a:r>
            <a:endParaRPr lang="en-US" altLang="ko-KR" sz="1600" b="1" kern="0" dirty="0" smtClean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kern="0" dirty="0" smtClean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요구사항</a:t>
            </a:r>
            <a:endParaRPr lang="en-US" altLang="ko-KR" sz="1600" b="1" kern="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ko-KR" altLang="en-US" sz="1600" b="1" kern="0" dirty="0">
                <a:solidFill>
                  <a:srgbClr val="FF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연구소 레벨 </a:t>
            </a:r>
            <a:r>
              <a:rPr lang="en-US" altLang="ko-KR" sz="1600" b="1" kern="0" dirty="0">
                <a:solidFill>
                  <a:srgbClr val="FF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이상</a:t>
            </a:r>
            <a:endParaRPr lang="en-US" altLang="ko-KR" sz="1600" b="1" kern="0" dirty="0" smtClean="0">
              <a:solidFill>
                <a:srgbClr val="FF0000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1000 </a:t>
            </a:r>
            <a:r>
              <a:rPr lang="ko-KR" altLang="en-US" sz="1600" b="1" kern="0" dirty="0" err="1" smtClean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endParaRPr lang="en-US" altLang="ko-KR" sz="1600" b="1" kern="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endParaRPr lang="en-US" altLang="ko-KR" sz="1600" b="1" kern="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업그레이드 시 효과</a:t>
            </a:r>
            <a:endParaRPr lang="en-US" altLang="ko-KR" sz="1600" b="1" kern="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en-US" altLang="ko-KR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</a:t>
            </a:r>
            <a:r>
              <a:rPr lang="ko-KR" altLang="en-US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개월이 경과할 때마다 </a:t>
            </a:r>
            <a:r>
              <a:rPr lang="en-US" altLang="ko-KR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300 </a:t>
            </a:r>
            <a:r>
              <a:rPr lang="ko-KR" altLang="en-US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만큼</a:t>
            </a:r>
            <a:endParaRPr lang="en-US" altLang="ko-KR" sz="1600" b="1" kern="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lvl="0" algn="ctr" latinLnBrk="0">
              <a:defRPr/>
            </a:pPr>
            <a:r>
              <a:rPr lang="ko-KR" altLang="en-US" sz="1600" b="1" kern="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크레딧을</a:t>
            </a:r>
            <a:r>
              <a:rPr lang="ko-KR" altLang="en-US" sz="1600" b="1" kern="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자동으로 생산합니다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          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23847" y="5028995"/>
            <a:ext cx="1285517" cy="307262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확인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99902" y="5028993"/>
            <a:ext cx="1285517" cy="307262"/>
          </a:xfrm>
          <a:prstGeom prst="roundRect">
            <a:avLst/>
          </a:prstGeom>
          <a:solidFill>
            <a:schemeClr val="bg2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레벨업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4487" y="834984"/>
            <a:ext cx="2146852" cy="556590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rPr>
              <a:t>인근 광산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18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96684" y="2585679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4" y="2522277"/>
            <a:ext cx="7517775" cy="42287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435792" y="2694372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10204" y="2694372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84472" y="6170580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57729" y="6170574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086" y="6170574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538442" y="6170573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아이템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752675" y="2694372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-1" r="-155"/>
          <a:stretch/>
        </p:blipFill>
        <p:spPr>
          <a:xfrm>
            <a:off x="703034" y="3184596"/>
            <a:ext cx="7518855" cy="297761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6170" y="2676716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연구소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37" b="99153" l="7921" r="950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363" y="2640387"/>
            <a:ext cx="319807" cy="37363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BEADAB1-ED34-41AB-8851-316B3D66D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827" y="2742608"/>
            <a:ext cx="147553" cy="1424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94DCA214-9727-40F7-BA5D-1C514D6BE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6698" y="2742608"/>
            <a:ext cx="150026" cy="1432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A5A5A5">
                <a:tint val="45000"/>
                <a:satMod val="400000"/>
              </a:srgbClr>
            </a:duotone>
          </a:blip>
          <a:srcRect l="35683" r="-155"/>
          <a:stretch/>
        </p:blipFill>
        <p:spPr>
          <a:xfrm>
            <a:off x="3381829" y="3199110"/>
            <a:ext cx="4840060" cy="297761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412343" y="3199110"/>
            <a:ext cx="3803196" cy="296310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86457" y="2272026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445319" y="930367"/>
            <a:ext cx="2603500" cy="1292452"/>
            <a:chOff x="673100" y="488950"/>
            <a:chExt cx="3556000" cy="1765300"/>
          </a:xfrm>
        </p:grpSpPr>
        <p:sp>
          <p:nvSpPr>
            <p:cNvPr id="38" name="직사각형 37"/>
            <p:cNvSpPr/>
            <p:nvPr/>
          </p:nvSpPr>
          <p:spPr>
            <a:xfrm>
              <a:off x="673100" y="844550"/>
              <a:ext cx="3556000" cy="14097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ko-KR" altLang="en-US" sz="1100" dirty="0" smtClean="0"/>
                <a:t>모든 근간 시설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연구 시설 레벨 </a:t>
              </a:r>
              <a:r>
                <a:rPr lang="en-US" altLang="ko-KR" sz="1100" dirty="0" smtClean="0"/>
                <a:t>N</a:t>
              </a:r>
              <a:r>
                <a:rPr lang="ko-KR" altLang="en-US" sz="1100" dirty="0" smtClean="0"/>
                <a:t>을 기준으로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하위 시설들도 </a:t>
              </a:r>
              <a:r>
                <a:rPr lang="en-US" altLang="ko-KR" sz="1100" dirty="0" smtClean="0"/>
                <a:t>N</a:t>
              </a:r>
              <a:r>
                <a:rPr lang="ko-KR" altLang="en-US" sz="1100" dirty="0" smtClean="0"/>
                <a:t>레벨 개방이 가능하다</a:t>
              </a:r>
              <a:r>
                <a:rPr lang="en-US" altLang="ko-KR" sz="1100" dirty="0" smtClean="0"/>
                <a:t>.</a:t>
              </a:r>
            </a:p>
            <a:p>
              <a:endParaRPr lang="en-US" altLang="ko-KR" sz="1100" dirty="0" smtClean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73100" y="488950"/>
              <a:ext cx="2298700" cy="711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중앙 연구실 </a:t>
              </a:r>
              <a:r>
                <a:rPr lang="en-US" altLang="ko-KR" sz="1400" b="1" dirty="0" smtClean="0"/>
                <a:t>LV 5</a:t>
              </a:r>
              <a:endParaRPr lang="ko-KR" altLang="en-US" sz="1400" b="1" dirty="0"/>
            </a:p>
          </p:txBody>
        </p:sp>
      </p:grpSp>
      <p:sp>
        <p:nvSpPr>
          <p:cNvPr id="34" name="타원 33"/>
          <p:cNvSpPr/>
          <p:nvPr/>
        </p:nvSpPr>
        <p:spPr>
          <a:xfrm>
            <a:off x="974642" y="555405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87629" y="1267233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0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2207432" y="1227984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946540" y="1336677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420952" y="1336677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95220" y="4812885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068477" y="481287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558834" y="481287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연구소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9049190" y="4812878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263423" y="1336677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36918" y="1319021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개발</a:t>
            </a: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15" y="1296142"/>
            <a:ext cx="358200" cy="316968"/>
          </a:xfrm>
          <a:prstGeom prst="rect">
            <a:avLst/>
          </a:prstGeom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3162"/>
              </p:ext>
            </p:extLst>
          </p:nvPr>
        </p:nvGraphicFramePr>
        <p:xfrm>
          <a:off x="2753840" y="2157268"/>
          <a:ext cx="3088490" cy="2531260"/>
        </p:xfrm>
        <a:graphic>
          <a:graphicData uri="http://schemas.openxmlformats.org/drawingml/2006/table">
            <a:tbl>
              <a:tblPr firstRow="1" bandRow="1"/>
              <a:tblGrid>
                <a:gridCol w="617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76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5" name="한쪽 모서리가 잘린 사각형 104"/>
          <p:cNvSpPr/>
          <p:nvPr/>
        </p:nvSpPr>
        <p:spPr>
          <a:xfrm>
            <a:off x="3757563" y="1701604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재료 아이템</a:t>
            </a:r>
          </a:p>
        </p:txBody>
      </p:sp>
      <p:sp>
        <p:nvSpPr>
          <p:cNvPr id="106" name="한쪽 모서리가 잘린 사각형 105"/>
          <p:cNvSpPr/>
          <p:nvPr/>
        </p:nvSpPr>
        <p:spPr>
          <a:xfrm>
            <a:off x="2736915" y="1702301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레시피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746441" y="2142763"/>
            <a:ext cx="3122036" cy="253497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904381" y="2278070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508515" y="2278070"/>
            <a:ext cx="314325" cy="2952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12649" y="2278070"/>
            <a:ext cx="314325" cy="29527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716783" y="2285029"/>
            <a:ext cx="373599" cy="338505"/>
            <a:chOff x="4521932" y="3518783"/>
            <a:chExt cx="373599" cy="338505"/>
          </a:xfrm>
        </p:grpSpPr>
        <p:sp>
          <p:nvSpPr>
            <p:cNvPr id="112" name="타원 111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5380192" y="2291125"/>
            <a:ext cx="373599" cy="338505"/>
            <a:chOff x="4521932" y="3518783"/>
            <a:chExt cx="373599" cy="338505"/>
          </a:xfrm>
        </p:grpSpPr>
        <p:sp>
          <p:nvSpPr>
            <p:cNvPr id="115" name="타원 114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sp>
        <p:nvSpPr>
          <p:cNvPr id="117" name="타원 116"/>
          <p:cNvSpPr/>
          <p:nvPr/>
        </p:nvSpPr>
        <p:spPr>
          <a:xfrm>
            <a:off x="6660870" y="2369929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26810" y="2157271"/>
            <a:ext cx="3196971" cy="2520467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6593850" y="2874468"/>
            <a:ext cx="2649609" cy="0"/>
          </a:xfrm>
          <a:prstGeom prst="line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20" name="모서리가 둥근 직사각형 119"/>
          <p:cNvSpPr/>
          <p:nvPr/>
        </p:nvSpPr>
        <p:spPr>
          <a:xfrm>
            <a:off x="6616060" y="3306813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616060" y="3835343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179131" y="3309395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7179131" y="3835343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02972" y="2319542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77508" y="2241107"/>
            <a:ext cx="2223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129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보유 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안드로이드가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패배한 상황에서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내구도를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30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만큼 수리한다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4623" y="3397353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        1500/300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14623" y="3902046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재료 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              10/10</a:t>
            </a:r>
            <a:endParaRPr lang="ko-KR" altLang="en-US" sz="1100" dirty="0">
              <a:solidFill>
                <a:srgbClr val="FF0000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407487" y="4168914"/>
            <a:ext cx="2997818" cy="47606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245070" y="4284412"/>
            <a:ext cx="1285517" cy="307262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5927639" y="2203884"/>
            <a:ext cx="139858" cy="24810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927639" y="2205886"/>
            <a:ext cx="139858" cy="2781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290349" y="3306813"/>
            <a:ext cx="114956" cy="87083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290349" y="3307825"/>
            <a:ext cx="114956" cy="1327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4EE5D1E-4D2F-49DF-9307-19A9B748EB4F}"/>
              </a:ext>
            </a:extLst>
          </p:cNvPr>
          <p:cNvSpPr txBox="1"/>
          <p:nvPr/>
        </p:nvSpPr>
        <p:spPr>
          <a:xfrm>
            <a:off x="6520675" y="2963278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제작기간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FF658CE6-4C25-40CE-BD88-34268D44B122}"/>
              </a:ext>
            </a:extLst>
          </p:cNvPr>
          <p:cNvSpPr txBox="1"/>
          <p:nvPr/>
        </p:nvSpPr>
        <p:spPr>
          <a:xfrm>
            <a:off x="7209524" y="2963278"/>
            <a:ext cx="185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</a:t>
            </a:r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개월 소요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xmlns="" id="{097BDFCF-8793-485F-9EA5-DFEBFE1B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012" y="1397641"/>
            <a:ext cx="147553" cy="142464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xmlns="" id="{777FE7B9-B978-4014-B986-F00270339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883" y="1397641"/>
            <a:ext cx="150026" cy="143268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xmlns="" id="{1689287C-C965-4EB9-A5DF-03B10D51E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15" y="3351659"/>
            <a:ext cx="358361" cy="342218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2279447" y="141700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3476892" y="13419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2262361" y="210605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2" name="타원 141"/>
          <p:cNvSpPr/>
          <p:nvPr/>
        </p:nvSpPr>
        <p:spPr>
          <a:xfrm>
            <a:off x="6055202" y="189467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6064511" y="257252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4" name="타원 143"/>
          <p:cNvSpPr/>
          <p:nvPr/>
        </p:nvSpPr>
        <p:spPr>
          <a:xfrm>
            <a:off x="6072530" y="327989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5" name="타원 144"/>
          <p:cNvSpPr/>
          <p:nvPr/>
        </p:nvSpPr>
        <p:spPr>
          <a:xfrm>
            <a:off x="8849118" y="283947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8403324" y="401280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47" name="타원 146"/>
          <p:cNvSpPr/>
          <p:nvPr/>
        </p:nvSpPr>
        <p:spPr>
          <a:xfrm>
            <a:off x="5371976" y="177632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8830" y="5506297"/>
            <a:ext cx="6810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2432719" y="1638802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71827" y="1747495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6239" y="1747495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20507" y="5223703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93764" y="5223697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784121" y="5223697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연구소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274477" y="5223696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488710" y="1747495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62205" y="1729839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개발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02" y="1706960"/>
            <a:ext cx="358200" cy="316968"/>
          </a:xfrm>
          <a:prstGeom prst="rect">
            <a:avLst/>
          </a:prstGeom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0643"/>
              </p:ext>
            </p:extLst>
          </p:nvPr>
        </p:nvGraphicFramePr>
        <p:xfrm>
          <a:off x="2979127" y="2568086"/>
          <a:ext cx="3088490" cy="2531260"/>
        </p:xfrm>
        <a:graphic>
          <a:graphicData uri="http://schemas.openxmlformats.org/drawingml/2006/table">
            <a:tbl>
              <a:tblPr firstRow="1" bandRow="1"/>
              <a:tblGrid>
                <a:gridCol w="61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" name="한쪽 모서리가 잘린 사각형 58"/>
          <p:cNvSpPr/>
          <p:nvPr/>
        </p:nvSpPr>
        <p:spPr>
          <a:xfrm>
            <a:off x="3982850" y="2112422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보유 아이템</a:t>
            </a:r>
          </a:p>
        </p:txBody>
      </p:sp>
      <p:sp>
        <p:nvSpPr>
          <p:cNvPr id="60" name="한쪽 모서리가 잘린 사각형 59"/>
          <p:cNvSpPr/>
          <p:nvPr/>
        </p:nvSpPr>
        <p:spPr>
          <a:xfrm>
            <a:off x="2962202" y="2113119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 </a:t>
            </a:r>
            <a:r>
              <a:rPr kumimoji="0" lang="ko-KR" alt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레시피</a:t>
            </a:r>
            <a:endParaRPr kumimoji="0" lang="ko-KR" alt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971728" y="2553581"/>
            <a:ext cx="3122036" cy="253497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29668" y="2688888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733802" y="2688888"/>
            <a:ext cx="314325" cy="295275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37936" y="2688888"/>
            <a:ext cx="314325" cy="295275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942070" y="2695847"/>
            <a:ext cx="373599" cy="338505"/>
            <a:chOff x="4521932" y="3518783"/>
            <a:chExt cx="373599" cy="338505"/>
          </a:xfrm>
        </p:grpSpPr>
        <p:sp>
          <p:nvSpPr>
            <p:cNvPr id="66" name="타원 65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5605479" y="2701943"/>
            <a:ext cx="373599" cy="338505"/>
            <a:chOff x="4521932" y="3518783"/>
            <a:chExt cx="373599" cy="338505"/>
          </a:xfrm>
        </p:grpSpPr>
        <p:sp>
          <p:nvSpPr>
            <p:cNvPr id="69" name="타원 68"/>
            <p:cNvSpPr/>
            <p:nvPr/>
          </p:nvSpPr>
          <p:spPr>
            <a:xfrm>
              <a:off x="4521932" y="3518783"/>
              <a:ext cx="314325" cy="295275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296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9541" y="3641300"/>
              <a:ext cx="175990" cy="215988"/>
            </a:xfrm>
            <a:prstGeom prst="rect">
              <a:avLst/>
            </a:prstGeom>
          </p:spPr>
        </p:pic>
      </p:grpSp>
      <p:sp>
        <p:nvSpPr>
          <p:cNvPr id="71" name="타원 70"/>
          <p:cNvSpPr/>
          <p:nvPr/>
        </p:nvSpPr>
        <p:spPr>
          <a:xfrm>
            <a:off x="6886157" y="2780747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52097" y="2568089"/>
            <a:ext cx="3196971" cy="2520467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6819137" y="3285286"/>
            <a:ext cx="2649609" cy="0"/>
          </a:xfrm>
          <a:prstGeom prst="line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74" name="모서리가 둥근 직사각형 73"/>
          <p:cNvSpPr/>
          <p:nvPr/>
        </p:nvSpPr>
        <p:spPr>
          <a:xfrm>
            <a:off x="6841347" y="3717631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841347" y="4246161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404418" y="3720213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404418" y="4246161"/>
            <a:ext cx="2064328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28259" y="2730360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02795" y="2651925"/>
            <a:ext cx="2223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129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보유 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안드로이드가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패배한 상황에서 </a:t>
            </a:r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내구도를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30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만큼 수리한다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39910" y="3808171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          1500/300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39910" y="4312864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재료 아이템</a:t>
            </a:r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              10/10</a:t>
            </a:r>
            <a:endParaRPr lang="ko-KR" altLang="en-US" sz="1100" dirty="0">
              <a:solidFill>
                <a:srgbClr val="FF0000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632774" y="4579732"/>
            <a:ext cx="2997818" cy="47606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470357" y="4695230"/>
            <a:ext cx="1285517" cy="307262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152926" y="2614702"/>
            <a:ext cx="139858" cy="24810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52926" y="2616704"/>
            <a:ext cx="139858" cy="2781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15636" y="3717631"/>
            <a:ext cx="114956" cy="87083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515636" y="3718643"/>
            <a:ext cx="114956" cy="1327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4EE5D1E-4D2F-49DF-9307-19A9B748EB4F}"/>
              </a:ext>
            </a:extLst>
          </p:cNvPr>
          <p:cNvSpPr txBox="1"/>
          <p:nvPr/>
        </p:nvSpPr>
        <p:spPr>
          <a:xfrm>
            <a:off x="6745962" y="3374096"/>
            <a:ext cx="2223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제작기간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F658CE6-4C25-40CE-BD88-34268D44B122}"/>
              </a:ext>
            </a:extLst>
          </p:cNvPr>
          <p:cNvSpPr txBox="1"/>
          <p:nvPr/>
        </p:nvSpPr>
        <p:spPr>
          <a:xfrm>
            <a:off x="7434811" y="3374096"/>
            <a:ext cx="18523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4</a:t>
            </a:r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개월 소요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097BDFCF-8793-485F-9EA5-DFEBFE1B0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299" y="1808459"/>
            <a:ext cx="147553" cy="14246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777FE7B9-B978-4014-B986-F00270339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70" y="1808459"/>
            <a:ext cx="150026" cy="14326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1689287C-C965-4EB9-A5DF-03B10D51E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202" y="3762477"/>
            <a:ext cx="358361" cy="342218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999433" y="2556287"/>
            <a:ext cx="615729" cy="519735"/>
          </a:xfrm>
          <a:prstGeom prst="rect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565902" y="18142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3709958" y="178888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2548816" y="250333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341657" y="229195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350966" y="296980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6358985" y="367716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9135573" y="323675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8689779" y="441008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5658431" y="217360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54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696684" y="2341167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35792" y="2449860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10204" y="2449860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1200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84472" y="5926068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57729" y="5926062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48086" y="5926062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연구소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38442" y="5926061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52675" y="2449860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26170" y="2432204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개발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7" y="2409325"/>
            <a:ext cx="358200" cy="316968"/>
          </a:xfrm>
          <a:prstGeom prst="rect">
            <a:avLst/>
          </a:prstGeom>
        </p:spPr>
      </p:pic>
      <p:sp>
        <p:nvSpPr>
          <p:cNvPr id="50" name="한쪽 모서리가 잘린 사각형 49"/>
          <p:cNvSpPr/>
          <p:nvPr/>
        </p:nvSpPr>
        <p:spPr>
          <a:xfrm>
            <a:off x="2246815" y="2814787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보유 아이템</a:t>
            </a:r>
          </a:p>
        </p:txBody>
      </p:sp>
      <p:sp>
        <p:nvSpPr>
          <p:cNvPr id="51" name="한쪽 모서리가 잘린 사각형 50"/>
          <p:cNvSpPr/>
          <p:nvPr/>
        </p:nvSpPr>
        <p:spPr>
          <a:xfrm>
            <a:off x="1226167" y="2815484"/>
            <a:ext cx="982044" cy="404452"/>
          </a:xfrm>
          <a:prstGeom prst="snip1Rect">
            <a:avLst>
              <a:gd name="adj" fmla="val 37862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제작 </a:t>
            </a:r>
            <a:r>
              <a:rPr kumimoji="0" lang="ko-KR" altLang="en-US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레시피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235693" y="3255946"/>
            <a:ext cx="3122036" cy="253497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별: 꼭짓점 5개 59"/>
          <p:cNvSpPr/>
          <p:nvPr/>
        </p:nvSpPr>
        <p:spPr>
          <a:xfrm>
            <a:off x="5150122" y="3483112"/>
            <a:ext cx="314325" cy="295275"/>
          </a:xfrm>
          <a:prstGeom prst="star5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16062" y="3270454"/>
            <a:ext cx="3196971" cy="2520467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92224" y="3432725"/>
            <a:ext cx="443316" cy="416448"/>
          </a:xfrm>
          <a:prstGeom prst="roundRect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6760" y="3354290"/>
            <a:ext cx="2223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0410 </a:t>
            </a:r>
            <a:r>
              <a:rPr lang="ko-KR" altLang="en-US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합금</a:t>
            </a:r>
            <a:endParaRPr lang="en-US" altLang="ko-KR" sz="1100" b="1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백기사를 처치 시 얻을 수 있다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제작 재료로 사용된다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96739" y="5282097"/>
            <a:ext cx="2997818" cy="47606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16891" y="3317067"/>
            <a:ext cx="139858" cy="24810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16891" y="3319069"/>
            <a:ext cx="139858" cy="2781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097BDFCF-8793-485F-9EA5-DFEBFE1B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64" y="2510824"/>
            <a:ext cx="147553" cy="14246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777FE7B9-B978-4014-B986-F0027033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135" y="2510824"/>
            <a:ext cx="150026" cy="143268"/>
          </a:xfrm>
          <a:prstGeom prst="rect">
            <a:avLst/>
          </a:prstGeom>
        </p:spPr>
      </p:pic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9B8F8FA-3357-483A-984E-8EA03404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51159"/>
              </p:ext>
            </p:extLst>
          </p:nvPr>
        </p:nvGraphicFramePr>
        <p:xfrm>
          <a:off x="1235472" y="3270451"/>
          <a:ext cx="3088490" cy="2531260"/>
        </p:xfrm>
        <a:graphic>
          <a:graphicData uri="http://schemas.openxmlformats.org/drawingml/2006/table">
            <a:tbl>
              <a:tblPr firstRow="1" bandRow="1"/>
              <a:tblGrid>
                <a:gridCol w="6176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769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6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2200" dirty="0"/>
                    </a:p>
                  </a:txBody>
                  <a:tcPr marL="109813" marR="109813" marT="54906" marB="5490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별: 꼭짓점 5개 80">
            <a:extLst>
              <a:ext uri="{FF2B5EF4-FFF2-40B4-BE49-F238E27FC236}">
                <a16:creationId xmlns="" xmlns:a16="http://schemas.microsoft.com/office/drawing/2014/main" id="{E6831DCF-F0C3-4282-AAAD-C7C517337C47}"/>
              </a:ext>
            </a:extLst>
          </p:cNvPr>
          <p:cNvSpPr/>
          <p:nvPr/>
        </p:nvSpPr>
        <p:spPr>
          <a:xfrm>
            <a:off x="1386013" y="3391253"/>
            <a:ext cx="314325" cy="295275"/>
          </a:xfrm>
          <a:prstGeom prst="star5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별: 꼭짓점 5개 82">
            <a:extLst>
              <a:ext uri="{FF2B5EF4-FFF2-40B4-BE49-F238E27FC236}">
                <a16:creationId xmlns="" xmlns:a16="http://schemas.microsoft.com/office/drawing/2014/main" id="{92387C74-227E-47CC-B143-086D35C9BEFE}"/>
              </a:ext>
            </a:extLst>
          </p:cNvPr>
          <p:cNvSpPr/>
          <p:nvPr/>
        </p:nvSpPr>
        <p:spPr>
          <a:xfrm>
            <a:off x="1990147" y="3391253"/>
            <a:ext cx="314325" cy="295275"/>
          </a:xfrm>
          <a:prstGeom prst="star5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별: 꼭짓점 5개 83">
            <a:extLst>
              <a:ext uri="{FF2B5EF4-FFF2-40B4-BE49-F238E27FC236}">
                <a16:creationId xmlns="" xmlns:a16="http://schemas.microsoft.com/office/drawing/2014/main" id="{446BBE0F-18F8-48F4-8898-EACB6092149C}"/>
              </a:ext>
            </a:extLst>
          </p:cNvPr>
          <p:cNvSpPr/>
          <p:nvPr/>
        </p:nvSpPr>
        <p:spPr>
          <a:xfrm>
            <a:off x="2594281" y="3391253"/>
            <a:ext cx="314325" cy="295275"/>
          </a:xfrm>
          <a:prstGeom prst="star5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32284C1-76CD-4DCE-9623-E8E39A92561F}"/>
              </a:ext>
            </a:extLst>
          </p:cNvPr>
          <p:cNvSpPr txBox="1"/>
          <p:nvPr/>
        </p:nvSpPr>
        <p:spPr>
          <a:xfrm>
            <a:off x="1201705" y="3567467"/>
            <a:ext cx="6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x100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84C6B15-9723-4794-B671-0D936F9CD11A}"/>
              </a:ext>
            </a:extLst>
          </p:cNvPr>
          <p:cNvSpPr txBox="1"/>
          <p:nvPr/>
        </p:nvSpPr>
        <p:spPr>
          <a:xfrm>
            <a:off x="1804321" y="3567467"/>
            <a:ext cx="6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x30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78E60C1-BDE0-46E3-A5A3-47289866CEFB}"/>
              </a:ext>
            </a:extLst>
          </p:cNvPr>
          <p:cNvSpPr txBox="1"/>
          <p:nvPr/>
        </p:nvSpPr>
        <p:spPr>
          <a:xfrm>
            <a:off x="2428240" y="3574464"/>
            <a:ext cx="6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x5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5C6739D-AFA1-4C7C-BEC1-B1F0E8A3CB5B}"/>
              </a:ext>
            </a:extLst>
          </p:cNvPr>
          <p:cNvSpPr txBox="1"/>
          <p:nvPr/>
        </p:nvSpPr>
        <p:spPr>
          <a:xfrm>
            <a:off x="5071680" y="4002149"/>
            <a:ext cx="2718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백기사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0410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에서 획득한 재료이다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백기사들은 마스터 마인드가 생존했던 시절의 정예 기사단으로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모든 개체들의 형식 번호가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0410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으로 끝나는 특징을 가지고 있었다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현재로선 구하기 어려운 합금 소재로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/>
            </a:r>
            <a:b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안드로이드 파츠들을 생산하는데 주로 소모된다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C38981C-1142-46F7-80DC-440B7B839462}"/>
              </a:ext>
            </a:extLst>
          </p:cNvPr>
          <p:cNvSpPr/>
          <p:nvPr/>
        </p:nvSpPr>
        <p:spPr>
          <a:xfrm>
            <a:off x="7779601" y="4046981"/>
            <a:ext cx="114956" cy="128013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495DBE3-459A-4B98-BCF9-FF586BFFE8E8}"/>
              </a:ext>
            </a:extLst>
          </p:cNvPr>
          <p:cNvSpPr/>
          <p:nvPr/>
        </p:nvSpPr>
        <p:spPr>
          <a:xfrm>
            <a:off x="7779601" y="4048411"/>
            <a:ext cx="114956" cy="127870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10C23940-8962-4003-A75B-085CB26E7AAE}"/>
              </a:ext>
            </a:extLst>
          </p:cNvPr>
          <p:cNvCxnSpPr/>
          <p:nvPr/>
        </p:nvCxnSpPr>
        <p:spPr>
          <a:xfrm>
            <a:off x="5083102" y="3987651"/>
            <a:ext cx="2649609" cy="0"/>
          </a:xfrm>
          <a:prstGeom prst="line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73" name="타원 72"/>
          <p:cNvSpPr/>
          <p:nvPr/>
        </p:nvSpPr>
        <p:spPr>
          <a:xfrm>
            <a:off x="3225904" y="3391253"/>
            <a:ext cx="314325" cy="295275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78E60C1-BDE0-46E3-A5A3-47289866CEFB}"/>
              </a:ext>
            </a:extLst>
          </p:cNvPr>
          <p:cNvSpPr txBox="1"/>
          <p:nvPr/>
        </p:nvSpPr>
        <p:spPr>
          <a:xfrm>
            <a:off x="3003052" y="3576119"/>
            <a:ext cx="6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x1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44544" y="3258652"/>
            <a:ext cx="615729" cy="519735"/>
          </a:xfrm>
          <a:prstGeom prst="rect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914686" y="237210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925947" y="296974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4561303" y="308583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4598192" y="373983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24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927428" y="1146294"/>
            <a:ext cx="8046180" cy="4525327"/>
            <a:chOff x="1927428" y="1146294"/>
            <a:chExt cx="8046180" cy="452532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927428" y="1214143"/>
              <a:ext cx="8046180" cy="434687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84" y="1146294"/>
              <a:ext cx="8045024" cy="452532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7012" y="3896526"/>
              <a:ext cx="1051990" cy="1336904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9139174" y="1330459"/>
              <a:ext cx="617726" cy="2404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옵션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96190" y="1330459"/>
              <a:ext cx="3426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1000         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68816" y="1274793"/>
              <a:ext cx="2014074" cy="539057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다음 </a:t>
              </a:r>
              <a:r>
                <a:rPr kumimoji="0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메인테넌스까지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10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개월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93081" y="5050466"/>
              <a:ext cx="432680" cy="365942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홈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199530" y="5050460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스케쥴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724277" y="5050460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연구소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249024" y="5050459"/>
              <a:ext cx="450978" cy="365942"/>
            </a:xfrm>
            <a:prstGeom prst="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 Bold" panose="00000800000000000000" pitchFamily="2" charset="-127"/>
                  <a:ea typeface="넥슨Lv1고딕 Bold" panose="00000800000000000000" pitchFamily="2" charset="-127"/>
                  <a:cs typeface="+mn-cs"/>
                </a:rPr>
                <a:t>아이템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08148" y="1330459"/>
              <a:ext cx="617726" cy="2404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우편함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1878758" y="100703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423122" y="9892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7881803" y="98922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8802936" y="95970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4827836" y="354989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7179002" y="467530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7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2309584" y="1277220"/>
            <a:ext cx="7731220" cy="4176721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65" b="99658" l="9875" r="899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35" t="1" b="38179"/>
          <a:stretch/>
        </p:blipFill>
        <p:spPr>
          <a:xfrm>
            <a:off x="2646590" y="1692074"/>
            <a:ext cx="2804914" cy="3131447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6760425" y="2843997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연구실 보조 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0425" y="3489665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광산 작업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2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6760425" y="4134813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온실 관리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grpSp>
        <p:nvGrpSpPr>
          <p:cNvPr id="94" name="그룹 93"/>
          <p:cNvGrpSpPr/>
          <p:nvPr/>
        </p:nvGrpSpPr>
        <p:grpSpPr>
          <a:xfrm>
            <a:off x="8465561" y="3033639"/>
            <a:ext cx="267362" cy="267362"/>
            <a:chOff x="7179625" y="2987083"/>
            <a:chExt cx="352425" cy="352425"/>
          </a:xfrm>
        </p:grpSpPr>
        <p:sp>
          <p:nvSpPr>
            <p:cNvPr id="131" name="타원 130"/>
            <p:cNvSpPr/>
            <p:nvPr/>
          </p:nvSpPr>
          <p:spPr>
            <a:xfrm>
              <a:off x="7179625" y="2987083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299" b="97922" l="656" r="98361">
                          <a14:foregroundMark x1="40656" y1="18961" x2="46557" y2="31429"/>
                          <a14:foregroundMark x1="53115" y1="23117" x2="61967" y2="30909"/>
                          <a14:foregroundMark x1="40328" y1="13766" x2="21311" y2="34026"/>
                          <a14:foregroundMark x1="26230" y1="43117" x2="60328" y2="36364"/>
                          <a14:foregroundMark x1="25246" y1="37922" x2="25246" y2="4831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2168" y="3023350"/>
              <a:ext cx="247337" cy="312212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8825596" y="4284201"/>
            <a:ext cx="267362" cy="267362"/>
            <a:chOff x="7016259" y="1872234"/>
            <a:chExt cx="352425" cy="352425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32" b="92105" l="1299" r="8831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5893" y="1896447"/>
              <a:ext cx="315672" cy="311572"/>
            </a:xfrm>
            <a:prstGeom prst="rect">
              <a:avLst/>
            </a:prstGeom>
          </p:spPr>
        </p:pic>
        <p:sp>
          <p:nvSpPr>
            <p:cNvPr id="130" name="타원 129"/>
            <p:cNvSpPr/>
            <p:nvPr/>
          </p:nvSpPr>
          <p:spPr>
            <a:xfrm>
              <a:off x="7016259" y="187223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825596" y="3036720"/>
            <a:ext cx="267362" cy="267362"/>
            <a:chOff x="6296898" y="2401662"/>
            <a:chExt cx="352425" cy="352425"/>
          </a:xfrm>
        </p:grpSpPr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846" b="93590" l="4348" r="98551">
                          <a14:foregroundMark x1="50725" y1="23077" x2="66667" y2="384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342" y="2420724"/>
              <a:ext cx="282874" cy="319771"/>
            </a:xfrm>
            <a:prstGeom prst="rect">
              <a:avLst/>
            </a:prstGeom>
          </p:spPr>
        </p:pic>
        <p:sp>
          <p:nvSpPr>
            <p:cNvPr id="128" name="타원 127"/>
            <p:cNvSpPr/>
            <p:nvPr/>
          </p:nvSpPr>
          <p:spPr>
            <a:xfrm>
              <a:off x="6296898" y="2401662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465561" y="3679586"/>
            <a:ext cx="267362" cy="267362"/>
            <a:chOff x="6859680" y="2350600"/>
            <a:chExt cx="352425" cy="352425"/>
          </a:xfrm>
        </p:grpSpPr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26" name="타원 125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825596" y="3679586"/>
            <a:ext cx="267362" cy="281303"/>
            <a:chOff x="6457779" y="2901044"/>
            <a:chExt cx="352425" cy="37080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24" name="타원 123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465561" y="4293741"/>
            <a:ext cx="267362" cy="267362"/>
            <a:chOff x="7045659" y="2847137"/>
            <a:chExt cx="352425" cy="352425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2" name="타원 121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0" name="아래쪽 화살표 99"/>
          <p:cNvSpPr/>
          <p:nvPr/>
        </p:nvSpPr>
        <p:spPr>
          <a:xfrm rot="10800000">
            <a:off x="9034617" y="2980674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1" name="아래쪽 화살표 100"/>
          <p:cNvSpPr/>
          <p:nvPr/>
        </p:nvSpPr>
        <p:spPr>
          <a:xfrm rot="10800000">
            <a:off x="8643198" y="2980674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2" name="아래쪽 화살표 101"/>
          <p:cNvSpPr/>
          <p:nvPr/>
        </p:nvSpPr>
        <p:spPr>
          <a:xfrm rot="10800000">
            <a:off x="9034617" y="3613412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3" name="아래쪽 화살표 102"/>
          <p:cNvSpPr/>
          <p:nvPr/>
        </p:nvSpPr>
        <p:spPr>
          <a:xfrm rot="10800000">
            <a:off x="8643198" y="3613412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4" name="아래쪽 화살표 103"/>
          <p:cNvSpPr/>
          <p:nvPr/>
        </p:nvSpPr>
        <p:spPr>
          <a:xfrm rot="10800000">
            <a:off x="9034617" y="4229479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05" name="아래쪽 화살표 104"/>
          <p:cNvSpPr/>
          <p:nvPr/>
        </p:nvSpPr>
        <p:spPr>
          <a:xfrm rot="10800000">
            <a:off x="8643198" y="4229479"/>
            <a:ext cx="116682" cy="146181"/>
          </a:xfrm>
          <a:prstGeom prst="downArrow">
            <a:avLst/>
          </a:prstGeom>
          <a:solidFill>
            <a:srgbClr val="4B4B4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9196616" y="3681528"/>
            <a:ext cx="267362" cy="267362"/>
            <a:chOff x="7045659" y="2847137"/>
            <a:chExt cx="352425" cy="352425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14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091" b="97403" l="989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95863" y="2904152"/>
              <a:ext cx="252016" cy="213244"/>
            </a:xfrm>
            <a:prstGeom prst="rect">
              <a:avLst/>
            </a:prstGeom>
          </p:spPr>
        </p:pic>
        <p:sp>
          <p:nvSpPr>
            <p:cNvPr id="120" name="타원 119"/>
            <p:cNvSpPr/>
            <p:nvPr/>
          </p:nvSpPr>
          <p:spPr>
            <a:xfrm>
              <a:off x="7045659" y="2847137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7" name="아래쪽 화살표 106"/>
          <p:cNvSpPr/>
          <p:nvPr/>
        </p:nvSpPr>
        <p:spPr>
          <a:xfrm>
            <a:off x="9392613" y="3613412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196001" y="3039837"/>
            <a:ext cx="267362" cy="267362"/>
            <a:chOff x="6859680" y="2350600"/>
            <a:chExt cx="352425" cy="352425"/>
          </a:xfrm>
        </p:grpSpPr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41026" y1="67857" x2="47436" y2="69048"/>
                          <a14:foregroundMark x1="41026" y1="82143" x2="53846" y2="82143"/>
                          <a14:foregroundMark x1="39744" y1="84524" x2="52564" y2="880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9033" y="2355363"/>
              <a:ext cx="319771" cy="344369"/>
            </a:xfrm>
            <a:prstGeom prst="rect">
              <a:avLst/>
            </a:prstGeom>
          </p:spPr>
        </p:pic>
        <p:sp>
          <p:nvSpPr>
            <p:cNvPr id="118" name="타원 117"/>
            <p:cNvSpPr/>
            <p:nvPr/>
          </p:nvSpPr>
          <p:spPr>
            <a:xfrm>
              <a:off x="6859680" y="2350600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09" name="아래쪽 화살표 108"/>
          <p:cNvSpPr/>
          <p:nvPr/>
        </p:nvSpPr>
        <p:spPr>
          <a:xfrm>
            <a:off x="9390701" y="2988062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9197883" y="4277020"/>
            <a:ext cx="267362" cy="281303"/>
            <a:chOff x="6457779" y="2901044"/>
            <a:chExt cx="352425" cy="370801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488" b="89535" l="1282" r="8974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81346" y="2919277"/>
              <a:ext cx="319771" cy="352568"/>
            </a:xfrm>
            <a:prstGeom prst="rect">
              <a:avLst/>
            </a:prstGeom>
          </p:spPr>
        </p:pic>
        <p:sp>
          <p:nvSpPr>
            <p:cNvPr id="116" name="타원 115"/>
            <p:cNvSpPr/>
            <p:nvPr/>
          </p:nvSpPr>
          <p:spPr>
            <a:xfrm>
              <a:off x="6457779" y="2901044"/>
              <a:ext cx="352425" cy="352425"/>
            </a:xfrm>
            <a:prstGeom prst="ellipse">
              <a:avLst/>
            </a:prstGeom>
            <a:noFill/>
            <a:ln w="12700" cap="flat" cmpd="sng" algn="ctr">
              <a:solidFill>
                <a:srgbClr val="4B4B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</p:grpSp>
      <p:sp>
        <p:nvSpPr>
          <p:cNvPr id="111" name="아래쪽 화살표 110"/>
          <p:cNvSpPr/>
          <p:nvPr/>
        </p:nvSpPr>
        <p:spPr>
          <a:xfrm>
            <a:off x="9390701" y="4229478"/>
            <a:ext cx="116682" cy="146181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rgbClr val="4B4B4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60425" y="2215947"/>
            <a:ext cx="2971059" cy="565716"/>
          </a:xfrm>
          <a:prstGeom prst="roundRect">
            <a:avLst/>
          </a:prstGeom>
          <a:solidFill>
            <a:srgbClr val="44546A">
              <a:lumMod val="75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자원 수집  원정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: 4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주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60425" y="4823521"/>
            <a:ext cx="2971059" cy="565716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농사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소모 기간 </a:t>
            </a: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699582" y="4943290"/>
            <a:ext cx="3225206" cy="469712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825561" y="5001946"/>
            <a:ext cx="415743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홈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312185" y="5001940"/>
            <a:ext cx="433325" cy="351617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스케쥴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816392" y="5001940"/>
            <a:ext cx="433325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9320598" y="5001940"/>
            <a:ext cx="433325" cy="351617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아이템</a:t>
            </a: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04" t="31737" r="35658" b="28343"/>
          <a:stretch/>
        </p:blipFill>
        <p:spPr>
          <a:xfrm>
            <a:off x="2353182" y="1266243"/>
            <a:ext cx="602718" cy="504367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904732" y="1385938"/>
            <a:ext cx="2492494" cy="26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스케쥴</a:t>
            </a:r>
            <a:r>
              <a:rPr lang="ko-KR" altLang="en-US" sz="11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60288" y="2329047"/>
            <a:ext cx="316049" cy="305150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6366" y="2329047"/>
            <a:ext cx="319544" cy="305150"/>
          </a:xfrm>
          <a:prstGeom prst="rect">
            <a:avLst/>
          </a:prstGeom>
        </p:spPr>
      </p:pic>
      <p:sp>
        <p:nvSpPr>
          <p:cNvPr id="141" name="아래쪽 화살표 140"/>
          <p:cNvSpPr/>
          <p:nvPr/>
        </p:nvSpPr>
        <p:spPr>
          <a:xfrm rot="10800000">
            <a:off x="8687169" y="2255955"/>
            <a:ext cx="116682" cy="146182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142" name="아래쪽 화살표 141"/>
          <p:cNvSpPr/>
          <p:nvPr/>
        </p:nvSpPr>
        <p:spPr>
          <a:xfrm rot="10800000">
            <a:off x="9117996" y="2249040"/>
            <a:ext cx="116682" cy="146182"/>
          </a:xfrm>
          <a:prstGeom prst="down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5055092" y="3356157"/>
            <a:ext cx="1573930" cy="1573930"/>
            <a:chOff x="4649553" y="3660783"/>
            <a:chExt cx="1875119" cy="1875119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4649553" y="3660783"/>
              <a:ext cx="1875119" cy="1875119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99170" y="3701623"/>
              <a:ext cx="1375884" cy="3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이번 달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스케쥴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4649553" y="4007905"/>
              <a:ext cx="1875119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47" name="TextBox 146"/>
            <p:cNvSpPr txBox="1"/>
            <p:nvPr/>
          </p:nvSpPr>
          <p:spPr>
            <a:xfrm>
              <a:off x="4695379" y="4077612"/>
              <a:ext cx="7018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2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3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4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01172" y="4077612"/>
              <a:ext cx="11607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연구실 보조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온실 관리</a:t>
              </a:r>
            </a:p>
          </p:txBody>
        </p:sp>
      </p:grpSp>
      <p:sp>
        <p:nvSpPr>
          <p:cNvPr id="149" name="직사각형 148"/>
          <p:cNvSpPr/>
          <p:nvPr/>
        </p:nvSpPr>
        <p:spPr>
          <a:xfrm>
            <a:off x="9787921" y="2241814"/>
            <a:ext cx="170865" cy="27014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787921" y="2243816"/>
            <a:ext cx="170865" cy="3028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14889" y="1873588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이번 달 </a:t>
            </a:r>
            <a:r>
              <a:rPr lang="ko-KR" altLang="en-US" sz="14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스케쥴을</a:t>
            </a:r>
            <a:r>
              <a:rPr lang="ko-KR" altLang="en-US" sz="1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선택하세요</a:t>
            </a:r>
            <a:r>
              <a:rPr lang="en-US" altLang="ko-KR" sz="1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4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150979" y="1378039"/>
            <a:ext cx="3426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1000         </a:t>
            </a:r>
            <a:r>
              <a: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2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4963" y="1416473"/>
            <a:ext cx="197929" cy="191103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33193" y="1415395"/>
            <a:ext cx="201246" cy="192181"/>
          </a:xfrm>
          <a:prstGeom prst="rect">
            <a:avLst/>
          </a:prstGeom>
        </p:spPr>
      </p:pic>
      <p:grpSp>
        <p:nvGrpSpPr>
          <p:cNvPr id="155" name="그룹 154"/>
          <p:cNvGrpSpPr/>
          <p:nvPr/>
        </p:nvGrpSpPr>
        <p:grpSpPr>
          <a:xfrm>
            <a:off x="2448784" y="3543942"/>
            <a:ext cx="2450053" cy="1639517"/>
            <a:chOff x="835884" y="4496442"/>
            <a:chExt cx="2450053" cy="1639517"/>
          </a:xfrm>
        </p:grpSpPr>
        <p:sp>
          <p:nvSpPr>
            <p:cNvPr id="156" name="직사각형 155"/>
            <p:cNvSpPr/>
            <p:nvPr/>
          </p:nvSpPr>
          <p:spPr>
            <a:xfrm>
              <a:off x="835884" y="4496442"/>
              <a:ext cx="2450053" cy="145799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59768" y="4548780"/>
              <a:ext cx="12852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스테이터스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969769" y="4812520"/>
              <a:ext cx="746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기동력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연산능력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지식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상식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인간성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내구도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480577" y="4812520"/>
              <a:ext cx="746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964743" y="4867569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959073" y="4857557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964743" y="5171567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959073" y="5161556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964743" y="5019568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959073" y="5009556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964743" y="5323566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959073" y="5313555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964743" y="5475566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1959073" y="5465554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1964743" y="5637091"/>
              <a:ext cx="409656" cy="10513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959073" y="5627080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964742" y="5789491"/>
              <a:ext cx="1180983" cy="105131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959073" y="5779480"/>
              <a:ext cx="1188815" cy="118679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5" name="타원 174"/>
          <p:cNvSpPr/>
          <p:nvPr/>
        </p:nvSpPr>
        <p:spPr>
          <a:xfrm>
            <a:off x="2337837" y="1705824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2228278" y="30710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4783484" y="290981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6402255" y="1812548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9346152" y="188908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0640108" y="212361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2333431" y="5818558"/>
            <a:ext cx="2450053" cy="1386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스케쥴을</a:t>
            </a:r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진행하시겠습니까</a:t>
            </a:r>
            <a:r>
              <a:rPr lang="en-US" altLang="ko-KR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algn="ctr"/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확인            취소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508733" y="5838902"/>
            <a:ext cx="2450053" cy="138614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스케쥴을</a:t>
            </a:r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진행하시겠습니까</a:t>
            </a:r>
            <a:r>
              <a:rPr lang="en-US" altLang="ko-KR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algn="ctr"/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sz="160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확인            취소</a:t>
            </a:r>
            <a:endParaRPr lang="en-US" altLang="ko-KR" sz="1600" b="1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2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33662"/>
            <a:ext cx="1600200" cy="159067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898755" y="4307279"/>
            <a:ext cx="1573930" cy="1573930"/>
            <a:chOff x="4649553" y="3660783"/>
            <a:chExt cx="1875119" cy="1875119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649553" y="3660783"/>
              <a:ext cx="1875119" cy="1875119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99170" y="3701623"/>
              <a:ext cx="1375884" cy="3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이번 달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스케쥴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649553" y="4007905"/>
              <a:ext cx="1875119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4695379" y="4077612"/>
              <a:ext cx="7018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2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3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4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1172" y="4077612"/>
              <a:ext cx="1160706" cy="1320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연구실 보조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74006" y="4307279"/>
            <a:ext cx="1573930" cy="1573930"/>
            <a:chOff x="4649553" y="3660783"/>
            <a:chExt cx="1875119" cy="187511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649553" y="3660783"/>
              <a:ext cx="1875119" cy="1875119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9170" y="3701623"/>
              <a:ext cx="1375884" cy="3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이번 달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스케쥴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649553" y="4007905"/>
              <a:ext cx="1875119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695379" y="4077612"/>
              <a:ext cx="7018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2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3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4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주차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1172" y="4077612"/>
              <a:ext cx="1160706" cy="132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광산 작업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연구실 보조</a:t>
              </a:r>
              <a:endPara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7538">
            <a:off x="2623989" y="4755872"/>
            <a:ext cx="444335" cy="4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156985" y="4970791"/>
            <a:ext cx="532721" cy="480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42884" y="1324230"/>
            <a:ext cx="7731220" cy="4423591"/>
            <a:chOff x="696684" y="2225930"/>
            <a:chExt cx="7731220" cy="4423591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6684" y="2236907"/>
              <a:ext cx="7731220" cy="4176721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04" t="31737" r="35658" b="28343"/>
            <a:stretch/>
          </p:blipFill>
          <p:spPr>
            <a:xfrm>
              <a:off x="740282" y="2225930"/>
              <a:ext cx="602718" cy="50436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251491" y="2305284"/>
              <a:ext cx="2492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스케쥴</a:t>
              </a:r>
              <a:r>
                <a:rPr lang="ko-KR" altLang="en-US" sz="1400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41560" y="2359749"/>
              <a:ext cx="3426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1200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1530 </a:t>
              </a:r>
              <a:r>
                <a:rPr lang="ko-KR" altLang="en-US" sz="1200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↑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        </a:t>
              </a:r>
              <a:r>
                <a:rPr lang="ko-KR" altLang="en-US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12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12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544" y="2398183"/>
              <a:ext cx="197929" cy="191103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3774" y="2397105"/>
              <a:ext cx="201246" cy="192181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734046" y="2720599"/>
              <a:ext cx="7693858" cy="348864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55F04670-C5A8-43D8-B31E-BD7354AD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87" y="2420772"/>
              <a:ext cx="7517775" cy="422874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334728" y="2901521"/>
              <a:ext cx="249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1</a:t>
              </a:r>
              <a:r>
                <a:rPr lang="ko-KR" altLang="en-US" dirty="0">
                  <a:solidFill>
                    <a:prstClr val="white"/>
                  </a:solidFill>
                  <a:latin typeface="넥슨Lv1고딕 Bold" panose="00000800000000000000" pitchFamily="2" charset="-127"/>
                  <a:ea typeface="넥슨Lv1고딕 Bold" panose="00000800000000000000" pitchFamily="2" charset="-127"/>
                </a:rPr>
                <a:t>주차 연구실 보조 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67458" y="4973427"/>
              <a:ext cx="828861" cy="1053345"/>
            </a:xfrm>
            <a:prstGeom prst="rect">
              <a:avLst/>
            </a:prstGeom>
          </p:spPr>
        </p:pic>
        <p:grpSp>
          <p:nvGrpSpPr>
            <p:cNvPr id="58" name="그룹 57"/>
            <p:cNvGrpSpPr/>
            <p:nvPr/>
          </p:nvGrpSpPr>
          <p:grpSpPr>
            <a:xfrm>
              <a:off x="843032" y="4098618"/>
              <a:ext cx="3411542" cy="2256002"/>
              <a:chOff x="2227880" y="4192368"/>
              <a:chExt cx="3411542" cy="225600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2227880" y="4192368"/>
                <a:ext cx="3411542" cy="2256002"/>
                <a:chOff x="1592143" y="3884501"/>
                <a:chExt cx="2918898" cy="1930224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592143" y="3884501"/>
                  <a:ext cx="2918898" cy="1733252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739734" y="3946855"/>
                  <a:ext cx="1531181" cy="342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0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스테이터스</a:t>
                  </a:r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751648" y="4261065"/>
                  <a:ext cx="889305" cy="1553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기동력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연산능력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지식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상식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의지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인간성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내구도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60205" y="4261065"/>
                  <a:ext cx="889305" cy="1553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98   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↓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105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↑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105 </a:t>
                  </a:r>
                  <a:r>
                    <a: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↑</a:t>
                  </a:r>
                  <a:endPara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100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937022" y="4326648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2930267" y="4314720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2937022" y="4688820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2930267" y="4676893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2937022" y="4507734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2930267" y="4495806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937022" y="4869906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930267" y="4857979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937022" y="5050992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2930267" y="5039065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2937022" y="5232079"/>
                  <a:ext cx="488048" cy="125249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930267" y="5220152"/>
                  <a:ext cx="1416308" cy="14139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60" name="아래쪽 화살표 59"/>
              <p:cNvSpPr/>
              <p:nvPr/>
            </p:nvSpPr>
            <p:spPr>
              <a:xfrm rot="10800000">
                <a:off x="5447198" y="5674534"/>
                <a:ext cx="162472" cy="203549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1" name="아래쪽 화살표 60"/>
              <p:cNvSpPr/>
              <p:nvPr/>
            </p:nvSpPr>
            <p:spPr>
              <a:xfrm rot="10800000">
                <a:off x="5447198" y="5310995"/>
                <a:ext cx="162472" cy="203549"/>
              </a:xfrm>
              <a:prstGeom prst="down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370162" y="5341226"/>
                <a:ext cx="132954" cy="146388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370162" y="5769846"/>
                <a:ext cx="132954" cy="146388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308622" y="4706588"/>
                <a:ext cx="61540" cy="146388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아래쪽 화살표 64"/>
              <p:cNvSpPr/>
              <p:nvPr/>
            </p:nvSpPr>
            <p:spPr>
              <a:xfrm>
                <a:off x="5444190" y="4678007"/>
                <a:ext cx="162472" cy="203549"/>
              </a:xfrm>
              <a:prstGeom prst="downArrow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791849" y="5973776"/>
                <a:ext cx="1647087" cy="164738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786180" y="5963765"/>
                <a:ext cx="1658010" cy="185967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4689019" y="3846894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+ 200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002" y="3861361"/>
              <a:ext cx="324468" cy="309853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678122" y="4217668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+ 130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105" y="4232135"/>
              <a:ext cx="324468" cy="309853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4678122" y="3454335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+ 200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3105" y="3468802"/>
              <a:ext cx="324468" cy="309853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4633183" y="4573536"/>
              <a:ext cx="364312" cy="335803"/>
              <a:chOff x="7390906" y="4445678"/>
              <a:chExt cx="423401" cy="390268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390906" y="4445678"/>
                <a:ext cx="423401" cy="39026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7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299" b="97922" l="656" r="98361">
                            <a14:foregroundMark x1="40656" y1="18961" x2="46557" y2="31429"/>
                            <a14:foregroundMark x1="53115" y1="23117" x2="61967" y2="30909"/>
                            <a14:foregroundMark x1="40328" y1="13766" x2="21311" y2="34026"/>
                            <a14:foregroundMark x1="26230" y1="43117" x2="60328" y2="36364"/>
                            <a14:foregroundMark x1="25246" y1="37922" x2="25246" y2="483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60279" y="4465494"/>
                <a:ext cx="293476" cy="370452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4700982" y="4545328"/>
              <a:ext cx="1427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   + 5</a:t>
              </a:r>
              <a:endParaRPr lang="ko-KR" altLang="en-US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sp>
        <p:nvSpPr>
          <p:cNvPr id="94" name="타원 93"/>
          <p:cNvSpPr/>
          <p:nvPr/>
        </p:nvSpPr>
        <p:spPr>
          <a:xfrm>
            <a:off x="3705767" y="1108289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4471220" y="1789513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5286457" y="2272026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2104050" y="2828325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5590486" y="3783917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85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966684" y="705680"/>
            <a:ext cx="8057211" cy="411601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3" b="89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905" y="1582734"/>
            <a:ext cx="2900800" cy="223385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8104699" y="3480333"/>
            <a:ext cx="1372968" cy="129899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사격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935272">
            <a:off x="6235583" y="1750285"/>
            <a:ext cx="378720" cy="122982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7227759" y="1279201"/>
            <a:ext cx="1962749" cy="301154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77069" y="3480333"/>
            <a:ext cx="1372968" cy="1298993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엄폐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989804" y="2332509"/>
            <a:ext cx="2340588" cy="1060230"/>
            <a:chOff x="7536718" y="5558302"/>
            <a:chExt cx="2242915" cy="99664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6731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125" y="5650246"/>
              <a:ext cx="1541773" cy="89080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816" r="97959">
                          <a14:foregroundMark x1="25306" y1="87097" x2="27347" y2="78495"/>
                          <a14:foregroundMark x1="25714" y1="86559" x2="20000" y2="83333"/>
                          <a14:foregroundMark x1="41633" y1="87097" x2="50204" y2="74194"/>
                          <a14:foregroundMark x1="50612" y1="75269" x2="54694" y2="91935"/>
                          <a14:foregroundMark x1="52653" y1="70968" x2="56327" y2="78495"/>
                          <a14:foregroundMark x1="72245" y1="52688" x2="87347" y2="54839"/>
                          <a14:foregroundMark x1="26939" y1="26344" x2="19592" y2="12366"/>
                          <a14:foregroundMark x1="17959" y1="15054" x2="15102" y2="9140"/>
                          <a14:foregroundMark x1="9388" y1="51075" x2="11020" y2="55376"/>
                          <a14:foregroundMark x1="74286" y1="52151" x2="77551" y2="46237"/>
                          <a14:foregroundMark x1="53878" y1="50000" x2="55510" y2="3655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70625">
              <a:off x="7536718" y="5558302"/>
              <a:ext cx="1312781" cy="9966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043519">
              <a:off x="9270046" y="5598084"/>
              <a:ext cx="323850" cy="695325"/>
            </a:xfrm>
            <a:prstGeom prst="rect">
              <a:avLst/>
            </a:prstGeom>
          </p:spPr>
        </p:pic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30148"/>
              </p:ext>
            </p:extLst>
          </p:nvPr>
        </p:nvGraphicFramePr>
        <p:xfrm>
          <a:off x="3075421" y="2073895"/>
          <a:ext cx="781015" cy="15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2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4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537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7905" marR="37905" marT="18952" marB="189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244" b="100000" l="0" r="100000">
                        <a14:foregroundMark x1="89326" y1="43697" x2="74157" y2="36134"/>
                        <a14:foregroundMark x1="7865" y1="39496" x2="0" y2="38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93923" y="825500"/>
            <a:ext cx="523754" cy="3990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46252" y="841933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ko-KR" altLang="en-US" sz="14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556065" y="156718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966839" y="2116346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373383" y="33381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836733" y="3338183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84543" y="97471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8471" y="5219900"/>
            <a:ext cx="2200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696684" y="1927287"/>
            <a:ext cx="7518855" cy="4228749"/>
            <a:chOff x="696684" y="1927287"/>
            <a:chExt cx="7518855" cy="422874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96684" y="1990689"/>
              <a:ext cx="7518855" cy="4061993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63" y="1927287"/>
              <a:ext cx="7517775" cy="422874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5" t="1" b="38179"/>
            <a:stretch/>
          </p:blipFill>
          <p:spPr>
            <a:xfrm>
              <a:off x="3314490" y="2554515"/>
              <a:ext cx="3133394" cy="3498167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1027110" y="4982391"/>
              <a:ext cx="6858002" cy="103799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왜 웃으세요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?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메이커</a:t>
              </a:r>
              <a:r>
                <a:rPr kumimoji="0" lang="en-US" altLang="ko-K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?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027110" y="4586515"/>
              <a:ext cx="2151519" cy="395876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안드로시아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507976" y="3794745"/>
              <a:ext cx="1984604" cy="275725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나도 즐거워서</a:t>
              </a:r>
              <a:endPara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07976" y="4246559"/>
              <a:ext cx="1984604" cy="275725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네가 웃겨서</a:t>
              </a: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8735264" y="3794745"/>
            <a:ext cx="1984604" cy="275725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나도 즐거워서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735264" y="4831092"/>
            <a:ext cx="1984604" cy="275725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네가 웃겨서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991327" y="4171950"/>
            <a:ext cx="364312" cy="3358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38513" y="4143742"/>
            <a:ext cx="1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인간성</a:t>
            </a:r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b="1" dirty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+ 5</a:t>
            </a:r>
            <a:endParaRPr lang="ko-KR" altLang="en-US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2" b="92105" l="1299" r="883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9709" y="4187045"/>
            <a:ext cx="331036" cy="3267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04654" y="5250211"/>
            <a:ext cx="364312" cy="3358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1840" y="5222003"/>
            <a:ext cx="15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</a:t>
            </a:r>
            <a:r>
              <a:rPr lang="ko-KR" altLang="en-US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상식 </a:t>
            </a:r>
            <a:r>
              <a:rPr lang="en-US" altLang="ko-KR" b="1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+ </a:t>
            </a:r>
            <a:r>
              <a:rPr lang="en-US" altLang="ko-KR" b="1" dirty="0">
                <a:solidFill>
                  <a:srgbClr val="FFC000">
                    <a:lumMod val="60000"/>
                    <a:lumOff val="40000"/>
                  </a:srgbClr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5</a:t>
            </a:r>
            <a:endParaRPr lang="ko-KR" altLang="en-US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46" b="93590" l="4348" r="98551">
                        <a14:foregroundMark x1="50725" y1="23077" x2="66667" y2="384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1926" y="5263362"/>
            <a:ext cx="266601" cy="30137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507976" y="2554515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091997" y="3356419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67402" y="418250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126935" y="4749891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2634094" y="943313"/>
            <a:ext cx="5998940" cy="3446223"/>
            <a:chOff x="3018407" y="2308286"/>
            <a:chExt cx="5998940" cy="344622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018407" y="2358872"/>
              <a:ext cx="5998940" cy="3240873"/>
            </a:xfrm>
            <a:prstGeom prst="roundRect">
              <a:avLst>
                <a:gd name="adj" fmla="val 7479"/>
              </a:avLst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269" y="2308286"/>
              <a:ext cx="5998078" cy="3373920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8395223" y="2445593"/>
              <a:ext cx="460554" cy="17923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옵션</a:t>
              </a:r>
              <a:endPara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84470" y="2445593"/>
              <a:ext cx="25543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크레딧</a:t>
              </a:r>
              <a:r>
                <a:rPr lang="ko-KR" altLang="en-US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r>
                <a:rPr lang="en-US" altLang="ko-KR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1500         </a:t>
              </a:r>
              <a:r>
                <a:rPr lang="ko-KR" altLang="en-US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코어</a:t>
              </a:r>
              <a:r>
                <a:rPr lang="en-US" altLang="ko-KR" sz="900" dirty="0">
                  <a:solidFill>
                    <a:prstClr val="white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1000</a:t>
              </a:r>
              <a:endParaRPr lang="ko-KR" altLang="en-US" sz="9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98377" y="2404090"/>
              <a:ext cx="1501621" cy="401901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endPara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다음 </a:t>
              </a:r>
              <a:r>
                <a:rPr kumimoji="0" lang="ko-KR" altLang="en-US" sz="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메인테넌스까지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0</a:t>
              </a:r>
              <a:r>
                <a:rPr kumimoji="0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개월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50197" y="2445593"/>
              <a:ext cx="460554" cy="17923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우편함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65" b="99658" l="9875" r="899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5" t="1" b="38179"/>
            <a:stretch/>
          </p:blipFill>
          <p:spPr>
            <a:xfrm>
              <a:off x="5328617" y="2965542"/>
              <a:ext cx="2239177" cy="249985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4893215" y="4114992"/>
              <a:ext cx="2450053" cy="1639517"/>
              <a:chOff x="835884" y="4496442"/>
              <a:chExt cx="2450053" cy="163951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835884" y="4496442"/>
                <a:ext cx="2450053" cy="145799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59768" y="4548780"/>
                <a:ext cx="12852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스테이터스</a:t>
                </a:r>
                <a:endPara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69769" y="4812520"/>
                <a:ext cx="74646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기동력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연산능력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지식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상식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의지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인간성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내구도</a:t>
                </a: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480577" y="4812520"/>
                <a:ext cx="74646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98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105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105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90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964743" y="4867569"/>
                <a:ext cx="381901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59073" y="4857557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964743" y="5171567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959073" y="5161556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964743" y="5019568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959073" y="5009556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964743" y="5323566"/>
                <a:ext cx="47158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959073" y="5313555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964743" y="5475566"/>
                <a:ext cx="40965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959073" y="5465554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964743" y="5637091"/>
                <a:ext cx="471586" cy="105131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959073" y="5627080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964743" y="5789491"/>
                <a:ext cx="1026484" cy="105131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59073" y="5779480"/>
                <a:ext cx="1188815" cy="118679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98378" y="2899948"/>
              <a:ext cx="2468980" cy="1107446"/>
            </a:xfrm>
            <a:prstGeom prst="round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r>
                <a:rPr kumimoji="0" lang="ko-KR" altLang="en-US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의</a:t>
              </a: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</a:t>
              </a:r>
              <a:r>
                <a:rPr kumimoji="0" lang="ko-KR" altLang="en-US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내구도를</a:t>
              </a: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수리하고</a:t>
              </a:r>
              <a:endPara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계속 육성을 진행하시겠습니까</a:t>
              </a: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?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  -370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518491" y="2913944"/>
              <a:ext cx="2468980" cy="1107446"/>
            </a:xfrm>
            <a:prstGeom prst="roundRect">
              <a:avLst/>
            </a:prstGeom>
            <a:solidFill>
              <a:srgbClr val="A5A5A5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안드로시아</a:t>
              </a: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를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자립시키고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마인드 프로세서를 소모해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새로운 </a:t>
              </a: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안드로이드를</a:t>
              </a: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제작하시겠습니까</a:t>
              </a: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?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넥슨Lv1고딕" panose="00000500000000000000" pitchFamily="2" charset="-127"/>
                  <a:ea typeface="넥슨Lv1고딕" panose="00000500000000000000" pitchFamily="2" charset="-127"/>
                  <a:cs typeface="+mn-cs"/>
                </a:rPr>
                <a:t>     -1</a:t>
              </a: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2325" y="3650097"/>
              <a:ext cx="270937" cy="24977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2276" y="2477290"/>
              <a:ext cx="147553" cy="142464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8187" y="2477290"/>
              <a:ext cx="150026" cy="143268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2000" y="3644185"/>
              <a:ext cx="264816" cy="255682"/>
            </a:xfrm>
            <a:prstGeom prst="rect">
              <a:avLst/>
            </a:prstGeom>
          </p:spPr>
        </p:pic>
      </p:grpSp>
      <p:sp>
        <p:nvSpPr>
          <p:cNvPr id="69" name="타원 68"/>
          <p:cNvSpPr/>
          <p:nvPr/>
        </p:nvSpPr>
        <p:spPr>
          <a:xfrm>
            <a:off x="2512580" y="1230970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944298" y="1233687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4121737" y="2541202"/>
            <a:ext cx="543216" cy="543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3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1332788" y="1220705"/>
            <a:ext cx="7518855" cy="4061993"/>
          </a:xfrm>
          <a:prstGeom prst="roundRect">
            <a:avLst>
              <a:gd name="adj" fmla="val 7479"/>
            </a:avLst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68" y="1157303"/>
            <a:ext cx="7517775" cy="422874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071896" y="1329398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308" y="1329398"/>
            <a:ext cx="320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크레딧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1500         </a:t>
            </a:r>
            <a:r>
              <a:rPr lang="ko-KR" altLang="en-US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코어</a:t>
            </a:r>
            <a:r>
              <a:rPr lang="en-US" altLang="ko-KR" sz="1100" dirty="0">
                <a:solidFill>
                  <a:prstClr val="white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1000</a:t>
            </a:r>
            <a:endParaRPr lang="ko-KR" altLang="en-US" sz="1100" dirty="0">
              <a:solidFill>
                <a:prstClr val="white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0576" y="4805606"/>
            <a:ext cx="404323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홈</a:t>
            </a: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3833" y="4805600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스케쥴</a:t>
            </a:r>
            <a:endParaRPr kumimoji="0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 Bold" panose="00000800000000000000" pitchFamily="2" charset="-127"/>
              <a:ea typeface="넥슨Lv1고딕 Bold" panose="00000800000000000000" pitchFamily="2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84190" y="4805600"/>
            <a:ext cx="421422" cy="341959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연구소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74546" y="4805599"/>
            <a:ext cx="421422" cy="341959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 Bold" panose="00000800000000000000" pitchFamily="2" charset="-127"/>
                <a:ea typeface="넥슨Lv1고딕 Bold" panose="00000800000000000000" pitchFamily="2" charset="-127"/>
                <a:cs typeface="+mn-cs"/>
              </a:rPr>
              <a:t>아이템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388779" y="1329398"/>
            <a:ext cx="577242" cy="224646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우편함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-1" r="-155"/>
          <a:stretch/>
        </p:blipFill>
        <p:spPr>
          <a:xfrm>
            <a:off x="1339138" y="1805108"/>
            <a:ext cx="7518855" cy="297761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62274" y="1311742"/>
            <a:ext cx="249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white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연구소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37" b="99153" l="7921" r="950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467" y="1275413"/>
            <a:ext cx="319807" cy="3736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77918" y="2396354"/>
            <a:ext cx="2990327" cy="1750646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온실농장을 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개방하시키겠습니까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소요시간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1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일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8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시간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확인            취소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5BEADAB1-ED34-41AB-8851-316B3D66D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931" y="1377634"/>
            <a:ext cx="147553" cy="1424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4DCA214-9727-40F7-BA5D-1C514D6BE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802" y="1377634"/>
            <a:ext cx="150026" cy="143268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1304870" y="2708485"/>
            <a:ext cx="543216" cy="5432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9067260" y="4272235"/>
            <a:ext cx="2990327" cy="1750646"/>
          </a:xfrm>
          <a:prstGeom prst="rect">
            <a:avLst/>
          </a:prstGeom>
          <a:solidFill>
            <a:srgbClr val="A5A5A5"/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1000 </a:t>
            </a: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크레딧을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 소모해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온실농장을 </a:t>
            </a:r>
            <a:r>
              <a:rPr kumimoji="0" lang="ko-KR" alt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개방하시키겠습니까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소요시간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1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일 </a:t>
            </a:r>
            <a:r>
              <a:rPr kumimoji="0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8</a:t>
            </a: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시간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1고딕" panose="00000500000000000000" pitchFamily="2" charset="-127"/>
                <a:ea typeface="넥슨Lv1고딕" panose="00000500000000000000" pitchFamily="2" charset="-127"/>
                <a:cs typeface="+mn-cs"/>
              </a:rPr>
              <a:t>확인            취소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1고딕" panose="00000500000000000000" pitchFamily="2" charset="-127"/>
              <a:ea typeface="넥슨Lv1고딕" panose="00000500000000000000" pitchFamily="2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84472" y="6170580"/>
            <a:ext cx="404323" cy="3419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홈</a:t>
            </a:r>
            <a:endParaRPr lang="ko-KR" altLang="en-US" sz="10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57729" y="6170574"/>
            <a:ext cx="421422" cy="3419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스케쥴</a:t>
            </a:r>
            <a:endParaRPr lang="ko-KR" altLang="en-US" sz="9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48086" y="6170574"/>
            <a:ext cx="421422" cy="3419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연구소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38442" y="6170573"/>
            <a:ext cx="421422" cy="34195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</a:t>
            </a:r>
          </a:p>
        </p:txBody>
      </p:sp>
    </p:spTree>
    <p:extLst>
      <p:ext uri="{BB962C8B-B14F-4D97-AF65-F5344CB8AC3E}">
        <p14:creationId xmlns:p14="http://schemas.microsoft.com/office/powerpoint/2010/main" val="42536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559</Words>
  <Application>Microsoft Office PowerPoint</Application>
  <PresentationFormat>와이드스크린</PresentationFormat>
  <Paragraphs>305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넥슨Lv1고딕</vt:lpstr>
      <vt:lpstr>넥슨Lv1고딕 Bold</vt:lpstr>
      <vt:lpstr>맑은 고딕</vt:lpstr>
      <vt:lpstr>Arial</vt:lpstr>
      <vt:lpstr>Calibri</vt:lpstr>
      <vt:lpstr>Office 테마</vt:lpstr>
      <vt:lpstr>AndroidMaker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AndroidMaker</dc:title>
  <dc:creator>MINSWOO JUN</dc:creator>
  <cp:lastModifiedBy>MINSWOO JUN</cp:lastModifiedBy>
  <cp:revision>35</cp:revision>
  <dcterms:created xsi:type="dcterms:W3CDTF">2021-05-01T13:25:46Z</dcterms:created>
  <dcterms:modified xsi:type="dcterms:W3CDTF">2021-05-04T17:11:59Z</dcterms:modified>
</cp:coreProperties>
</file>