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1"/>
  </p:notesMasterIdLst>
  <p:handoutMasterIdLst>
    <p:handoutMasterId r:id="rId22"/>
  </p:handoutMasterIdLst>
  <p:sldIdLst>
    <p:sldId id="278" r:id="rId2"/>
    <p:sldId id="277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4" r:id="rId18"/>
    <p:sldId id="275" r:id="rId19"/>
    <p:sldId id="273" r:id="rId20"/>
  </p:sldIdLst>
  <p:sldSz cx="9144000" cy="6858000" type="screen4x3"/>
  <p:notesSz cx="6807200" cy="9918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B8A3F5"/>
    <a:srgbClr val="FF9966"/>
    <a:srgbClr val="FFFFE1"/>
    <a:srgbClr val="C5F2F1"/>
    <a:srgbClr val="D9C3F9"/>
    <a:srgbClr val="E49FF9"/>
    <a:srgbClr val="CCCCFF"/>
    <a:srgbClr val="CC99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8" autoAdjust="0"/>
    <p:restoredTop sz="99089" autoAdjust="0"/>
  </p:normalViewPr>
  <p:slideViewPr>
    <p:cSldViewPr>
      <p:cViewPr varScale="1">
        <p:scale>
          <a:sx n="69" d="100"/>
          <a:sy n="69" d="100"/>
        </p:scale>
        <p:origin x="8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55AB628-38F6-47BA-83AF-53B78A82D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5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1700"/>
            <a:ext cx="54451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88D5C8-A072-400E-B8D1-137F63F074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39" indent="0" algn="ctr">
              <a:buNone/>
              <a:defRPr/>
            </a:lvl2pPr>
            <a:lvl3pPr marL="914079" indent="0" algn="ctr">
              <a:buNone/>
              <a:defRPr/>
            </a:lvl3pPr>
            <a:lvl4pPr marL="1371119" indent="0" algn="ctr">
              <a:buNone/>
              <a:defRPr/>
            </a:lvl4pPr>
            <a:lvl5pPr marL="1828159" indent="0" algn="ctr">
              <a:buNone/>
              <a:defRPr/>
            </a:lvl5pPr>
            <a:lvl6pPr marL="2285199" indent="0" algn="ctr">
              <a:buNone/>
              <a:defRPr/>
            </a:lvl6pPr>
            <a:lvl7pPr marL="2742237" indent="0" algn="ctr">
              <a:buNone/>
              <a:defRPr/>
            </a:lvl7pPr>
            <a:lvl8pPr marL="3199278" indent="0" algn="ctr">
              <a:buNone/>
              <a:defRPr/>
            </a:lvl8pPr>
            <a:lvl9pPr marL="36563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79" indent="0">
              <a:buNone/>
              <a:defRPr sz="1600"/>
            </a:lvl3pPr>
            <a:lvl4pPr marL="1371119" indent="0">
              <a:buNone/>
              <a:defRPr sz="1400"/>
            </a:lvl4pPr>
            <a:lvl5pPr marL="1828159" indent="0">
              <a:buNone/>
              <a:defRPr sz="1400"/>
            </a:lvl5pPr>
            <a:lvl6pPr marL="2285199" indent="0">
              <a:buNone/>
              <a:defRPr sz="1400"/>
            </a:lvl6pPr>
            <a:lvl7pPr marL="2742237" indent="0">
              <a:buNone/>
              <a:defRPr sz="1400"/>
            </a:lvl7pPr>
            <a:lvl8pPr marL="3199278" indent="0">
              <a:buNone/>
              <a:defRPr sz="1400"/>
            </a:lvl8pPr>
            <a:lvl9pPr marL="365631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855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3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66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73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34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76200" cy="2286000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286000"/>
            <a:ext cx="762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4572000"/>
            <a:ext cx="76200" cy="22860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28600" y="6515101"/>
            <a:ext cx="40386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b="0" dirty="0" smtClean="0">
                <a:latin typeface="Candara" panose="020E0502030303020204" pitchFamily="34" charset="0"/>
              </a:rPr>
              <a:t>© 2021.</a:t>
            </a:r>
            <a:r>
              <a:rPr lang="en-US" sz="1200" b="0" baseline="0" dirty="0" smtClean="0">
                <a:latin typeface="Candara" panose="020E0502030303020204" pitchFamily="34" charset="0"/>
              </a:rPr>
              <a:t> </a:t>
            </a:r>
            <a:r>
              <a:rPr lang="en-US" sz="1200" b="0" dirty="0" smtClean="0">
                <a:latin typeface="Candara" panose="020E0502030303020204" pitchFamily="34" charset="0"/>
              </a:rPr>
              <a:t>Ng Yen Kaow</a:t>
            </a:r>
            <a:endParaRPr lang="en-US" sz="1200" b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9pPr>
    </p:titleStyle>
    <p:bodyStyle>
      <a:lvl1pPr marL="469845" indent="-46984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7944" indent="-436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377789" indent="-46825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827000" indent="-43809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29684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753991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3211138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66828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4125430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3162672"/>
            <a:ext cx="7990656" cy="914400"/>
          </a:xfrm>
        </p:spPr>
        <p:txBody>
          <a:bodyPr/>
          <a:lstStyle/>
          <a:p>
            <a:r>
              <a:rPr lang="en-US" altLang="en-US" sz="5400" dirty="0">
                <a:solidFill>
                  <a:srgbClr val="002060"/>
                </a:solidFill>
              </a:rPr>
              <a:t>Dimensionality Reduction Part </a:t>
            </a:r>
            <a:r>
              <a:rPr lang="en-US" altLang="en-US" sz="5400" dirty="0" smtClean="0">
                <a:solidFill>
                  <a:srgbClr val="002060"/>
                </a:solidFill>
              </a:rPr>
              <a:t>1: PCA and kPCA</a:t>
            </a:r>
            <a:endParaRPr lang="en-PH" altLang="en-US" sz="5400" dirty="0" smtClean="0">
              <a:solidFill>
                <a:srgbClr val="002060"/>
              </a:solidFill>
            </a:endParaRPr>
          </a:p>
        </p:txBody>
      </p:sp>
      <p:sp>
        <p:nvSpPr>
          <p:cNvPr id="16387" name="Subtitle 3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6629400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Ng Yen Kaow</a:t>
            </a:r>
            <a:endParaRPr lang="en-US" i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SVD and eigendecomposition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SVD is a eigendecomposition but not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endParaRPr lang="en-US" b="0" i="1" dirty="0" smtClean="0">
                  <a:sym typeface="Symbol" pitchFamily="18" charset="2"/>
                </a:endParaRPr>
              </a:p>
              <a:p>
                <a:pPr lvl="1"/>
                <a:r>
                  <a:rPr lang="en-US" b="0" dirty="0" smtClean="0">
                    <a:sym typeface="Symbol" pitchFamily="18" charset="2"/>
                  </a:rPr>
                  <a:t>Given an SVD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*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Then, clearly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sSup>
                      <m:sSup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Σ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m:rPr>
                        <m:sty m:val="p"/>
                      </m:rPr>
                      <a:rPr lang="el-GR" sz="2800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Σ</m:t>
                    </m:r>
                    <m:sSup>
                      <m:sSup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2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∗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Σ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sz="2800" i="1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m:rPr>
                        <m:sty m:val="p"/>
                      </m:rPr>
                      <a:rPr lang="el-GR" sz="2800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Σ</m:t>
                    </m:r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2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∗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Σ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i="1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the eigenbasis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and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is 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the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eigenbasis 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of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respectively</a:t>
                </a:r>
              </a:p>
              <a:p>
                <a:pPr lvl="1"/>
                <a:r>
                  <a:rPr lang="en-US" sz="3200" dirty="0" smtClean="0">
                    <a:ea typeface="Cambria Math" panose="02040503050406030204" pitchFamily="18" charset="0"/>
                    <a:sym typeface="Symbol" pitchFamily="18" charset="2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3200" dirty="0" smtClean="0">
                    <a:ea typeface="Cambria Math" panose="02040503050406030204" pitchFamily="18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sz="3200" dirty="0" smtClean="0">
                    <a:ea typeface="Cambria Math" panose="02040503050406030204" pitchFamily="18" charset="0"/>
                    <a:sym typeface="Symbol" pitchFamily="18" charset="2"/>
                  </a:rPr>
                  <a:t> are </a:t>
                </a:r>
                <a:r>
                  <a:rPr lang="en-US" sz="3200" b="1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eigenbases of the squared matrices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endParaRPr lang="en-US" sz="3200" b="1" i="1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However the eigenbasis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are in general not the eigenbasis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endParaRPr lang="en-US" sz="2800" i="1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2522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Principal Component Analysis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matrix where each row represents a vector in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-D </a:t>
                </a:r>
                <a:r>
                  <a:rPr lang="en-US" dirty="0" smtClean="0">
                    <a:sym typeface="Symbol" pitchFamily="18" charset="2"/>
                  </a:rPr>
                  <a:t>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 smtClean="0">
                    <a:sym typeface="Symbol" pitchFamily="18" charset="2"/>
                  </a:rPr>
                  <a:t>is like a spreadsheet with features in column</a:t>
                </a:r>
                <a:endParaRPr lang="en-US" dirty="0">
                  <a:sym typeface="Symbol" pitchFamily="18" charset="2"/>
                </a:endParaRPr>
              </a:p>
              <a:p>
                <a:r>
                  <a:rPr lang="en-US" dirty="0" smtClean="0">
                    <a:sym typeface="Symbol" pitchFamily="18" charset="2"/>
                  </a:rPr>
                  <a:t>What </a:t>
                </a:r>
                <a:r>
                  <a:rPr lang="en-US" dirty="0">
                    <a:sym typeface="Symbol" pitchFamily="18" charset="2"/>
                  </a:rPr>
                  <a:t>do we ideally expect </a:t>
                </a:r>
                <a:r>
                  <a:rPr lang="en-US" dirty="0" smtClean="0">
                    <a:sym typeface="Symbol" pitchFamily="18" charset="2"/>
                  </a:rPr>
                  <a:t>to be the “principal components”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i="1" dirty="0">
                  <a:sym typeface="Symbol" pitchFamily="18" charset="2"/>
                </a:endParaRPr>
              </a:p>
              <a:p>
                <a:pPr marL="985782" lvl="1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sz="3200" dirty="0" smtClean="0">
                    <a:sym typeface="Symbol" pitchFamily="18" charset="2"/>
                  </a:rPr>
                  <a:t>The components </a:t>
                </a:r>
                <a:r>
                  <a:rPr lang="en-US" sz="3200" b="1" dirty="0">
                    <a:ea typeface="Cambria Math" panose="02040503050406030204" pitchFamily="18" charset="0"/>
                    <a:sym typeface="Symbol" pitchFamily="18" charset="2"/>
                  </a:rPr>
                  <a:t>form a basis</a:t>
                </a:r>
              </a:p>
              <a:p>
                <a:pPr marL="985782" lvl="1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sz="3200" dirty="0" smtClean="0">
                    <a:sym typeface="Symbol" pitchFamily="18" charset="2"/>
                  </a:rPr>
                  <a:t>The components </a:t>
                </a:r>
                <a:r>
                  <a:rPr lang="en-US" sz="3200" dirty="0">
                    <a:sym typeface="Symbol" pitchFamily="18" charset="2"/>
                  </a:rPr>
                  <a:t>are </a:t>
                </a:r>
                <a:r>
                  <a:rPr lang="en-US" sz="3200" b="1" dirty="0">
                    <a:ea typeface="Cambria Math" panose="02040503050406030204" pitchFamily="18" charset="0"/>
                    <a:sym typeface="Symbol" pitchFamily="18" charset="2"/>
                  </a:rPr>
                  <a:t>orthogonal</a:t>
                </a:r>
              </a:p>
              <a:p>
                <a:pPr marL="985782" lvl="1" indent="-514350">
                  <a:lnSpc>
                    <a:spcPts val="3200"/>
                  </a:lnSpc>
                  <a:spcBef>
                    <a:spcPts val="120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3200" dirty="0">
                    <a:sym typeface="Symbol" pitchFamily="18" charset="2"/>
                  </a:rPr>
                  <a:t>The </a:t>
                </a:r>
                <a:r>
                  <a:rPr lang="en-US" sz="3200" b="1" dirty="0">
                    <a:ea typeface="Cambria Math" panose="02040503050406030204" pitchFamily="18" charset="0"/>
                    <a:sym typeface="Symbol" pitchFamily="18" charset="2"/>
                  </a:rPr>
                  <a:t>first component accounts for the  most variation</a:t>
                </a:r>
                <a:r>
                  <a:rPr lang="en-US" sz="3200" dirty="0">
                    <a:sym typeface="Symbol" pitchFamily="18" charset="2"/>
                  </a:rPr>
                  <a:t>, the second component accounts for the most variation after removing the first component, and so </a:t>
                </a:r>
                <a:r>
                  <a:rPr lang="en-US" sz="3200" dirty="0" smtClean="0">
                    <a:sym typeface="Symbol" pitchFamily="18" charset="2"/>
                  </a:rPr>
                  <a:t>on</a:t>
                </a:r>
                <a:endParaRPr lang="en-US" sz="32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2738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4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Principal Component Analysis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matrix where each row represents a </a:t>
                </a:r>
                <a:r>
                  <a:rPr lang="en-US" dirty="0" smtClean="0">
                    <a:sym typeface="Symbol" pitchFamily="18" charset="2"/>
                  </a:rPr>
                  <a:t>datapoint </a:t>
                </a:r>
                <a:r>
                  <a:rPr lang="en-US" dirty="0">
                    <a:sym typeface="Symbol" pitchFamily="18" charset="2"/>
                  </a:rPr>
                  <a:t>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-D </a:t>
                </a:r>
                <a:r>
                  <a:rPr lang="en-US" dirty="0" smtClean="0">
                    <a:sym typeface="Symbol" pitchFamily="18" charset="2"/>
                  </a:rPr>
                  <a:t>space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X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 smtClean="0">
                    <a:sym typeface="Symbol" pitchFamily="18" charset="2"/>
                  </a:rPr>
                  <a:t>represents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datapoints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-</a:t>
                </a:r>
                <a:r>
                  <a:rPr lang="en-US" dirty="0">
                    <a:sym typeface="Symbol" pitchFamily="18" charset="2"/>
                  </a:rPr>
                  <a:t>D</a:t>
                </a:r>
              </a:p>
              <a:p>
                <a:r>
                  <a:rPr lang="en-US" dirty="0" smtClean="0">
                    <a:sym typeface="Symbol" pitchFamily="18" charset="2"/>
                  </a:rPr>
                  <a:t>Assume that the rows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are generated by a random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Note the difference between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i="1" dirty="0" smtClean="0"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The theory of PCA is based 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 smtClean="0">
                    <a:sym typeface="Symbol" pitchFamily="18" charset="2"/>
                  </a:rPr>
                  <a:t>(and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sym typeface="Symbol" pitchFamily="18" charset="2"/>
                  </a:rPr>
                  <a:t>covariance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)</a:t>
                </a:r>
              </a:p>
              <a:p>
                <a:r>
                  <a:rPr lang="en-US" dirty="0" smtClean="0">
                    <a:sym typeface="Symbol" pitchFamily="18" charset="2"/>
                  </a:rPr>
                  <a:t>For the first component, we want to find unit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>
                    <a:sym typeface="Symbol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Τ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dirty="0" smtClean="0">
                    <a:sym typeface="Symbol" pitchFamily="18" charset="2"/>
                  </a:rPr>
                  <a:t> is maximized </a:t>
                </a:r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b="-4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Principal Component Analysis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The </a:t>
                </a:r>
                <a:r>
                  <a:rPr lang="en-US" dirty="0">
                    <a:sym typeface="Symbol" pitchFamily="18" charset="2"/>
                  </a:rPr>
                  <a:t>eigenvector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u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of the covariance matrix </a:t>
                </a:r>
                <a:r>
                  <a:rPr lang="en-US" dirty="0" smtClean="0">
                    <a:sym typeface="Symbol" pitchFamily="18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with </a:t>
                </a:r>
                <a:r>
                  <a:rPr lang="en-US" dirty="0">
                    <a:sym typeface="Symbol" pitchFamily="18" charset="2"/>
                  </a:rPr>
                  <a:t>the largest </a:t>
                </a:r>
                <a:r>
                  <a:rPr lang="en-US" dirty="0" smtClean="0">
                    <a:sym typeface="Symbol" pitchFamily="18" charset="2"/>
                  </a:rPr>
                  <a:t>eigenvalue maximizes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Τ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𝑿</m:t>
                        </m:r>
                      </m:e>
                    </m:d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endParaRPr lang="en-US" sz="1000" dirty="0" smtClean="0">
                  <a:sym typeface="Symbol" pitchFamily="18" charset="2"/>
                </a:endParaRPr>
              </a:p>
              <a:p>
                <a:pPr marL="471432" lvl="1" indent="0">
                  <a:buNone/>
                </a:pPr>
                <a:r>
                  <a:rPr lang="en-US" sz="2400" dirty="0" smtClean="0"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Symbol" pitchFamily="18" charset="2"/>
                  </a:rPr>
                  <a:t> be a random vector with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dirty="0" smtClean="0">
                    <a:sym typeface="Symbol" pitchFamily="18" charset="2"/>
                  </a:rPr>
                  <a:t>mean 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 and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co</a:t>
                </a:r>
                <a:r>
                  <a:rPr lang="en-US" sz="2400" b="0" dirty="0" smtClean="0">
                    <a:ea typeface="Cambria Math" panose="02040503050406030204" pitchFamily="18" charset="0"/>
                    <a:sym typeface="Symbol" pitchFamily="18" charset="2"/>
                  </a:rPr>
                  <a:t>variance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𝜇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Τ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 smtClean="0">
                  <a:sym typeface="Symbol" pitchFamily="18" charset="2"/>
                </a:endParaRPr>
              </a:p>
              <a:p>
                <a:pPr marL="471432" lvl="1" indent="0">
                  <a:buNone/>
                </a:pPr>
                <a:r>
                  <a:rPr lang="en-US" sz="2400" dirty="0" smtClean="0">
                    <a:sym typeface="Symbol" pitchFamily="18" charset="2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Symbol" pitchFamily="18" charset="2"/>
                  </a:rPr>
                  <a:t>, the projection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has </a:t>
                </a:r>
                <a:endParaRPr lang="en-US" sz="2400" dirty="0" smtClean="0"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Τ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𝑿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and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Symbol" pitchFamily="18" charset="2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Τ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𝑿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Τ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Τ</m:t>
                                    </m:r>
                                  </m:sup>
                                </m:sSup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7143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𝑢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Τ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Τ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𝑢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Τ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𝑀𝑢</m:t>
                      </m:r>
                    </m:oMath>
                  </m:oMathPara>
                </a14:m>
                <a:endParaRPr lang="en-US" sz="2400" i="1" dirty="0" smtClean="0">
                  <a:sym typeface="Symbol" pitchFamily="18" charset="2"/>
                </a:endParaRPr>
              </a:p>
              <a:p>
                <a:pPr marL="471432" lvl="1" indent="0">
                  <a:buNone/>
                </a:pPr>
                <a:r>
                  <a:rPr lang="en-US" sz="2400" dirty="0">
                    <a:sym typeface="Symbol" pitchFamily="18" charset="2"/>
                  </a:rPr>
                  <a:t>F</a:t>
                </a:r>
                <a:r>
                  <a:rPr lang="en-US" sz="2400" dirty="0" smtClean="0">
                    <a:sym typeface="Symbol" pitchFamily="18" charset="2"/>
                  </a:rPr>
                  <a:t>rom min-max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𝑀𝑢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is maximized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is the eigenvector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with the largest eigenvalue  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1585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1043608" y="2492896"/>
            <a:ext cx="74888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675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Principal Component Analysis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Extend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principal components, we want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-D subspace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that is defined by orthogonal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>
                    <a:sym typeface="Symbol" pitchFamily="18" charset="2"/>
                  </a:rPr>
                  <a:t> and 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Distance from</a:t>
                </a:r>
                <a:r>
                  <a:rPr lang="en-US" b="1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to this subspace is minimized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</a:p>
              <a:p>
                <a:pPr lvl="3"/>
                <a:endParaRPr lang="en-US" sz="12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Projection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 onto subspace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sym typeface="Symbol" pitchFamily="18" charset="2"/>
                      </a:rPr>
                      <m:t>𝑿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p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 is matrix whose rows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sym typeface="Symbol" pitchFamily="18" charset="2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1" dirty="0" smtClean="0">
                  <a:sym typeface="Symbol" pitchFamily="18" charset="2"/>
                </a:endParaRPr>
              </a:p>
              <a:p>
                <a:pPr lvl="1"/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Squared distance to subspace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𝔼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𝑿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Τ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𝑿</m:t>
                                </m:r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By calculus,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Symbol" pitchFamily="18" charset="2"/>
                          </a:rPr>
                          <m:t>p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𝔼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𝑿</m:t>
                        </m:r>
                        <m:r>
                          <a:rPr lang="en-US" sz="2000"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Τ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𝑿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Τ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, hence</a:t>
                </a:r>
              </a:p>
              <a:p>
                <a:pPr marL="1144588" indent="-3413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𝔼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𝑿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Τ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𝑿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𝔼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𝑿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𝔼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Τ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𝑿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To maximize that, need to 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Τ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𝑿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var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Τ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𝑿</m:t>
                        </m:r>
                      </m:e>
                    </m:d>
                  </m:oMath>
                </a14:m>
                <a:endParaRPr lang="en-US" sz="20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Finally, same as in previous slide,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sym typeface="Symbol" pitchFamily="18" charset="2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ea typeface="Cambria Math" panose="02040503050406030204" pitchFamily="18" charset="0"/>
                    <a:sym typeface="Symbol" pitchFamily="18" charset="2"/>
                  </a:rPr>
                  <a:t> are eigenvectors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endParaRPr lang="en-US" sz="2000" i="1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>
            <a:off x="1043608" y="3429000"/>
            <a:ext cx="74888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Principal Component Analysis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is normalized such that each column has zero mean, </a:t>
                </a:r>
                <a:r>
                  <a:rPr lang="en-US" dirty="0" smtClean="0">
                    <a:sym typeface="Symbol" pitchFamily="18" charset="2"/>
                  </a:rPr>
                  <a:t>an unbiased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can be obtained as</a:t>
                </a:r>
                <a:endParaRPr lang="en-US" sz="3600" dirty="0">
                  <a:sym typeface="Symbol" pitchFamily="18" charset="2"/>
                </a:endParaRPr>
              </a:p>
              <a:p>
                <a:pPr marL="908050" lvl="2" indent="1604963">
                  <a:buClrTx/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𝑀</m:t>
                      </m:r>
                      <m:r>
                        <a:rPr lang="en-US" sz="3200" b="0" i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3200" b="0" i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Τ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𝑋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908050" lvl="2" indent="-446088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b="0" dirty="0" smtClean="0">
                    <a:sym typeface="Symbol" pitchFamily="18" charset="2"/>
                  </a:rPr>
                  <a:t>or as summation of outer products,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>
                  <a:sym typeface="Symbol" pitchFamily="18" charset="2"/>
                </a:endParaRPr>
              </a:p>
              <a:p>
                <a:r>
                  <a:rPr lang="en-US" dirty="0" smtClean="0">
                    <a:sym typeface="Symbol" pitchFamily="18" charset="2"/>
                  </a:rPr>
                  <a:t>Since SVD </a:t>
                </a:r>
                <a:r>
                  <a:rPr lang="en-US" dirty="0">
                    <a:sym typeface="Symbol" pitchFamily="18" charset="2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sym typeface="Symbol" pitchFamily="18" charset="2"/>
                      </a:rPr>
                      <m:t>X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eigendecomposes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i="1" dirty="0" smtClean="0">
                  <a:sym typeface="Symbol" pitchFamily="18" charset="2"/>
                </a:endParaRPr>
              </a:p>
              <a:p>
                <a:pPr lvl="1"/>
                <a:r>
                  <a:rPr lang="en-US" sz="3200" dirty="0" smtClean="0">
                    <a:sym typeface="Symbol" pitchFamily="18" charset="2"/>
                  </a:rPr>
                  <a:t>This allows us to solve PCA through either</a:t>
                </a:r>
              </a:p>
              <a:p>
                <a:pPr marL="1455627" lvl="2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sz="3200" dirty="0">
                    <a:sym typeface="Symbol" pitchFamily="18" charset="2"/>
                  </a:rPr>
                  <a:t>Eigendecompose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3200" dirty="0" smtClean="0">
                    <a:sym typeface="Symbol" pitchFamily="18" charset="2"/>
                  </a:rPr>
                  <a:t>, or</a:t>
                </a:r>
                <a:endParaRPr lang="en-US" sz="3200" dirty="0">
                  <a:sym typeface="Symbol" pitchFamily="18" charset="2"/>
                </a:endParaRPr>
              </a:p>
              <a:p>
                <a:pPr marL="1455627" lvl="2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sz="3200" dirty="0" smtClean="0">
                    <a:sym typeface="Symbol" pitchFamily="18" charset="2"/>
                  </a:rPr>
                  <a:t>Solve SVD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sz="3200" b="1" i="1" dirty="0">
                  <a:sym typeface="Symbol" pitchFamily="18" charset="2"/>
                </a:endParaRPr>
              </a:p>
              <a:p>
                <a:pPr lvl="1"/>
                <a:endParaRPr lang="en-US" sz="3200" dirty="0" smtClean="0">
                  <a:sym typeface="Symbol" pitchFamily="18" charset="2"/>
                </a:endParaRPr>
              </a:p>
              <a:p>
                <a:pPr marL="985782" lvl="1" indent="-514350">
                  <a:buFont typeface="+mj-lt"/>
                  <a:buAutoNum type="arabicPeriod"/>
                </a:pPr>
                <a:endParaRPr lang="en-US" sz="3200" dirty="0" smtClean="0">
                  <a:sym typeface="Symbol" pitchFamily="18" charset="2"/>
                </a:endParaRPr>
              </a:p>
              <a:p>
                <a:pPr lvl="1"/>
                <a:endParaRPr lang="en-US" dirty="0">
                  <a:sym typeface="Symbol" pitchFamily="18" charset="2"/>
                </a:endParaRPr>
              </a:p>
              <a:p>
                <a:pPr marL="909531" lvl="2" indent="0">
                  <a:buClrTx/>
                  <a:buSzPct val="100000"/>
                  <a:buNone/>
                </a:pPr>
                <a:endParaRPr lang="en-US" sz="3200" dirty="0" smtClean="0">
                  <a:sym typeface="Symbol" pitchFamily="18" charset="2"/>
                </a:endParaRPr>
              </a:p>
              <a:p>
                <a:pPr marL="909531" lvl="2" indent="0">
                  <a:buClrTx/>
                  <a:buSzPct val="100000"/>
                  <a:buNone/>
                </a:pPr>
                <a:endParaRPr lang="en-US" sz="2800" dirty="0">
                  <a:sym typeface="Symbol" pitchFamily="18" charset="2"/>
                </a:endParaRPr>
              </a:p>
              <a:p>
                <a:endParaRPr lang="en-US" dirty="0" smtClean="0">
                  <a:sym typeface="Symbol" pitchFamily="18" charset="2"/>
                </a:endParaRPr>
              </a:p>
              <a:p>
                <a:endParaRPr lang="en-US" sz="1000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b="-6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 (kPCA)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sz="2800" dirty="0" smtClean="0"/>
                  <a:t>Extract principal components in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800" dirty="0" smtClean="0"/>
                  <a:t>-mapped feature space: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b="0" dirty="0" smtClean="0"/>
                  <a:t>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 smtClean="0"/>
                  <a:t> so that,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Find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Eigendecompose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sz="2800" dirty="0" smtClean="0"/>
                  <a:t>However, computation expensive since we want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800" dirty="0" smtClean="0"/>
                  <a:t> to have very high dimension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That is,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or maybe even infinite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800" dirty="0" smtClean="0"/>
                  <a:t>Instead of number of features, work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 smtClean="0"/>
                  <a:t> of </a:t>
                </a:r>
                <a:r>
                  <a:rPr lang="en-US" sz="2800" dirty="0"/>
                  <a:t>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648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1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kPCA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sz="2800" dirty="0" smtClean="0"/>
                  <a:t>Eigenvectors (in the mapped space) can be expressed as a linear combination of the features (by </a:t>
                </a:r>
                <a:r>
                  <a:rPr lang="en-US" sz="2800" dirty="0" smtClean="0">
                    <a:sym typeface="Symbol" pitchFamily="18" charset="2"/>
                  </a:rPr>
                  <a:t>solving the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Hence,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nary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 (transpose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is in column form)</a:t>
                </a:r>
              </a:p>
              <a:p>
                <a:r>
                  <a:rPr lang="en-US" sz="2800" dirty="0" smtClean="0"/>
                  <a:t>In the case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can be more easily solved</a:t>
                </a:r>
              </a:p>
              <a:p>
                <a:pPr marL="0" indent="91440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b="0" dirty="0" smtClean="0"/>
                  <a:t> </a:t>
                </a:r>
              </a:p>
              <a:p>
                <a:pPr marL="0" indent="461963">
                  <a:buNone/>
                  <a:tabLst>
                    <a:tab pos="3028950" algn="l"/>
                  </a:tabLs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461963">
                  <a:buNone/>
                  <a:tabLst>
                    <a:tab pos="3028950" algn="l"/>
                  </a:tabLst>
                </a:pPr>
                <a:endParaRPr lang="en-US" sz="2800" dirty="0"/>
              </a:p>
              <a:p>
                <a:pPr marL="0" indent="461963">
                  <a:buNone/>
                </a:pPr>
                <a:r>
                  <a:rPr lang="en-US" sz="2800" dirty="0" smtClean="0"/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648" t="-1189" r="-2305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3848" y="4941168"/>
                <a:ext cx="2088232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(Proof later)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941168"/>
                <a:ext cx="2088232" cy="958980"/>
              </a:xfrm>
              <a:prstGeom prst="rect">
                <a:avLst/>
              </a:prstGeom>
              <a:blipFill rotWithShape="0">
                <a:blip r:embed="rId3"/>
                <a:stretch>
                  <a:fillRect t="-3822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 bwMode="auto">
          <a:xfrm rot="16200000" flipH="1" flipV="1">
            <a:off x="4212626" y="6082562"/>
            <a:ext cx="212812" cy="57606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64276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scalar</a:t>
            </a:r>
          </a:p>
        </p:txBody>
      </p:sp>
    </p:spTree>
    <p:extLst>
      <p:ext uri="{BB962C8B-B14F-4D97-AF65-F5344CB8AC3E}">
        <p14:creationId xmlns:p14="http://schemas.microsoft.com/office/powerpoint/2010/main" val="370554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kPCA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686800" cy="5638800"/>
              </a:xfrm>
            </p:spPr>
            <p:txBody>
              <a:bodyPr/>
              <a:lstStyle/>
              <a:p>
                <a:pPr marL="0" indent="251301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109061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109061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nary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573088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nary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17621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nary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396875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686800" cy="5638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94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877" t="-30088" b="-4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19256" cy="5638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1255713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1255713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1255713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19256" cy="56388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91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07288" cy="5638800"/>
          </a:xfrm>
        </p:spPr>
        <p:txBody>
          <a:bodyPr/>
          <a:lstStyle/>
          <a:p>
            <a:r>
              <a:rPr lang="en-US" sz="3600" dirty="0" smtClean="0"/>
              <a:t>Linear methods</a:t>
            </a:r>
          </a:p>
          <a:p>
            <a:pPr lvl="1"/>
            <a:r>
              <a:rPr lang="en-US" sz="3200" b="1" dirty="0" smtClean="0"/>
              <a:t>PCA</a:t>
            </a:r>
            <a:r>
              <a:rPr lang="en-US" sz="3200" dirty="0" smtClean="0"/>
              <a:t> </a:t>
            </a:r>
            <a:r>
              <a:rPr lang="en-US" sz="2000" dirty="0" smtClean="0"/>
              <a:t>(Principal Component Analysis)</a:t>
            </a:r>
          </a:p>
          <a:p>
            <a:pPr lvl="1">
              <a:spcBef>
                <a:spcPts val="300"/>
              </a:spcBef>
            </a:pPr>
            <a:r>
              <a:rPr lang="en-US" sz="3200" dirty="0" smtClean="0"/>
              <a:t>cMDS </a:t>
            </a:r>
            <a:r>
              <a:rPr lang="en-US" sz="2000" dirty="0"/>
              <a:t>(Classical </a:t>
            </a:r>
            <a:r>
              <a:rPr lang="en-US" sz="2000" dirty="0" smtClean="0"/>
              <a:t>Multidimensional Scaling)</a:t>
            </a:r>
            <a:endParaRPr lang="en-US" sz="2000" dirty="0"/>
          </a:p>
          <a:p>
            <a:r>
              <a:rPr lang="en-US" sz="3600" dirty="0" smtClean="0"/>
              <a:t>Non-linear methods</a:t>
            </a:r>
          </a:p>
          <a:p>
            <a:pPr lvl="1">
              <a:spcBef>
                <a:spcPts val="300"/>
              </a:spcBef>
            </a:pPr>
            <a:r>
              <a:rPr lang="en-US" sz="3200" b="1" dirty="0" smtClean="0"/>
              <a:t>kPCA</a:t>
            </a:r>
            <a:r>
              <a:rPr lang="en-US" sz="3200" dirty="0" smtClean="0"/>
              <a:t> </a:t>
            </a:r>
            <a:r>
              <a:rPr lang="en-US" sz="2000" dirty="0" smtClean="0"/>
              <a:t>(Kernel PCA)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3200" dirty="0" smtClean="0"/>
              <a:t>mMDS</a:t>
            </a:r>
            <a:r>
              <a:rPr lang="en-US" sz="2000" dirty="0" smtClean="0"/>
              <a:t> (Metric MDS)</a:t>
            </a:r>
          </a:p>
          <a:p>
            <a:pPr lvl="1">
              <a:spcBef>
                <a:spcPts val="300"/>
              </a:spcBef>
            </a:pPr>
            <a:r>
              <a:rPr lang="en-US" sz="3200" dirty="0" smtClean="0"/>
              <a:t>Isomap</a:t>
            </a:r>
            <a:endParaRPr lang="en-US" sz="3200" dirty="0"/>
          </a:p>
          <a:p>
            <a:pPr lvl="1">
              <a:spcBef>
                <a:spcPts val="300"/>
              </a:spcBef>
            </a:pPr>
            <a:r>
              <a:rPr lang="en-US" sz="3200" dirty="0" smtClean="0"/>
              <a:t>LLE </a:t>
            </a:r>
            <a:r>
              <a:rPr lang="en-US" sz="2000" dirty="0"/>
              <a:t>(Locally Linear Embedding)</a:t>
            </a:r>
          </a:p>
          <a:p>
            <a:pPr lvl="1">
              <a:spcBef>
                <a:spcPts val="300"/>
              </a:spcBef>
            </a:pPr>
            <a:r>
              <a:rPr lang="en-US" sz="3200" dirty="0" smtClean="0"/>
              <a:t>t-SNE </a:t>
            </a:r>
            <a:r>
              <a:rPr lang="en-US" sz="2000" dirty="0" smtClean="0"/>
              <a:t>(t-distributed Stochastic Neighbor Embedding</a:t>
            </a:r>
            <a:r>
              <a:rPr lang="en-US" sz="20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sz="3200" dirty="0" smtClean="0"/>
              <a:t>UMAP </a:t>
            </a:r>
            <a:r>
              <a:rPr lang="en-US" sz="2000" dirty="0" smtClean="0"/>
              <a:t>(Uniform </a:t>
            </a:r>
            <a:r>
              <a:rPr lang="en-US" sz="2000" dirty="0"/>
              <a:t>Manifold </a:t>
            </a:r>
            <a:r>
              <a:rPr lang="en-US" sz="2000" dirty="0" smtClean="0"/>
              <a:t>Approximation </a:t>
            </a:r>
            <a:r>
              <a:rPr lang="en-US" sz="2000" dirty="0"/>
              <a:t>and </a:t>
            </a:r>
            <a:r>
              <a:rPr lang="en-US" sz="2000" dirty="0" smtClean="0"/>
              <a:t>Projection)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24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Eigenvectors and eigenvalues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b="0" dirty="0" smtClean="0">
                    <a:sym typeface="Symbol" pitchFamily="18" charset="2"/>
                  </a:rPr>
                  <a:t>Only concerned with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square</a:t>
                </a:r>
                <a:r>
                  <a:rPr lang="en-US" b="0" dirty="0" smtClean="0">
                    <a:sym typeface="Symbol" pitchFamily="18" charset="2"/>
                  </a:rPr>
                  <a:t> matrices</a:t>
                </a:r>
              </a:p>
              <a:p>
                <a:pPr lvl="1"/>
                <a:r>
                  <a:rPr lang="en-US" sz="3200" dirty="0" smtClean="0">
                    <a:sym typeface="Symbol" pitchFamily="18" charset="2"/>
                  </a:rPr>
                  <a:t>Most matrices we consider are furthermore </a:t>
                </a:r>
                <a:r>
                  <a:rPr lang="en-US" sz="3200" b="1" dirty="0" smtClean="0">
                    <a:sym typeface="Symbol" pitchFamily="18" charset="2"/>
                  </a:rPr>
                  <a:t>symmetric</a:t>
                </a:r>
                <a:r>
                  <a:rPr lang="en-US" sz="3200" dirty="0" smtClean="0">
                    <a:sym typeface="Symbol" pitchFamily="18" charset="2"/>
                  </a:rPr>
                  <a:t> (and of only </a:t>
                </a:r>
                <a:r>
                  <a:rPr lang="en-US" sz="3200" b="1" dirty="0" smtClean="0">
                    <a:sym typeface="Symbol" pitchFamily="18" charset="2"/>
                  </a:rPr>
                  <a:t>real</a:t>
                </a:r>
                <a:r>
                  <a:rPr lang="en-US" sz="3200" dirty="0" smtClean="0">
                    <a:sym typeface="Symbol" pitchFamily="18" charset="2"/>
                  </a:rPr>
                  <a:t> values)</a:t>
                </a:r>
                <a:endParaRPr lang="en-US" sz="3200" b="0" dirty="0" smtClean="0">
                  <a:sym typeface="Symbol" pitchFamily="18" charset="2"/>
                </a:endParaRPr>
              </a:p>
              <a:p>
                <a:r>
                  <a:rPr lang="en-US" b="0" dirty="0" smtClean="0">
                    <a:sym typeface="Symbol" pitchFamily="18" charset="2"/>
                  </a:rPr>
                  <a:t>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eigenvector</a:t>
                </a:r>
                <a:r>
                  <a:rPr lang="en-US" b="0" dirty="0" smtClean="0">
                    <a:sym typeface="Symbol" pitchFamily="18" charset="2"/>
                  </a:rPr>
                  <a:t> for a</a:t>
                </a:r>
                <a:r>
                  <a:rPr lang="en-US" b="1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square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vector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𝑀𝑢</m:t>
                    </m:r>
                    <m: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3200" dirty="0" smtClean="0">
                    <a:sym typeface="Symbol" pitchFamily="18" charset="2"/>
                  </a:rPr>
                  <a:t> is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invariant</a:t>
                </a:r>
                <a:r>
                  <a:rPr lang="en-US" sz="3200" b="1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3200" dirty="0">
                    <a:sym typeface="Symbol" pitchFamily="18" charset="2"/>
                  </a:rPr>
                  <a:t>under transformation </a:t>
                </a:r>
                <a:r>
                  <a:rPr lang="en-US" sz="3200" i="1" dirty="0" smtClean="0">
                    <a:latin typeface="Cambria Math" panose="02040503050406030204" pitchFamily="18" charset="0"/>
                    <a:sym typeface="Symbol" pitchFamily="18" charset="2"/>
                  </a:rPr>
                  <a:t>M</a:t>
                </a:r>
              </a:p>
              <a:p>
                <a:pPr lvl="1"/>
                <a:r>
                  <a:rPr lang="en-US" sz="3200" dirty="0" smtClean="0">
                    <a:sym typeface="Symbol" pitchFamily="18" charset="2"/>
                  </a:rPr>
                  <a:t>The scaling </a:t>
                </a:r>
                <a:r>
                  <a:rPr lang="en-US" sz="3200" dirty="0">
                    <a:sym typeface="Symbol" pitchFamily="18" charset="2"/>
                  </a:rPr>
                  <a:t>factor </a:t>
                </a:r>
                <a14:m>
                  <m:oMath xmlns:m="http://schemas.openxmlformats.org/officeDocument/2006/math">
                    <m:r>
                      <a:rPr lang="el-GR" sz="3200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</m:oMath>
                </a14:m>
                <a:r>
                  <a:rPr lang="en-US" sz="3200" dirty="0" smtClean="0">
                    <a:sym typeface="Symbol" pitchFamily="18" charset="2"/>
                  </a:rPr>
                  <a:t> is </a:t>
                </a:r>
                <a:r>
                  <a:rPr lang="en-US" sz="3200" dirty="0">
                    <a:sym typeface="Symbol" pitchFamily="18" charset="2"/>
                  </a:rPr>
                  <a:t>called </a:t>
                </a:r>
                <a:r>
                  <a:rPr lang="en-US" sz="3200" dirty="0" smtClean="0">
                    <a:sym typeface="Symbol" pitchFamily="18" charset="2"/>
                  </a:rPr>
                  <a:t>a </a:t>
                </a: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eigenvalue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Eigendecomposition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</p:spPr>
            <p:txBody>
              <a:bodyPr/>
              <a:lstStyle/>
              <a:p>
                <a:r>
                  <a:rPr lang="en-US" sz="2800" b="0" dirty="0" smtClean="0">
                    <a:sym typeface="Symbol" pitchFamily="18" charset="2"/>
                  </a:rPr>
                  <a:t>A eigendecomposition of matrix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800" b="0" dirty="0" smtClean="0">
                    <a:sym typeface="Symbol" pitchFamily="18" charset="2"/>
                  </a:rPr>
                  <a:t>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𝑀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Λ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61963" indent="0">
                  <a:buNone/>
                </a:pP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Λ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is </a:t>
                </a:r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diagonal</a:t>
                </a: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𝑄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contains (not necessarily orthogonal) </a:t>
                </a:r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eigenvectors</a:t>
                </a: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M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dirty="0">
                    <a:ea typeface="Cambria Math" panose="02040503050406030204" pitchFamily="18" charset="0"/>
                    <a:sym typeface="Symbol" pitchFamily="18" charset="2"/>
                  </a:rPr>
                  <a:t>Any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normal</a:t>
                </a:r>
                <a:r>
                  <a:rPr lang="en-US" sz="2400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sym typeface="Symbol" pitchFamily="18" charset="2"/>
                  </a:rPr>
                  <a:t> can be eigendecomposed</a:t>
                </a:r>
                <a:endParaRPr lang="en-US" sz="2400" b="1" dirty="0">
                  <a:sym typeface="Symbol" pitchFamily="18" charset="2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b="1" dirty="0">
                    <a:sym typeface="Symbol" pitchFamily="18" charset="2"/>
                  </a:rPr>
                  <a:t>The set of eigenvalues 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b="1" dirty="0">
                    <a:sym typeface="Symbol" pitchFamily="18" charset="2"/>
                  </a:rPr>
                  <a:t> is unique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>
                    <a:sym typeface="Symbol" pitchFamily="18" charset="2"/>
                  </a:rPr>
                  <a:t>There can be different eigenvectors of the same eigenvalue </a:t>
                </a:r>
                <a:r>
                  <a:rPr lang="en-US" dirty="0" smtClean="0">
                    <a:sym typeface="Symbol" pitchFamily="18" charset="2"/>
                  </a:rPr>
                  <a:t>(hence not </a:t>
                </a:r>
                <a:r>
                  <a:rPr lang="en-US" dirty="0">
                    <a:sym typeface="Symbol" pitchFamily="18" charset="2"/>
                  </a:rPr>
                  <a:t>unique)</a:t>
                </a:r>
                <a:endParaRPr lang="en-US" sz="2400" dirty="0">
                  <a:sym typeface="Symbol" pitchFamily="18" charset="2"/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sz="2800" b="1" dirty="0">
                    <a:ea typeface="Cambria Math" panose="02040503050406030204" pitchFamily="18" charset="0"/>
                    <a:sym typeface="Symbol" pitchFamily="18" charset="2"/>
                  </a:rPr>
                  <a:t>For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real symmetric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sym typeface="Symbol" pitchFamily="18" charset="2"/>
                      </a:rPr>
                      <m:t>𝑴</m:t>
                    </m:r>
                  </m:oMath>
                </a14:m>
                <a:r>
                  <a:rPr lang="en-US" sz="2800" b="1" dirty="0">
                    <a:sym typeface="Symbol" pitchFamily="18" charset="2"/>
                  </a:rPr>
                  <a:t>, eigenvectors that correspond to distinct eigenvalues are </a:t>
                </a:r>
                <a:r>
                  <a:rPr lang="en-US" sz="2800" b="1" dirty="0" smtClean="0">
                    <a:sym typeface="Symbol" pitchFamily="18" charset="2"/>
                  </a:rPr>
                  <a:t>orthogonal</a:t>
                </a:r>
              </a:p>
              <a:p>
                <a:r>
                  <a:rPr lang="en-US" sz="2800" dirty="0" smtClean="0">
                    <a:sym typeface="Symbol" pitchFamily="18" charset="2"/>
                  </a:rPr>
                  <a:t>For an orthogonal matrix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𝑄</m:t>
                    </m:r>
                  </m:oMath>
                </a14:m>
                <a:r>
                  <a:rPr lang="en-US" sz="2800" dirty="0" smtClean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</m:oMath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Only consider real symmetric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800" dirty="0" smtClean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</a:t>
                </a:r>
                <a:r>
                  <a:rPr lang="en-US" sz="2800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𝑄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Λ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800">
                            <a:latin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  <a:blipFill rotWithShape="0">
                <a:blip r:embed="rId2"/>
                <a:stretch>
                  <a:fillRect l="-640" t="-1189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eigenspace</a:t>
                </a:r>
                <a:r>
                  <a:rPr lang="en-US" dirty="0">
                    <a:sym typeface="Symbol" pitchFamily="18" charset="2"/>
                  </a:rPr>
                  <a:t> of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is the set of all the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that fulfills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𝑀𝑢</m:t>
                    </m:r>
                    <m: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endParaRPr lang="en-US" i="1" dirty="0" smtClean="0"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rank</a:t>
                </a:r>
                <a:r>
                  <a:rPr lang="en-US" dirty="0" smtClean="0"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is its number of non-zero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 lvl="1"/>
                <a:r>
                  <a:rPr lang="en-US" sz="2400" dirty="0" smtClean="0">
                    <a:sym typeface="Symbol" pitchFamily="18" charset="2"/>
                  </a:rPr>
                  <a:t>Any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400" i="1" dirty="0" smtClean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can be written as a linear combination of the eigenspace,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>
                  <a:sym typeface="Symbol" pitchFamily="18" charset="2"/>
                </a:endParaRPr>
              </a:p>
              <a:p>
                <a:pPr lvl="1"/>
                <a:r>
                  <a:rPr lang="en-US" sz="2400" dirty="0" smtClean="0">
                    <a:sym typeface="Symbol" pitchFamily="18" charset="2"/>
                  </a:rPr>
                  <a:t>Any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can be written as a linear combination of the feature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by solving the system of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sym typeface="Symbol" pitchFamily="18" charset="2"/>
                  </a:rPr>
                  <a:t>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Symbol" pitchFamily="18" charset="2"/>
                  </a:rPr>
                  <a:t> entirely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Symbol" pitchFamily="18" charset="2"/>
                  </a:rPr>
                  <a:t> (this fact is used in kPCA)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eigenbasis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of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orthogonal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(including those with zero eigenvalues)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1945" b="-3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Rayleigh Quotient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399112"/>
              </a:xfrm>
            </p:spPr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Consider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real symmetric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𝑄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sym typeface="Symbol" pitchFamily="18" charset="2"/>
                      </a:rPr>
                      <m:t>Λ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𝑄</m:t>
                        </m:r>
                      </m:e>
                      <m:sup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𝛵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Λ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diagonal,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𝑄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is the eigenbasis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endParaRPr lang="en-US" i="1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endParaRPr lang="en-US" sz="9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r>
                  <a:rPr lang="en-US" sz="2800" dirty="0" smtClean="0">
                    <a:sym typeface="Symbol" pitchFamily="18" charset="2"/>
                  </a:rPr>
                  <a:t>Denote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≥</m:t>
                        </m:r>
                        <m:sSub>
                          <m:sSub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≥</m:t>
                        </m:r>
                        <m:r>
                          <m:rPr>
                            <m:nor/>
                          </m:rPr>
                          <a:rPr lang="en-US" sz="2800" dirty="0">
                            <a:sym typeface="Symbol" pitchFamily="18" charset="2"/>
                          </a:rPr>
                          <m:t>…</m:t>
                        </m:r>
                        <m: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≥</m:t>
                        </m:r>
                        <m: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ym typeface="Symbol" pitchFamily="18" charset="2"/>
                  </a:rPr>
                  <a:t>. </a:t>
                </a:r>
              </a:p>
              <a:p>
                <a:pPr marL="919163" indent="-457200">
                  <a:spcBef>
                    <a:spcPts val="1200"/>
                  </a:spcBef>
                </a:pPr>
                <a:r>
                  <a:rPr lang="en-US" sz="2800" dirty="0" smtClean="0">
                    <a:sym typeface="Symbol" pitchFamily="18" charset="2"/>
                  </a:rPr>
                  <a:t>Then, for all unit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  <a:sym typeface="Symbol" pitchFamily="18" charset="2"/>
                      </a:rPr>
                      <m:t>u</m:t>
                    </m:r>
                  </m:oMath>
                </a14:m>
                <a:endParaRPr lang="en-US" sz="2800" b="0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Τ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𝑀𝑢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Τ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𝑢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919163" indent="-457200">
                  <a:spcBef>
                    <a:spcPts val="2400"/>
                  </a:spcBef>
                </a:pP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And for all orthogonal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Τ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𝐼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tr</m:t>
                          </m:r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Τ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𝑀𝑃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+…+</m:t>
                      </m:r>
                      <m:sSub>
                        <m:sSubPr>
                          <m:ctrl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Symbol" pitchFamily="18" charset="2"/>
                  </a:rPr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in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Τ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tr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Τ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𝑀𝑃</m:t>
                            </m:r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+…+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399112"/>
              </a:xfrm>
              <a:blipFill rotWithShape="0">
                <a:blip r:embed="rId2"/>
                <a:stretch>
                  <a:fillRect l="-865" t="-1582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323528" y="2492896"/>
            <a:ext cx="8496944" cy="40324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57200" y="5397280"/>
            <a:ext cx="1296144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Minimax</a:t>
            </a:r>
          </a:p>
          <a:p>
            <a:pPr algn="ctr"/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Principle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3775376"/>
            <a:ext cx="1296144" cy="7337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Min-max Theorem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 bwMode="auto">
              <a:xfrm>
                <a:off x="6516216" y="3703368"/>
                <a:ext cx="2160240" cy="100811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latin typeface="Arial" charset="0"/>
                    <a:ea typeface="ＭＳ Ｐゴシック" pitchFamily="34" charset="-128"/>
                  </a:rPr>
                  <a:t> is the minimum</a:t>
                </a:r>
                <a:r>
                  <a:rPr kumimoji="1" lang="en-US" sz="1800" b="0" i="0" u="none" strike="noStrike" cap="none" normalizeH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latin typeface="Arial" charset="0"/>
                    <a:ea typeface="ＭＳ Ｐゴシック" pitchFamily="34" charset="-128"/>
                  </a:rPr>
                  <a:t> of</a:t>
                </a:r>
                <a:r>
                  <a:rPr kumimoji="1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latin typeface="Arial" charset="0"/>
                    <a:ea typeface="ＭＳ Ｐゴシック" pitchFamily="34" charset="-128"/>
                  </a:rPr>
                  <a:t> the Rayleigh Quotient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3703368"/>
                <a:ext cx="2160240" cy="1008112"/>
              </a:xfrm>
              <a:prstGeom prst="roundRect">
                <a:avLst/>
              </a:prstGeom>
              <a:blipFill rotWithShape="0">
                <a:blip r:embed="rId3"/>
                <a:stretch>
                  <a:fillRect r="-1404" b="-4790"/>
                </a:stretch>
              </a:blip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Eigendecomposition applications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 smtClean="0"/>
              <a:t>Matrix inverse</a:t>
            </a:r>
          </a:p>
          <a:p>
            <a:pPr>
              <a:spcBef>
                <a:spcPts val="600"/>
              </a:spcBef>
            </a:pPr>
            <a:r>
              <a:rPr lang="en-US" sz="3600" dirty="0" smtClean="0"/>
              <a:t>Matrix approximation</a:t>
            </a:r>
          </a:p>
          <a:p>
            <a:pPr>
              <a:spcBef>
                <a:spcPts val="600"/>
              </a:spcBef>
            </a:pPr>
            <a:r>
              <a:rPr lang="en-US" sz="3600" dirty="0" smtClean="0"/>
              <a:t>Matrix factorization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Multidimensional Scaling</a:t>
            </a:r>
          </a:p>
          <a:p>
            <a:pPr>
              <a:spcBef>
                <a:spcPts val="600"/>
              </a:spcBef>
            </a:pPr>
            <a:r>
              <a:rPr lang="en-US" sz="3600" dirty="0" smtClean="0"/>
              <a:t>Minimization or maximization through the Rayleigh Quotient</a:t>
            </a:r>
            <a:endParaRPr lang="en-US" sz="3600" dirty="0">
              <a:ea typeface="Cambria Math" panose="02040503050406030204" pitchFamily="18" charset="0"/>
              <a:sym typeface="Symbol" pitchFamily="18" charset="2"/>
            </a:endParaRPr>
          </a:p>
          <a:p>
            <a:pPr lvl="1">
              <a:spcBef>
                <a:spcPts val="0"/>
              </a:spcBef>
            </a:pPr>
            <a:r>
              <a:rPr lang="en-US" sz="3200" dirty="0" smtClean="0"/>
              <a:t>PCA</a:t>
            </a:r>
          </a:p>
          <a:p>
            <a:pPr lvl="2">
              <a:spcBef>
                <a:spcPts val="0"/>
              </a:spcBef>
            </a:pPr>
            <a:r>
              <a:rPr lang="en-US" sz="2800" dirty="0" smtClean="0"/>
              <a:t>Max of covariance matrix</a:t>
            </a:r>
          </a:p>
          <a:p>
            <a:pPr lvl="1">
              <a:spcBef>
                <a:spcPts val="0"/>
              </a:spcBef>
            </a:pPr>
            <a:r>
              <a:rPr lang="en-US" sz="3200" dirty="0" smtClean="0">
                <a:sym typeface="Symbol" panose="05050102010706020507" pitchFamily="18" charset="2"/>
              </a:rPr>
              <a:t>Spectral clustering</a:t>
            </a:r>
          </a:p>
          <a:p>
            <a:pPr lvl="2">
              <a:spcBef>
                <a:spcPts val="0"/>
              </a:spcBef>
            </a:pPr>
            <a:r>
              <a:rPr lang="en-US" sz="2800" dirty="0" smtClean="0">
                <a:sym typeface="Symbol" panose="05050102010706020507" pitchFamily="18" charset="2"/>
              </a:rPr>
              <a:t>Min of graph Laplacian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17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Singular Value Decomposition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b="0" dirty="0" smtClean="0">
                    <a:sym typeface="Symbol" pitchFamily="18" charset="2"/>
                  </a:rPr>
                  <a:t>Any matrix can be singular value decomposed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matrix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unitary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(orthogonal) matrix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diagonal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unitary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matrix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4"/>
                <a:endParaRPr lang="en-US" dirty="0" smtClean="0">
                  <a:sym typeface="Symbol" pitchFamily="18" charset="2"/>
                </a:endParaRPr>
              </a:p>
              <a:p>
                <a:r>
                  <a:rPr lang="en-US" dirty="0" smtClean="0">
                    <a:sym typeface="Symbol" pitchFamily="18" charset="2"/>
                  </a:rPr>
                  <a:t>For a real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(and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Τ</m:t>
                        </m:r>
                      </m:sup>
                    </m:sSup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) hence </a:t>
                </a:r>
              </a:p>
              <a:p>
                <a:pPr marL="909531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sym typeface="Symbol" pitchFamily="18" charset="2"/>
                        </a:rPr>
                        <m:t>𝑀</m:t>
                      </m:r>
                      <m:r>
                        <a:rPr lang="en-US" sz="320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sym typeface="Symbol" pitchFamily="18" charset="2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Σ</m:t>
                      </m:r>
                      <m:sSup>
                        <m:sSupPr>
                          <m:ctrl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Τ</m:t>
                          </m:r>
                        </m:sup>
                      </m:sSup>
                    </m:oMath>
                  </m:oMathPara>
                </a14:m>
                <a:endParaRPr lang="el-GR" sz="3200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228600" y="4797152"/>
            <a:ext cx="8496944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SVD applications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r>
              <a:rPr lang="en-US" sz="4000" dirty="0"/>
              <a:t>Solving linear equations</a:t>
            </a:r>
          </a:p>
          <a:p>
            <a:r>
              <a:rPr lang="en-US" sz="4000" dirty="0" smtClean="0"/>
              <a:t>Linear regression</a:t>
            </a:r>
            <a:endParaRPr lang="en-US" sz="4000" dirty="0" smtClean="0">
              <a:ea typeface="Cambria Math" panose="02040503050406030204" pitchFamily="18" charset="0"/>
              <a:sym typeface="Symbol" pitchFamily="18" charset="2"/>
            </a:endParaRPr>
          </a:p>
          <a:p>
            <a:r>
              <a:rPr lang="en-US" sz="4000" dirty="0"/>
              <a:t>Pseudoinverse</a:t>
            </a:r>
          </a:p>
          <a:p>
            <a:r>
              <a:rPr lang="en-US" sz="4000" dirty="0" smtClean="0">
                <a:ea typeface="Cambria Math" panose="02040503050406030204" pitchFamily="18" charset="0"/>
                <a:sym typeface="Symbol" pitchFamily="18" charset="2"/>
              </a:rPr>
              <a:t>Kabsch algorithm</a:t>
            </a:r>
          </a:p>
          <a:p>
            <a:r>
              <a:rPr lang="en-US" sz="4000" dirty="0" smtClean="0">
                <a:ea typeface="Cambria Math" panose="02040503050406030204" pitchFamily="18" charset="0"/>
                <a:sym typeface="Symbol" pitchFamily="18" charset="2"/>
              </a:rPr>
              <a:t>Matrix approximation</a:t>
            </a:r>
          </a:p>
          <a:p>
            <a:r>
              <a:rPr lang="en-US" sz="4000" dirty="0" smtClean="0">
                <a:ea typeface="Cambria Math" panose="02040503050406030204" pitchFamily="18" charset="0"/>
                <a:sym typeface="Symbol" pitchFamily="18" charset="2"/>
              </a:rPr>
              <a:t>As a eigendecomposition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36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2_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2_Quadrant">
      <a:majorFont>
        <a:latin typeface="Tahoma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17450</TotalTime>
  <Words>504</Words>
  <Application>Microsoft Office PowerPoint</Application>
  <PresentationFormat>On-screen Show (4:3)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ＭＳ Ｐ明朝</vt:lpstr>
      <vt:lpstr>Arial</vt:lpstr>
      <vt:lpstr>Cambria Math</vt:lpstr>
      <vt:lpstr>Candara</vt:lpstr>
      <vt:lpstr>Symbol</vt:lpstr>
      <vt:lpstr>Tahoma</vt:lpstr>
      <vt:lpstr>Times New Roman</vt:lpstr>
      <vt:lpstr>Wingdings</vt:lpstr>
      <vt:lpstr>1_Theme1</vt:lpstr>
      <vt:lpstr>Dimensionality Reduction Part 1: PCA and kPCA</vt:lpstr>
      <vt:lpstr>Dimensionality Reduction</vt:lpstr>
      <vt:lpstr>Eigenvectors and eigenvalues</vt:lpstr>
      <vt:lpstr>Eigendecomposition</vt:lpstr>
      <vt:lpstr>Eigenspace</vt:lpstr>
      <vt:lpstr>Rayleigh Quotient</vt:lpstr>
      <vt:lpstr>Eigendecomposition applications</vt:lpstr>
      <vt:lpstr>Singular Value Decomposition</vt:lpstr>
      <vt:lpstr>SVD applications</vt:lpstr>
      <vt:lpstr>SVD and eigendecomposition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Kernel PCA (kPCA)</vt:lpstr>
      <vt:lpstr>Deriving kPCA</vt:lpstr>
      <vt:lpstr>Deriving kPCA</vt:lpstr>
      <vt:lpstr>Proof that x^T xu=xux^T </vt:lpstr>
    </vt:vector>
  </TitlesOfParts>
  <Company>Organization1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Consensus Patterns In Very Scarce Biosequence Samples From Their Minimal Multiple Generalizations</dc:title>
  <dc:creator/>
  <cp:lastModifiedBy>Surface</cp:lastModifiedBy>
  <cp:revision>12236</cp:revision>
  <dcterms:created xsi:type="dcterms:W3CDTF">2006-03-23T17:23:24Z</dcterms:created>
  <dcterms:modified xsi:type="dcterms:W3CDTF">2021-03-17T16:10:21Z</dcterms:modified>
</cp:coreProperties>
</file>