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72" r:id="rId3"/>
    <p:sldId id="290" r:id="rId4"/>
    <p:sldId id="289" r:id="rId5"/>
    <p:sldId id="291" r:id="rId6"/>
    <p:sldId id="258" r:id="rId7"/>
    <p:sldId id="260" r:id="rId8"/>
    <p:sldId id="288" r:id="rId9"/>
    <p:sldId id="279" r:id="rId10"/>
    <p:sldId id="292" r:id="rId11"/>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10" userDrawn="1">
          <p15:clr>
            <a:srgbClr val="A4A3A4"/>
          </p15:clr>
        </p15:guide>
        <p15:guide id="4" pos="694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24569D"/>
    <a:srgbClr val="3434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52" autoAdjust="0"/>
    <p:restoredTop sz="75850" autoAdjust="0"/>
  </p:normalViewPr>
  <p:slideViewPr>
    <p:cSldViewPr snapToGrid="0" showGuides="1">
      <p:cViewPr varScale="1">
        <p:scale>
          <a:sx n="84" d="100"/>
          <a:sy n="84" d="100"/>
        </p:scale>
        <p:origin x="1560" y="78"/>
      </p:cViewPr>
      <p:guideLst>
        <p:guide orient="horz" pos="2160"/>
        <p:guide pos="3840"/>
        <p:guide pos="710"/>
        <p:guide pos="694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FDE8BB-2113-40E4-A508-5522D8A94642}" type="datetimeFigureOut">
              <a:rPr lang="zh-CN" altLang="en-US" smtClean="0"/>
              <a:t>2024/6/24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247975-04F3-4B68-9A22-B7FCD9BDA7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随着科技的迅猛发展，我们迎来了高度复杂的系统和自动化机械的新时代。这些进步不仅极大地推动了生产力，也对工具的稳定性和安全性提出了更高的要求。在这一背景下，自动驾驶技术应运而生，它代表了交通领域的一次革命性进步。</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自动驾驶汽车，尤其是那些具备高级自动驾驶功能的汽车，以及先进的驾驶辅助系统，为提升交通安全性和乘坐舒适性开辟了广阔的前景。这些系统能够独立进行决策，无需依赖人类驾驶员的直接操作，便能自主选择最佳的驾驶路径。然而，随之而来的是一系列技术挑战，尤其是在决策制定和轨迹生成方面。目前，自动驾驶公司普遍采用的方法是将复杂的驾驶任务分解为几个关键的子任务：感知环境、行为预测、规划路径和控制车辆。在自动驾驶系统的开发中，形式化验证作为一种分析技术，被用来确保系统的行为符合严格的安全规范。形式化验证的关键优势在于其能够处理高度复杂和高风险的系统，提供比传统测试方法更全面的覆盖率。它允许开发者在实际编码之前，在模型层面发现潜在的设计缺陷和安全漏洞。</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与形式化验证紧密相关的是可达集计算，这是一种特定的分析方法，用于确定系统在特定时间内可能达到的所有状态。可达集定义为在给定初始条件和控制策略下，系统可能达到的所有状态的集合。通过计算这个集合，我们可以得到一个过度近似的主机车辆可达状态集，这个集合包含了所有可能的可行状态。结合形式化验证和可达集计算，自动驾驶公司能够构建一个更加健壮和可靠的系统。形式化验证提供了一种系统性的框架，确保每个子任务的实现都符合安全标准，而可达集计算提供了一种深入分析工具，帮助开发者理解和限制系统的潜在行为。然而，可达集的计算通常是一个高度复杂的问题，尤其是在动态和不确定的交通环境中。它要求算法不仅要能够处理高维度的状态空间，还要能够快速响应环境变化。这就要求我们开发出新的算法和工具，这些算法和工具需要在保证计算精度的同时，也需要能够在合理的时间框架内提供解决方案，满足系统操作的实用性和效率要求。</a:t>
            </a:r>
          </a:p>
        </p:txBody>
      </p:sp>
    </p:spTree>
    <p:extLst>
      <p:ext uri="{BB962C8B-B14F-4D97-AF65-F5344CB8AC3E}">
        <p14:creationId xmlns:p14="http://schemas.microsoft.com/office/powerpoint/2010/main" val="74120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我们的</a:t>
            </a:r>
            <a:r>
              <a:rPr lang="en-US" altLang="zh-CN" dirty="0" err="1"/>
              <a:t>PyBDR</a:t>
            </a:r>
            <a:r>
              <a:rPr lang="zh-CN" altLang="en-US" dirty="0"/>
              <a:t>方法发表了多篇论文，两篇</a:t>
            </a:r>
            <a:r>
              <a:rPr lang="en-US" altLang="zh-CN" dirty="0"/>
              <a:t>CAV</a:t>
            </a:r>
            <a:r>
              <a:rPr lang="zh-CN" altLang="en-US" dirty="0"/>
              <a:t>，一篇</a:t>
            </a:r>
            <a:r>
              <a:rPr lang="en-US" altLang="zh-CN" dirty="0"/>
              <a:t>TAC</a:t>
            </a:r>
            <a:r>
              <a:rPr lang="zh-CN" altLang="en-US" dirty="0"/>
              <a:t>，并且今年被</a:t>
            </a:r>
            <a:r>
              <a:rPr lang="en-US" altLang="zh-CN" dirty="0"/>
              <a:t>FM</a:t>
            </a:r>
            <a:r>
              <a:rPr lang="zh-CN" altLang="en-US" dirty="0"/>
              <a:t>接受。</a:t>
            </a:r>
            <a:br>
              <a:rPr lang="en-US" altLang="zh-CN" dirty="0"/>
            </a:br>
            <a:endParaRPr lang="zh-CN" altLang="en-US" dirty="0"/>
          </a:p>
        </p:txBody>
      </p:sp>
    </p:spTree>
    <p:extLst>
      <p:ext uri="{BB962C8B-B14F-4D97-AF65-F5344CB8AC3E}">
        <p14:creationId xmlns:p14="http://schemas.microsoft.com/office/powerpoint/2010/main" val="2037530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里展示了基于集合传播技术的近似策略的偏好，以确定系统的所有可能行为。从初始状态集开始，并迭代计算一系列源自动态和指定控制输入的集合来表示系统可能达到的所有可能状态，使我们能够验证特定属性，例如安全性。为了加速计算过程中集合之间的操作，这些方法通常使用</a:t>
            </a:r>
            <a:r>
              <a:rPr lang="en-US" altLang="zh-CN" dirty="0"/>
              <a:t>interval</a:t>
            </a:r>
            <a:r>
              <a:rPr lang="zh-CN" altLang="en-US" dirty="0"/>
              <a:t>、</a:t>
            </a:r>
            <a:r>
              <a:rPr lang="en-US" altLang="zh-CN" dirty="0"/>
              <a:t>polytope</a:t>
            </a:r>
            <a:r>
              <a:rPr lang="zh-CN" altLang="en-US" dirty="0"/>
              <a:t>和zonotopes等集合表示来在整个过程中过度逼近潜在的精确状态。由于包装效应的程度与初始集的体积强烈相关，因此经常使用划分初始状态空间并独立计算这些划分的可达集的技术来减少包装效应，特别是对于大的初始集或大的时间范围。然而，这种划分可能会对计算时间和内存产生大量需求，常常使得现有的可达性分析技术不适合复杂的现实世界应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而如果不必被迫探索全部，例如维度的指数级增长，分区的数量可能会极大地帮助这些程序。这是这个工具的主题，它实现了所谓的“基于集合边界的方法”，该方法探索基于对初始状态集的一小部分子体积的状态探索性分析来计算完整的可达状态空间，即一个包含其边界的集合。原则上，通过划分初始集或</a:t>
            </a:r>
            <a:r>
              <a:rPr lang="en-US" altLang="zh-CN" dirty="0"/>
              <a:t>/</a:t>
            </a:r>
            <a:r>
              <a:rPr lang="zh-CN" altLang="en-US" dirty="0"/>
              <a:t>控制步长，可以将包装效应引入的误差减小到任意小，从而可以精细调整近似的精度。然而，这种幼稚的方法通常会产生高昂的计算成本，这使得改进现有可达性分析算法的保守估计是不切实际的。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Pybdr</a:t>
            </a:r>
            <a:r>
              <a:rPr lang="zh-CN" altLang="en-US" dirty="0"/>
              <a:t>方法的本质是将状态空间的演化转化为同胚映射。如图所示，同胚特性确保了初始集与其可达集在系统演化过程中的边界对应关系。因此，任何包含初始集合边界一部分的集合都必须相应地包含初始集合可达集边界的一部分。通过精心选择较小尺寸的框，我们实现了高精度可达集边界的特征，从而最小化计算可达集与系统真实演化之间的差异。</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F247975-04F3-4B68-9A22-B7FCD9BDA768}"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err="1">
                <a:sym typeface="+mn-ea"/>
              </a:rPr>
              <a:t>PyBDR</a:t>
            </a:r>
            <a:r>
              <a:rPr lang="zh-CN" altLang="en-US" dirty="0">
                <a:sym typeface="+mn-ea"/>
              </a:rPr>
              <a:t>的主要贡献点是融合了基于边界的可达性分析，比起传统的可达集计算，我们的工具表现出来的效果更加精确。</a:t>
            </a:r>
            <a:endParaRPr lang="zh-CN" altLang="en-US" dirty="0"/>
          </a:p>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7" name="矩形 6"/>
          <p:cNvSpPr/>
          <p:nvPr userDrawn="1"/>
        </p:nvSpPr>
        <p:spPr>
          <a:xfrm>
            <a:off x="9857015" y="571495"/>
            <a:ext cx="2334985" cy="179614"/>
          </a:xfrm>
          <a:prstGeom prst="rect">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9" name="直接连接符 8"/>
          <p:cNvCxnSpPr/>
          <p:nvPr userDrawn="1"/>
        </p:nvCxnSpPr>
        <p:spPr>
          <a:xfrm>
            <a:off x="0" y="751109"/>
            <a:ext cx="12192000" cy="0"/>
          </a:xfrm>
          <a:prstGeom prst="line">
            <a:avLst/>
          </a:prstGeom>
          <a:ln>
            <a:solidFill>
              <a:srgbClr val="24569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4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righ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095634A-C50F-46BF-B642-326E8AB3DA92}" type="datetimeFigureOut">
              <a:rPr lang="zh-CN" altLang="en-US" smtClean="0"/>
              <a:t>2024/6/24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7D35F1-C8A2-4A57-8FB7-EAFE3FD7B391}"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bg>
      <p:bgPr>
        <a:solidFill>
          <a:srgbClr val="24569D"/>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9" name="文本框 8"/>
          <p:cNvSpPr txBox="1"/>
          <p:nvPr/>
        </p:nvSpPr>
        <p:spPr>
          <a:xfrm>
            <a:off x="10662785" y="6134374"/>
            <a:ext cx="862159" cy="461665"/>
          </a:xfrm>
          <a:prstGeom prst="rect">
            <a:avLst/>
          </a:prstGeom>
          <a:noFill/>
        </p:spPr>
        <p:txBody>
          <a:bodyPr wrap="none" rtlCol="0">
            <a:spAutoFit/>
          </a:bodyPr>
          <a:lstStyle/>
          <a:p>
            <a:r>
              <a:rPr lang="en-US" altLang="zh-CN" sz="2400" dirty="0">
                <a:latin typeface="Segoe UI Light" panose="020B0502040204020203" pitchFamily="34" charset="0"/>
                <a:ea typeface="方正兰亭超细黑简体" panose="02000000000000000000" pitchFamily="2" charset="-122"/>
                <a:cs typeface="Segoe UI Light" panose="020B0502040204020203" pitchFamily="34" charset="0"/>
              </a:rPr>
              <a:t>PAGE</a:t>
            </a:r>
            <a:endParaRPr lang="zh-CN" altLang="en-US" sz="2400" dirty="0">
              <a:latin typeface="Segoe UI Light" panose="020B0502040204020203" pitchFamily="34" charset="0"/>
              <a:ea typeface="方正兰亭超细黑简体" panose="02000000000000000000" pitchFamily="2" charset="-122"/>
              <a:cs typeface="Segoe UI Light" panose="020B0502040204020203" pitchFamily="34" charset="0"/>
            </a:endParaRPr>
          </a:p>
        </p:txBody>
      </p:sp>
      <p:sp>
        <p:nvSpPr>
          <p:cNvPr id="11" name="椭圆 10"/>
          <p:cNvSpPr/>
          <p:nvPr/>
        </p:nvSpPr>
        <p:spPr>
          <a:xfrm>
            <a:off x="11488722" y="6214056"/>
            <a:ext cx="302301" cy="302301"/>
          </a:xfrm>
          <a:prstGeom prst="ellipse">
            <a:avLst/>
          </a:prstGeom>
          <a:solidFill>
            <a:srgbClr val="F2F2F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700" dirty="0">
              <a:solidFill>
                <a:schemeClr val="tx1"/>
              </a:solidFill>
              <a:latin typeface="微软雅黑" panose="020B0503020204020204" pitchFamily="34" charset="-122"/>
              <a:ea typeface="微软雅黑" panose="020B0503020204020204" pitchFamily="34" charset="-122"/>
            </a:endParaRPr>
          </a:p>
        </p:txBody>
      </p:sp>
      <p:sp>
        <p:nvSpPr>
          <p:cNvPr id="16" name="文本占位符 15"/>
          <p:cNvSpPr>
            <a:spLocks noGrp="1"/>
          </p:cNvSpPr>
          <p:nvPr>
            <p:ph type="body" sz="quarter" idx="10" hasCustomPrompt="1"/>
          </p:nvPr>
        </p:nvSpPr>
        <p:spPr>
          <a:xfrm>
            <a:off x="11457064" y="6266935"/>
            <a:ext cx="365616" cy="196543"/>
          </a:xfrm>
        </p:spPr>
        <p:txBody>
          <a:bodyPr>
            <a:noAutofit/>
          </a:bodyPr>
          <a:lstStyle>
            <a:lvl1pPr marL="0" indent="0" algn="ctr">
              <a:buFontTx/>
              <a:buNone/>
              <a:defRPr sz="1000">
                <a:latin typeface="+mj-ea"/>
                <a:ea typeface="+mj-ea"/>
              </a:defRPr>
            </a:lvl1pPr>
          </a:lstStyle>
          <a:p>
            <a:pPr lvl="0"/>
            <a:r>
              <a:rPr lang="en-US" altLang="zh-CN" dirty="0"/>
              <a:t>01</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95634A-C50F-46BF-B642-326E8AB3DA92}" type="datetimeFigureOut">
              <a:rPr lang="zh-CN" altLang="en-US" smtClean="0"/>
              <a:t>2024/6/24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7D35F1-C8A2-4A57-8FB7-EAFE3FD7B39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4.xml"/><Relationship Id="rId7" Type="http://schemas.openxmlformats.org/officeDocument/2006/relationships/tags" Target="../tags/tag8.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2" y="351313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4" name="PA_遮罩2"/>
          <p:cNvSpPr/>
          <p:nvPr>
            <p:custDataLst>
              <p:tags r:id="rId2"/>
            </p:custDataLst>
          </p:nvPr>
        </p:nvSpPr>
        <p:spPr bwMode="auto">
          <a:xfrm>
            <a:off x="3183972" y="3086101"/>
            <a:ext cx="5825646"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r>
              <a:rPr lang="zh-CN" altLang="zh-CN" sz="2400" dirty="0">
                <a:solidFill>
                  <a:schemeClr val="tx1"/>
                </a:solidFill>
                <a:effectLst/>
                <a:ea typeface="宋体" panose="02010600030101010101" pitchFamily="2" charset="-122"/>
                <a:cs typeface="Arial" panose="020B0604020202020204" pitchFamily="34" charset="0"/>
              </a:rPr>
              <a:t>自动驾驶</a:t>
            </a:r>
            <a:r>
              <a:rPr lang="zh-CN" altLang="en-US" sz="2400" dirty="0">
                <a:solidFill>
                  <a:schemeClr val="tx1"/>
                </a:solidFill>
                <a:ea typeface="宋体" panose="02010600030101010101" pitchFamily="2" charset="-122"/>
                <a:cs typeface="Arial" panose="020B0604020202020204" pitchFamily="34" charset="0"/>
              </a:rPr>
              <a:t>在线</a:t>
            </a:r>
            <a:r>
              <a:rPr lang="zh-CN" altLang="en-US" sz="2400" dirty="0">
                <a:solidFill>
                  <a:schemeClr val="tx1"/>
                </a:solidFill>
                <a:effectLst/>
                <a:ea typeface="宋体" panose="02010600030101010101" pitchFamily="2" charset="-122"/>
                <a:cs typeface="Arial" panose="020B0604020202020204" pitchFamily="34" charset="0"/>
              </a:rPr>
              <a:t>可达集计算与应用</a:t>
            </a:r>
            <a:endParaRPr lang="zh-CN" altLang="en-US" sz="2400" dirty="0">
              <a:solidFill>
                <a:schemeClr val="tx1"/>
              </a:solidFill>
            </a:endParaRPr>
          </a:p>
        </p:txBody>
      </p:sp>
      <p:sp>
        <p:nvSpPr>
          <p:cNvPr id="6" name="PA_遮罩1"/>
          <p:cNvSpPr/>
          <p:nvPr>
            <p:custDataLst>
              <p:tags r:id="rId3"/>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nvGrpSpPr>
          <p:cNvPr id="13" name="PA_组合 12"/>
          <p:cNvGrpSpPr/>
          <p:nvPr>
            <p:custDataLst>
              <p:tags r:id="rId4"/>
            </p:custDataLst>
          </p:nvPr>
        </p:nvGrpSpPr>
        <p:grpSpPr>
          <a:xfrm>
            <a:off x="3791744" y="4321176"/>
            <a:ext cx="4608513" cy="679450"/>
            <a:chOff x="3791744" y="4321176"/>
            <a:chExt cx="4608513" cy="679450"/>
          </a:xfrm>
        </p:grpSpPr>
        <p:sp>
          <p:nvSpPr>
            <p:cNvPr id="7" name="PA_圆角矩形 6"/>
            <p:cNvSpPr/>
            <p:nvPr>
              <p:custDataLst>
                <p:tags r:id="rId6"/>
              </p:custDataLst>
            </p:nvPr>
          </p:nvSpPr>
          <p:spPr bwMode="auto">
            <a:xfrm>
              <a:off x="3791744" y="4321176"/>
              <a:ext cx="4608513" cy="679450"/>
            </a:xfrm>
            <a:prstGeom prst="roundRect">
              <a:avLst>
                <a:gd name="adj" fmla="val 19458"/>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9" name="PA_文本框 8"/>
            <p:cNvSpPr txBox="1">
              <a:spLocks noChangeArrowheads="1"/>
            </p:cNvSpPr>
            <p:nvPr>
              <p:custDataLst>
                <p:tags r:id="rId7"/>
              </p:custDataLst>
            </p:nvPr>
          </p:nvSpPr>
          <p:spPr bwMode="auto">
            <a:xfrm>
              <a:off x="5661914" y="4476235"/>
              <a:ext cx="868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rgbClr val="F9F9F9"/>
                </a:buClr>
                <a:buSzPct val="65000"/>
                <a:buFont typeface="Wingdings 2" panose="05020102010507070707" pitchFamily="18" charset="2"/>
                <a:buChar char=""/>
                <a:defRPr sz="2800">
                  <a:solidFill>
                    <a:schemeClr val="tx1"/>
                  </a:solidFill>
                  <a:latin typeface="Book Antiqua" panose="02040602050305030304" pitchFamily="18" charset="0"/>
                  <a:ea typeface="宋体" panose="02010600030101010101" pitchFamily="2" charset="-122"/>
                </a:defRPr>
              </a:lvl1pPr>
              <a:lvl2pPr marL="742950" indent="-285750" eaLnBrk="0" hangingPunct="0">
                <a:spcBef>
                  <a:spcPct val="20000"/>
                </a:spcBef>
                <a:buClr>
                  <a:schemeClr val="tx1"/>
                </a:buClr>
                <a:buSzPct val="80000"/>
                <a:buFont typeface="Wingdings 2" panose="05020102010507070707" pitchFamily="18" charset="2"/>
                <a:buChar char=""/>
                <a:defRPr sz="2400">
                  <a:solidFill>
                    <a:schemeClr val="tx1"/>
                  </a:solidFill>
                  <a:latin typeface="Book Antiqua" panose="02040602050305030304" pitchFamily="18" charset="0"/>
                  <a:ea typeface="宋体" panose="02010600030101010101" pitchFamily="2" charset="-122"/>
                </a:defRPr>
              </a:lvl2pPr>
              <a:lvl3pPr marL="1143000" indent="-228600" eaLnBrk="0" hangingPunct="0">
                <a:spcBef>
                  <a:spcPct val="20000"/>
                </a:spcBef>
                <a:buClr>
                  <a:schemeClr val="tx1"/>
                </a:buClr>
                <a:buSzPct val="95000"/>
                <a:buFont typeface="Wingdings" panose="05000000000000000000" pitchFamily="2" charset="2"/>
                <a:buChar char=""/>
                <a:defRPr sz="2200">
                  <a:solidFill>
                    <a:schemeClr val="tx1"/>
                  </a:solidFill>
                  <a:latin typeface="Book Antiqua" panose="02040602050305030304" pitchFamily="18" charset="0"/>
                  <a:ea typeface="宋体" panose="02010600030101010101" pitchFamily="2" charset="-122"/>
                </a:defRPr>
              </a:lvl3pPr>
              <a:lvl4pPr marL="1600200" indent="-228600" eaLnBrk="0" hangingPunct="0">
                <a:spcBef>
                  <a:spcPct val="20000"/>
                </a:spcBef>
                <a:buClr>
                  <a:schemeClr val="tx1"/>
                </a:buClr>
                <a:buSzPct val="100000"/>
                <a:buFont typeface="Wingdings 3" panose="05040102010807070707" pitchFamily="18" charset="2"/>
                <a:buChar char=""/>
                <a:defRPr sz="2000">
                  <a:solidFill>
                    <a:schemeClr val="tx1"/>
                  </a:solidFill>
                  <a:latin typeface="Book Antiqua" panose="02040602050305030304" pitchFamily="18" charset="0"/>
                  <a:ea typeface="宋体" panose="02010600030101010101" pitchFamily="2" charset="-122"/>
                </a:defRPr>
              </a:lvl4pPr>
              <a:lvl5pPr marL="2057400" indent="-228600" eaLnBrk="0" hangingPunct="0">
                <a:spcBef>
                  <a:spcPct val="20000"/>
                </a:spcBef>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Font typeface="Wingdings 2" panose="05020102010507070707" pitchFamily="18" charset="2"/>
                <a:buChar char=""/>
                <a:defRPr sz="2000">
                  <a:solidFill>
                    <a:schemeClr val="tx1"/>
                  </a:solidFill>
                  <a:latin typeface="Book Antiqua" panose="02040602050305030304" pitchFamily="18"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1800" dirty="0">
                  <a:solidFill>
                    <a:schemeClr val="bg1"/>
                  </a:solidFill>
                  <a:latin typeface="微软雅黑" panose="020B0503020204020204" pitchFamily="34" charset="-122"/>
                  <a:ea typeface="微软雅黑" panose="020B0503020204020204" pitchFamily="34" charset="-122"/>
                </a:rPr>
                <a:t>吴晨雨</a:t>
              </a:r>
            </a:p>
          </p:txBody>
        </p:sp>
      </p:grpSp>
      <p:grpSp>
        <p:nvGrpSpPr>
          <p:cNvPr id="10" name="PA_组合 14"/>
          <p:cNvGrpSpPr/>
          <p:nvPr>
            <p:custDataLst>
              <p:tags r:id="rId5"/>
            </p:custDataLst>
          </p:nvPr>
        </p:nvGrpSpPr>
        <p:grpSpPr bwMode="auto">
          <a:xfrm>
            <a:off x="5535218" y="1693863"/>
            <a:ext cx="1122545" cy="1122522"/>
            <a:chOff x="3953411" y="1428894"/>
            <a:chExt cx="1237177" cy="1237177"/>
          </a:xfrm>
        </p:grpSpPr>
        <p:sp>
          <p:nvSpPr>
            <p:cNvPr id="11" name="computer-monitor_69826"/>
            <p:cNvSpPr>
              <a:spLocks noChangeAspect="1" noChangeArrowheads="1"/>
            </p:cNvSpPr>
            <p:nvPr/>
          </p:nvSpPr>
          <p:spPr bwMode="auto">
            <a:xfrm>
              <a:off x="4211959" y="1711108"/>
              <a:ext cx="720080" cy="672750"/>
            </a:xfrm>
            <a:custGeom>
              <a:avLst/>
              <a:gdLst>
                <a:gd name="T0" fmla="*/ 1540087 w 338138"/>
                <a:gd name="T1" fmla="*/ 2560282 h 315913"/>
                <a:gd name="T2" fmla="*/ 1502451 w 338138"/>
                <a:gd name="T3" fmla="*/ 2599704 h 315913"/>
                <a:gd name="T4" fmla="*/ 1502451 w 338138"/>
                <a:gd name="T5" fmla="*/ 2796821 h 315913"/>
                <a:gd name="T6" fmla="*/ 1527537 w 338138"/>
                <a:gd name="T7" fmla="*/ 2836243 h 315913"/>
                <a:gd name="T8" fmla="*/ 1753329 w 338138"/>
                <a:gd name="T9" fmla="*/ 2836243 h 315913"/>
                <a:gd name="T10" fmla="*/ 1778413 w 338138"/>
                <a:gd name="T11" fmla="*/ 2809963 h 315913"/>
                <a:gd name="T12" fmla="*/ 1778413 w 338138"/>
                <a:gd name="T13" fmla="*/ 2599704 h 315913"/>
                <a:gd name="T14" fmla="*/ 1753329 w 338138"/>
                <a:gd name="T15" fmla="*/ 2560282 h 315913"/>
                <a:gd name="T16" fmla="*/ 1540087 w 338138"/>
                <a:gd name="T17" fmla="*/ 2560282 h 315913"/>
                <a:gd name="T18" fmla="*/ 1632767 w 338138"/>
                <a:gd name="T19" fmla="*/ 2146350 h 315913"/>
                <a:gd name="T20" fmla="*/ 1502451 w 338138"/>
                <a:gd name="T21" fmla="*/ 2276668 h 315913"/>
                <a:gd name="T22" fmla="*/ 1632767 w 338138"/>
                <a:gd name="T23" fmla="*/ 2406983 h 315913"/>
                <a:gd name="T24" fmla="*/ 1763084 w 338138"/>
                <a:gd name="T25" fmla="*/ 2276668 h 315913"/>
                <a:gd name="T26" fmla="*/ 1632767 w 338138"/>
                <a:gd name="T27" fmla="*/ 2146350 h 315913"/>
                <a:gd name="T28" fmla="*/ 1408549 w 338138"/>
                <a:gd name="T29" fmla="*/ 531474 h 315913"/>
                <a:gd name="T30" fmla="*/ 1523012 w 338138"/>
                <a:gd name="T31" fmla="*/ 544249 h 315913"/>
                <a:gd name="T32" fmla="*/ 1510301 w 338138"/>
                <a:gd name="T33" fmla="*/ 659232 h 315913"/>
                <a:gd name="T34" fmla="*/ 556448 w 338138"/>
                <a:gd name="T35" fmla="*/ 1323578 h 315913"/>
                <a:gd name="T36" fmla="*/ 518306 w 338138"/>
                <a:gd name="T37" fmla="*/ 1349133 h 315913"/>
                <a:gd name="T38" fmla="*/ 454707 w 338138"/>
                <a:gd name="T39" fmla="*/ 1310803 h 315913"/>
                <a:gd name="T40" fmla="*/ 467427 w 338138"/>
                <a:gd name="T41" fmla="*/ 1195825 h 315913"/>
                <a:gd name="T42" fmla="*/ 1408549 w 338138"/>
                <a:gd name="T43" fmla="*/ 531474 h 315913"/>
                <a:gd name="T44" fmla="*/ 855425 w 338138"/>
                <a:gd name="T45" fmla="*/ 454429 h 315913"/>
                <a:gd name="T46" fmla="*/ 970876 w 338138"/>
                <a:gd name="T47" fmla="*/ 467009 h 315913"/>
                <a:gd name="T48" fmla="*/ 958042 w 338138"/>
                <a:gd name="T49" fmla="*/ 580224 h 315913"/>
                <a:gd name="T50" fmla="*/ 509063 w 338138"/>
                <a:gd name="T51" fmla="*/ 894704 h 315913"/>
                <a:gd name="T52" fmla="*/ 457750 w 338138"/>
                <a:gd name="T53" fmla="*/ 919864 h 315913"/>
                <a:gd name="T54" fmla="*/ 393608 w 338138"/>
                <a:gd name="T55" fmla="*/ 882124 h 315913"/>
                <a:gd name="T56" fmla="*/ 419267 w 338138"/>
                <a:gd name="T57" fmla="*/ 768909 h 315913"/>
                <a:gd name="T58" fmla="*/ 855425 w 338138"/>
                <a:gd name="T59" fmla="*/ 454429 h 315913"/>
                <a:gd name="T60" fmla="*/ 338838 w 338138"/>
                <a:gd name="T61" fmla="*/ 214634 h 315913"/>
                <a:gd name="T62" fmla="*/ 199298 w 338138"/>
                <a:gd name="T63" fmla="*/ 341332 h 315913"/>
                <a:gd name="T64" fmla="*/ 199298 w 338138"/>
                <a:gd name="T65" fmla="*/ 1899673 h 315913"/>
                <a:gd name="T66" fmla="*/ 338838 w 338138"/>
                <a:gd name="T67" fmla="*/ 2039036 h 315913"/>
                <a:gd name="T68" fmla="*/ 2926687 w 338138"/>
                <a:gd name="T69" fmla="*/ 2039036 h 315913"/>
                <a:gd name="T70" fmla="*/ 3066223 w 338138"/>
                <a:gd name="T71" fmla="*/ 1899673 h 315913"/>
                <a:gd name="T72" fmla="*/ 3066223 w 338138"/>
                <a:gd name="T73" fmla="*/ 341332 h 315913"/>
                <a:gd name="T74" fmla="*/ 2926687 w 338138"/>
                <a:gd name="T75" fmla="*/ 214634 h 315913"/>
                <a:gd name="T76" fmla="*/ 338838 w 338138"/>
                <a:gd name="T77" fmla="*/ 214634 h 315913"/>
                <a:gd name="T78" fmla="*/ 140311 w 338138"/>
                <a:gd name="T79" fmla="*/ 0 h 315913"/>
                <a:gd name="T80" fmla="*/ 3125222 w 338138"/>
                <a:gd name="T81" fmla="*/ 0 h 315913"/>
                <a:gd name="T82" fmla="*/ 3265535 w 338138"/>
                <a:gd name="T83" fmla="*/ 127119 h 315913"/>
                <a:gd name="T84" fmla="*/ 3265535 w 338138"/>
                <a:gd name="T85" fmla="*/ 2427997 h 315913"/>
                <a:gd name="T86" fmla="*/ 3125222 w 338138"/>
                <a:gd name="T87" fmla="*/ 2567825 h 315913"/>
                <a:gd name="T88" fmla="*/ 2028206 w 338138"/>
                <a:gd name="T89" fmla="*/ 2567825 h 315913"/>
                <a:gd name="T90" fmla="*/ 2002694 w 338138"/>
                <a:gd name="T91" fmla="*/ 2593252 h 315913"/>
                <a:gd name="T92" fmla="*/ 2002694 w 338138"/>
                <a:gd name="T93" fmla="*/ 2809356 h 315913"/>
                <a:gd name="T94" fmla="*/ 2015450 w 338138"/>
                <a:gd name="T95" fmla="*/ 2834782 h 315913"/>
                <a:gd name="T96" fmla="*/ 2308835 w 338138"/>
                <a:gd name="T97" fmla="*/ 2834782 h 315913"/>
                <a:gd name="T98" fmla="*/ 2423641 w 338138"/>
                <a:gd name="T99" fmla="*/ 2949196 h 315913"/>
                <a:gd name="T100" fmla="*/ 2308835 w 338138"/>
                <a:gd name="T101" fmla="*/ 3050886 h 315913"/>
                <a:gd name="T102" fmla="*/ 956700 w 338138"/>
                <a:gd name="T103" fmla="*/ 3050886 h 315913"/>
                <a:gd name="T104" fmla="*/ 841892 w 338138"/>
                <a:gd name="T105" fmla="*/ 2949196 h 315913"/>
                <a:gd name="T106" fmla="*/ 956700 w 338138"/>
                <a:gd name="T107" fmla="*/ 2834782 h 315913"/>
                <a:gd name="T108" fmla="*/ 1250094 w 338138"/>
                <a:gd name="T109" fmla="*/ 2834782 h 315913"/>
                <a:gd name="T110" fmla="*/ 1262850 w 338138"/>
                <a:gd name="T111" fmla="*/ 2796649 h 315913"/>
                <a:gd name="T112" fmla="*/ 1262850 w 338138"/>
                <a:gd name="T113" fmla="*/ 2593252 h 315913"/>
                <a:gd name="T114" fmla="*/ 1224580 w 338138"/>
                <a:gd name="T115" fmla="*/ 2567825 h 315913"/>
                <a:gd name="T116" fmla="*/ 140311 w 338138"/>
                <a:gd name="T117" fmla="*/ 2567825 h 315913"/>
                <a:gd name="T118" fmla="*/ 0 w 338138"/>
                <a:gd name="T119" fmla="*/ 2427997 h 315913"/>
                <a:gd name="T120" fmla="*/ 0 w 338138"/>
                <a:gd name="T121" fmla="*/ 127119 h 315913"/>
                <a:gd name="T122" fmla="*/ 140311 w 338138"/>
                <a:gd name="T123" fmla="*/ 0 h 3159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338138" h="315913">
                  <a:moveTo>
                    <a:pt x="159472" y="265112"/>
                  </a:moveTo>
                  <a:cubicBezTo>
                    <a:pt x="159472" y="265112"/>
                    <a:pt x="155575" y="265112"/>
                    <a:pt x="155575" y="269194"/>
                  </a:cubicBezTo>
                  <a:cubicBezTo>
                    <a:pt x="155575" y="269194"/>
                    <a:pt x="155575" y="269194"/>
                    <a:pt x="155575" y="289605"/>
                  </a:cubicBezTo>
                  <a:cubicBezTo>
                    <a:pt x="155575" y="292326"/>
                    <a:pt x="155575" y="293687"/>
                    <a:pt x="158173" y="293687"/>
                  </a:cubicBezTo>
                  <a:cubicBezTo>
                    <a:pt x="158173" y="293687"/>
                    <a:pt x="158173" y="293687"/>
                    <a:pt x="181553" y="293687"/>
                  </a:cubicBezTo>
                  <a:cubicBezTo>
                    <a:pt x="182851" y="293687"/>
                    <a:pt x="184150" y="292326"/>
                    <a:pt x="184150" y="290966"/>
                  </a:cubicBezTo>
                  <a:cubicBezTo>
                    <a:pt x="184150" y="290966"/>
                    <a:pt x="184150" y="290966"/>
                    <a:pt x="184150" y="269194"/>
                  </a:cubicBezTo>
                  <a:cubicBezTo>
                    <a:pt x="184150" y="265112"/>
                    <a:pt x="181553" y="265112"/>
                    <a:pt x="181553" y="265112"/>
                  </a:cubicBezTo>
                  <a:cubicBezTo>
                    <a:pt x="181553" y="265112"/>
                    <a:pt x="181553" y="265112"/>
                    <a:pt x="159472" y="265112"/>
                  </a:cubicBezTo>
                  <a:close/>
                  <a:moveTo>
                    <a:pt x="169069" y="222250"/>
                  </a:moveTo>
                  <a:cubicBezTo>
                    <a:pt x="161616" y="222250"/>
                    <a:pt x="155575" y="228291"/>
                    <a:pt x="155575" y="235744"/>
                  </a:cubicBezTo>
                  <a:cubicBezTo>
                    <a:pt x="155575" y="243197"/>
                    <a:pt x="161616" y="249238"/>
                    <a:pt x="169069" y="249238"/>
                  </a:cubicBezTo>
                  <a:cubicBezTo>
                    <a:pt x="176522" y="249238"/>
                    <a:pt x="182563" y="243197"/>
                    <a:pt x="182563" y="235744"/>
                  </a:cubicBezTo>
                  <a:cubicBezTo>
                    <a:pt x="182563" y="228291"/>
                    <a:pt x="176522" y="222250"/>
                    <a:pt x="169069" y="222250"/>
                  </a:cubicBezTo>
                  <a:close/>
                  <a:moveTo>
                    <a:pt x="145852" y="55033"/>
                  </a:moveTo>
                  <a:cubicBezTo>
                    <a:pt x="149803" y="52387"/>
                    <a:pt x="155071" y="52387"/>
                    <a:pt x="157704" y="56356"/>
                  </a:cubicBezTo>
                  <a:cubicBezTo>
                    <a:pt x="160338" y="60325"/>
                    <a:pt x="159021" y="65616"/>
                    <a:pt x="156388" y="68262"/>
                  </a:cubicBezTo>
                  <a:cubicBezTo>
                    <a:pt x="57619" y="137054"/>
                    <a:pt x="57619" y="137054"/>
                    <a:pt x="57619" y="137054"/>
                  </a:cubicBezTo>
                  <a:cubicBezTo>
                    <a:pt x="56302" y="138377"/>
                    <a:pt x="54986" y="139700"/>
                    <a:pt x="53669" y="139700"/>
                  </a:cubicBezTo>
                  <a:cubicBezTo>
                    <a:pt x="51035" y="139700"/>
                    <a:pt x="48401" y="138377"/>
                    <a:pt x="47084" y="135731"/>
                  </a:cubicBezTo>
                  <a:cubicBezTo>
                    <a:pt x="44450" y="131762"/>
                    <a:pt x="44450" y="126471"/>
                    <a:pt x="48401" y="123825"/>
                  </a:cubicBezTo>
                  <a:cubicBezTo>
                    <a:pt x="145852" y="55033"/>
                    <a:pt x="145852" y="55033"/>
                    <a:pt x="145852" y="55033"/>
                  </a:cubicBezTo>
                  <a:close/>
                  <a:moveTo>
                    <a:pt x="88577" y="47055"/>
                  </a:moveTo>
                  <a:cubicBezTo>
                    <a:pt x="92562" y="44450"/>
                    <a:pt x="97875" y="44450"/>
                    <a:pt x="100532" y="48358"/>
                  </a:cubicBezTo>
                  <a:cubicBezTo>
                    <a:pt x="103188" y="52265"/>
                    <a:pt x="101860" y="57476"/>
                    <a:pt x="99203" y="60081"/>
                  </a:cubicBezTo>
                  <a:cubicBezTo>
                    <a:pt x="52712" y="92645"/>
                    <a:pt x="52712" y="92645"/>
                    <a:pt x="52712" y="92645"/>
                  </a:cubicBezTo>
                  <a:cubicBezTo>
                    <a:pt x="51384" y="93947"/>
                    <a:pt x="50055" y="95250"/>
                    <a:pt x="47399" y="95250"/>
                  </a:cubicBezTo>
                  <a:cubicBezTo>
                    <a:pt x="44742" y="95250"/>
                    <a:pt x="42085" y="93947"/>
                    <a:pt x="40757" y="91342"/>
                  </a:cubicBezTo>
                  <a:cubicBezTo>
                    <a:pt x="38100" y="87435"/>
                    <a:pt x="39429" y="82224"/>
                    <a:pt x="43414" y="79619"/>
                  </a:cubicBezTo>
                  <a:cubicBezTo>
                    <a:pt x="88577" y="47055"/>
                    <a:pt x="88577" y="47055"/>
                    <a:pt x="88577" y="47055"/>
                  </a:cubicBezTo>
                  <a:close/>
                  <a:moveTo>
                    <a:pt x="35086" y="22225"/>
                  </a:moveTo>
                  <a:cubicBezTo>
                    <a:pt x="27205" y="22225"/>
                    <a:pt x="20637" y="28785"/>
                    <a:pt x="20637" y="35344"/>
                  </a:cubicBezTo>
                  <a:cubicBezTo>
                    <a:pt x="20637" y="35344"/>
                    <a:pt x="20637" y="35344"/>
                    <a:pt x="20637" y="196707"/>
                  </a:cubicBezTo>
                  <a:cubicBezTo>
                    <a:pt x="20637" y="204579"/>
                    <a:pt x="27205" y="211138"/>
                    <a:pt x="35086" y="211138"/>
                  </a:cubicBezTo>
                  <a:cubicBezTo>
                    <a:pt x="35086" y="211138"/>
                    <a:pt x="35086" y="211138"/>
                    <a:pt x="303051" y="211138"/>
                  </a:cubicBezTo>
                  <a:cubicBezTo>
                    <a:pt x="310932" y="211138"/>
                    <a:pt x="317500" y="204579"/>
                    <a:pt x="317500" y="196707"/>
                  </a:cubicBezTo>
                  <a:lnTo>
                    <a:pt x="317500" y="35344"/>
                  </a:lnTo>
                  <a:cubicBezTo>
                    <a:pt x="317500" y="28785"/>
                    <a:pt x="310932" y="22225"/>
                    <a:pt x="303051" y="22225"/>
                  </a:cubicBezTo>
                  <a:cubicBezTo>
                    <a:pt x="303051" y="22225"/>
                    <a:pt x="303051" y="22225"/>
                    <a:pt x="35086" y="22225"/>
                  </a:cubicBezTo>
                  <a:close/>
                  <a:moveTo>
                    <a:pt x="14529" y="0"/>
                  </a:moveTo>
                  <a:cubicBezTo>
                    <a:pt x="14529" y="0"/>
                    <a:pt x="14529" y="0"/>
                    <a:pt x="323609" y="0"/>
                  </a:cubicBezTo>
                  <a:cubicBezTo>
                    <a:pt x="331534" y="0"/>
                    <a:pt x="338138" y="5265"/>
                    <a:pt x="338138" y="13163"/>
                  </a:cubicBezTo>
                  <a:cubicBezTo>
                    <a:pt x="338138" y="13163"/>
                    <a:pt x="338138" y="13163"/>
                    <a:pt x="338138" y="251414"/>
                  </a:cubicBezTo>
                  <a:cubicBezTo>
                    <a:pt x="338138" y="259312"/>
                    <a:pt x="331534" y="265893"/>
                    <a:pt x="323609" y="265893"/>
                  </a:cubicBezTo>
                  <a:cubicBezTo>
                    <a:pt x="323609" y="265893"/>
                    <a:pt x="323609" y="265893"/>
                    <a:pt x="210016" y="265893"/>
                  </a:cubicBezTo>
                  <a:cubicBezTo>
                    <a:pt x="210016" y="265893"/>
                    <a:pt x="207374" y="265893"/>
                    <a:pt x="207374" y="268526"/>
                  </a:cubicBezTo>
                  <a:cubicBezTo>
                    <a:pt x="207374" y="268526"/>
                    <a:pt x="207374" y="268526"/>
                    <a:pt x="207374" y="290903"/>
                  </a:cubicBezTo>
                  <a:cubicBezTo>
                    <a:pt x="207374" y="292220"/>
                    <a:pt x="207374" y="293536"/>
                    <a:pt x="208695" y="293536"/>
                  </a:cubicBezTo>
                  <a:cubicBezTo>
                    <a:pt x="208695" y="293536"/>
                    <a:pt x="208695" y="293536"/>
                    <a:pt x="239074" y="293536"/>
                  </a:cubicBezTo>
                  <a:cubicBezTo>
                    <a:pt x="245679" y="293536"/>
                    <a:pt x="250962" y="298801"/>
                    <a:pt x="250962" y="305383"/>
                  </a:cubicBezTo>
                  <a:cubicBezTo>
                    <a:pt x="250962" y="310648"/>
                    <a:pt x="245679" y="315913"/>
                    <a:pt x="239074" y="315913"/>
                  </a:cubicBezTo>
                  <a:cubicBezTo>
                    <a:pt x="239074" y="315913"/>
                    <a:pt x="239074" y="315913"/>
                    <a:pt x="99064" y="315913"/>
                  </a:cubicBezTo>
                  <a:cubicBezTo>
                    <a:pt x="92460" y="315913"/>
                    <a:pt x="87176" y="310648"/>
                    <a:pt x="87176" y="305383"/>
                  </a:cubicBezTo>
                  <a:cubicBezTo>
                    <a:pt x="87176" y="298801"/>
                    <a:pt x="92460" y="293536"/>
                    <a:pt x="99064" y="293536"/>
                  </a:cubicBezTo>
                  <a:cubicBezTo>
                    <a:pt x="99064" y="293536"/>
                    <a:pt x="99064" y="293536"/>
                    <a:pt x="129444" y="293536"/>
                  </a:cubicBezTo>
                  <a:cubicBezTo>
                    <a:pt x="130765" y="293536"/>
                    <a:pt x="130765" y="292220"/>
                    <a:pt x="130765" y="289587"/>
                  </a:cubicBezTo>
                  <a:cubicBezTo>
                    <a:pt x="130765" y="289587"/>
                    <a:pt x="130765" y="289587"/>
                    <a:pt x="130765" y="268526"/>
                  </a:cubicBezTo>
                  <a:cubicBezTo>
                    <a:pt x="130765" y="264577"/>
                    <a:pt x="126802" y="265893"/>
                    <a:pt x="126802" y="265893"/>
                  </a:cubicBezTo>
                  <a:cubicBezTo>
                    <a:pt x="126802" y="265893"/>
                    <a:pt x="126802" y="265893"/>
                    <a:pt x="14529" y="265893"/>
                  </a:cubicBezTo>
                  <a:cubicBezTo>
                    <a:pt x="6604" y="265893"/>
                    <a:pt x="0" y="259312"/>
                    <a:pt x="0" y="251414"/>
                  </a:cubicBezTo>
                  <a:cubicBezTo>
                    <a:pt x="0" y="251414"/>
                    <a:pt x="0" y="251414"/>
                    <a:pt x="0" y="13163"/>
                  </a:cubicBezTo>
                  <a:cubicBezTo>
                    <a:pt x="0" y="5265"/>
                    <a:pt x="6604" y="0"/>
                    <a:pt x="14529" y="0"/>
                  </a:cubicBezTo>
                  <a:close/>
                </a:path>
              </a:pathLst>
            </a:custGeom>
            <a:solidFill>
              <a:srgbClr val="24569D"/>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椭圆 11"/>
            <p:cNvSpPr/>
            <p:nvPr/>
          </p:nvSpPr>
          <p:spPr>
            <a:xfrm>
              <a:off x="3952971" y="1428894"/>
              <a:ext cx="1236976" cy="1237002"/>
            </a:xfrm>
            <a:prstGeom prst="ellipse">
              <a:avLst/>
            </a:prstGeom>
            <a:noFill/>
            <a:ln w="19050" cap="flat" cmpd="sng" algn="ctr">
              <a:solidFill>
                <a:srgbClr val="24569D"/>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grpSp>
    </p:spTree>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6" presetClass="entr" presetSubtype="37" fill="hold" grpId="0"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1000"/>
                                        <p:tgtEl>
                                          <p:spTgt spid="3"/>
                                        </p:tgtEl>
                                      </p:cBhvr>
                                    </p:animEffect>
                                  </p:childTnLst>
                                </p:cTn>
                              </p:par>
                              <p:par>
                                <p:cTn id="11" presetID="0" presetClass="entr" presetSubtype="0" fill="hold" nodeType="withEffect">
                                  <p:stCondLst>
                                    <p:cond delay="1500"/>
                                  </p:stCondLst>
                                  <p:childTnLst>
                                    <p:set>
                                      <p:cBhvr>
                                        <p:cTn id="12" dur="1" fill="hold">
                                          <p:stCondLst>
                                            <p:cond delay="0"/>
                                          </p:stCondLst>
                                        </p:cTn>
                                        <p:tgtEl>
                                          <p:spTgt spid="10"/>
                                        </p:tgtEl>
                                        <p:attrNameLst>
                                          <p:attrName>style.visibility</p:attrName>
                                        </p:attrNameLst>
                                      </p:cBhvr>
                                      <p:to>
                                        <p:strVal val="visible"/>
                                      </p:to>
                                    </p:set>
                                    <p:animScale>
                                      <p:cBhvr>
                                        <p:cTn id="13" dur="333" fill="hold">
                                          <p:stCondLst>
                                            <p:cond delay="0"/>
                                          </p:stCondLst>
                                        </p:cTn>
                                        <p:tgtEl>
                                          <p:spTgt spid="10"/>
                                        </p:tgtEl>
                                      </p:cBhvr>
                                      <p:from x="0" y="0"/>
                                      <p:to x="120000" y="120000"/>
                                    </p:animScale>
                                    <p:animScale>
                                      <p:cBhvr>
                                        <p:cTn id="14" dur="167" fill="hold">
                                          <p:stCondLst>
                                            <p:cond delay="333"/>
                                          </p:stCondLst>
                                        </p:cTn>
                                        <p:tgtEl>
                                          <p:spTgt spid="10"/>
                                        </p:tgtEl>
                                      </p:cBhvr>
                                      <p:from x="120000" y="120000"/>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A_矩形 2"/>
          <p:cNvSpPr/>
          <p:nvPr>
            <p:custDataLst>
              <p:tags r:id="rId1"/>
            </p:custDataLst>
          </p:nvPr>
        </p:nvSpPr>
        <p:spPr bwMode="auto">
          <a:xfrm>
            <a:off x="2351881" y="2855118"/>
            <a:ext cx="7488237" cy="1147763"/>
          </a:xfrm>
          <a:prstGeom prst="rect">
            <a:avLst/>
          </a:prstGeom>
          <a:noFill/>
          <a:ln w="57150">
            <a:solidFill>
              <a:srgbClr val="24569D"/>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6" name="PA_遮罩1"/>
          <p:cNvSpPr/>
          <p:nvPr>
            <p:custDataLst>
              <p:tags r:id="rId2"/>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 name="文本框 1"/>
          <p:cNvSpPr txBox="1"/>
          <p:nvPr/>
        </p:nvSpPr>
        <p:spPr>
          <a:xfrm>
            <a:off x="4949826" y="3167389"/>
            <a:ext cx="5584303" cy="523220"/>
          </a:xfrm>
          <a:prstGeom prst="rect">
            <a:avLst/>
          </a:prstGeom>
          <a:noFill/>
        </p:spPr>
        <p:txBody>
          <a:bodyPr wrap="square" rtlCol="0">
            <a:spAutoFit/>
          </a:bodyPr>
          <a:lstStyle/>
          <a:p>
            <a:r>
              <a:rPr lang="zh-CN" altLang="en-US" sz="2800" dirty="0"/>
              <a:t>谢谢大家</a:t>
            </a:r>
          </a:p>
        </p:txBody>
      </p:sp>
    </p:spTree>
    <p:extLst>
      <p:ext uri="{BB962C8B-B14F-4D97-AF65-F5344CB8AC3E}">
        <p14:creationId xmlns:p14="http://schemas.microsoft.com/office/powerpoint/2010/main" val="75730541"/>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50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964" y="498126"/>
            <a:ext cx="4682836" cy="369332"/>
          </a:xfrm>
          <a:prstGeom prst="rect">
            <a:avLst/>
          </a:prstGeom>
          <a:noFill/>
        </p:spPr>
        <p:txBody>
          <a:bodyPr wrap="square" rtlCol="0">
            <a:spAutoFit/>
          </a:bodyPr>
          <a:lstStyle/>
          <a:p>
            <a:r>
              <a:rPr lang="en-US" altLang="zh-CN" dirty="0"/>
              <a:t>Background</a:t>
            </a:r>
            <a:endParaRPr lang="zh-CN" altLang="en-US" dirty="0"/>
          </a:p>
        </p:txBody>
      </p:sp>
      <p:sp>
        <p:nvSpPr>
          <p:cNvPr id="2" name="AutoShape 4" descr="scenario"/>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30" name="Picture 6" descr="scenario"/>
          <p:cNvPicPr>
            <a:picLocks noChangeAspect="1" noChangeArrowheads="1"/>
          </p:cNvPicPr>
          <p:nvPr/>
        </p:nvPicPr>
        <p:blipFill>
          <a:blip r:embed="rId3"/>
          <a:srcRect/>
          <a:stretch>
            <a:fillRect/>
          </a:stretch>
        </p:blipFill>
        <p:spPr bwMode="auto">
          <a:xfrm>
            <a:off x="2746534" y="682792"/>
            <a:ext cx="2639378" cy="25684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enario"/>
          <p:cNvPicPr>
            <a:picLocks noChangeAspect="1" noChangeArrowheads="1"/>
          </p:cNvPicPr>
          <p:nvPr/>
        </p:nvPicPr>
        <p:blipFill>
          <a:blip r:embed="rId4"/>
          <a:srcRect/>
          <a:stretch>
            <a:fillRect/>
          </a:stretch>
        </p:blipFill>
        <p:spPr bwMode="auto">
          <a:xfrm>
            <a:off x="8125778" y="485775"/>
            <a:ext cx="1381125" cy="30956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941498F6-FB41-E4E5-72C3-63BF1F3E3D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3600" y="3766066"/>
            <a:ext cx="7620000" cy="2781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3964" y="498126"/>
            <a:ext cx="4682836" cy="369332"/>
          </a:xfrm>
          <a:prstGeom prst="rect">
            <a:avLst/>
          </a:prstGeom>
          <a:noFill/>
        </p:spPr>
        <p:txBody>
          <a:bodyPr wrap="square" rtlCol="0">
            <a:spAutoFit/>
          </a:bodyPr>
          <a:lstStyle/>
          <a:p>
            <a:r>
              <a:rPr lang="en-US" altLang="zh-CN" dirty="0"/>
              <a:t>Background</a:t>
            </a:r>
            <a:endParaRPr lang="zh-CN" altLang="en-US" dirty="0"/>
          </a:p>
        </p:txBody>
      </p:sp>
      <p:sp>
        <p:nvSpPr>
          <p:cNvPr id="6" name="文本框 5"/>
          <p:cNvSpPr txBox="1"/>
          <p:nvPr/>
        </p:nvSpPr>
        <p:spPr>
          <a:xfrm>
            <a:off x="685454" y="3790055"/>
            <a:ext cx="4682836" cy="369332"/>
          </a:xfrm>
          <a:prstGeom prst="rect">
            <a:avLst/>
          </a:prstGeom>
          <a:noFill/>
        </p:spPr>
        <p:txBody>
          <a:bodyPr wrap="square" rtlCol="0">
            <a:spAutoFit/>
          </a:bodyPr>
          <a:lstStyle/>
          <a:p>
            <a:r>
              <a:rPr lang="en-US" altLang="zh-CN" dirty="0"/>
              <a:t>Issue</a:t>
            </a:r>
            <a:endParaRPr lang="zh-CN" altLang="en-US" dirty="0"/>
          </a:p>
        </p:txBody>
      </p:sp>
      <p:sp>
        <p:nvSpPr>
          <p:cNvPr id="16" name="文本框 15"/>
          <p:cNvSpPr txBox="1"/>
          <p:nvPr/>
        </p:nvSpPr>
        <p:spPr>
          <a:xfrm>
            <a:off x="1061083" y="4430851"/>
            <a:ext cx="10458449" cy="923330"/>
          </a:xfrm>
          <a:prstGeom prst="rect">
            <a:avLst/>
          </a:prstGeom>
          <a:noFill/>
        </p:spPr>
        <p:txBody>
          <a:bodyPr wrap="square">
            <a:spAutoFit/>
          </a:bodyPr>
          <a:lstStyle/>
          <a:p>
            <a:r>
              <a:rPr lang="zh-CN" altLang="en-US" dirty="0"/>
              <a:t>在自动驾驶技术的研究与开发过程中，确保系统的</a:t>
            </a:r>
            <a:r>
              <a:rPr lang="zh-CN" altLang="en-US" dirty="0">
                <a:solidFill>
                  <a:srgbClr val="FF0000"/>
                </a:solidFill>
              </a:rPr>
              <a:t>安全性</a:t>
            </a:r>
            <a:r>
              <a:rPr lang="zh-CN" altLang="en-US" dirty="0"/>
              <a:t>和可靠性是至关重要的。核心问题之一是如何设计一个</a:t>
            </a:r>
            <a:r>
              <a:rPr lang="zh-CN" altLang="en-US" dirty="0">
                <a:solidFill>
                  <a:srgbClr val="FF0000"/>
                </a:solidFill>
              </a:rPr>
              <a:t>在线且高效精确的可达集（Reachable Set）计算方法</a:t>
            </a:r>
            <a:r>
              <a:rPr lang="zh-CN" altLang="en-US" dirty="0"/>
              <a:t>。在自动驾驶的背景下，这一概念对于理解车辆在各种交通场景中的运动可能性至关重要。</a:t>
            </a:r>
          </a:p>
        </p:txBody>
      </p:sp>
      <p:sp>
        <p:nvSpPr>
          <p:cNvPr id="2" name="AutoShape 4" descr="scenario"/>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3" name="图片 2">
            <a:extLst>
              <a:ext uri="{FF2B5EF4-FFF2-40B4-BE49-F238E27FC236}">
                <a16:creationId xmlns:a16="http://schemas.microsoft.com/office/drawing/2014/main" id="{2982569B-86EB-4383-1091-58BED7DA96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5960" y="1063684"/>
            <a:ext cx="7705440" cy="2530145"/>
          </a:xfrm>
          <a:prstGeom prst="rect">
            <a:avLst/>
          </a:prstGeom>
        </p:spPr>
      </p:pic>
    </p:spTree>
    <p:extLst>
      <p:ext uri="{BB962C8B-B14F-4D97-AF65-F5344CB8AC3E}">
        <p14:creationId xmlns:p14="http://schemas.microsoft.com/office/powerpoint/2010/main" val="260775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267788" y="674370"/>
            <a:ext cx="6007282" cy="369332"/>
          </a:xfrm>
          <a:prstGeom prst="rect">
            <a:avLst/>
          </a:prstGeom>
          <a:noFill/>
        </p:spPr>
        <p:txBody>
          <a:bodyPr wrap="square" rtlCol="0">
            <a:spAutoFit/>
          </a:bodyPr>
          <a:lstStyle/>
          <a:p>
            <a:r>
              <a:rPr lang="zh-CN" altLang="en-US" dirty="0"/>
              <a:t>国内外本学科领域的发展现状</a:t>
            </a:r>
          </a:p>
        </p:txBody>
      </p:sp>
      <p:sp>
        <p:nvSpPr>
          <p:cNvPr id="7" name="文本框 6">
            <a:extLst>
              <a:ext uri="{FF2B5EF4-FFF2-40B4-BE49-F238E27FC236}">
                <a16:creationId xmlns:a16="http://schemas.microsoft.com/office/drawing/2014/main" id="{A5186D75-741C-DF66-F9F9-494DA2FE5BF4}"/>
              </a:ext>
            </a:extLst>
          </p:cNvPr>
          <p:cNvSpPr txBox="1"/>
          <p:nvPr/>
        </p:nvSpPr>
        <p:spPr>
          <a:xfrm>
            <a:off x="1193006" y="1394103"/>
            <a:ext cx="10164128" cy="4524315"/>
          </a:xfrm>
          <a:prstGeom prst="rect">
            <a:avLst/>
          </a:prstGeom>
          <a:noFill/>
        </p:spPr>
        <p:txBody>
          <a:bodyPr wrap="square">
            <a:spAutoFit/>
          </a:bodyPr>
          <a:lstStyle/>
          <a:p>
            <a:r>
              <a:rPr lang="zh-CN" altLang="en-US" b="1" dirty="0"/>
              <a:t>SpaceEx与Flow</a:t>
            </a:r>
            <a:r>
              <a:rPr lang="zh-CN" altLang="en-US" dirty="0"/>
              <a:t>：一个基于C/C++的高效可达集分析工具，擅长处理混合系统，特别是线性系统。Flow以其非线性动态的泰勒模型近似而知名，但这些工具的编译开销可能影响快速迭代。</a:t>
            </a:r>
            <a:endParaRPr lang="en-US" altLang="zh-CN" dirty="0"/>
          </a:p>
          <a:p>
            <a:endParaRPr lang="en-US" altLang="zh-CN" dirty="0"/>
          </a:p>
          <a:p>
            <a:r>
              <a:rPr lang="zh-CN" altLang="en-US" b="1" dirty="0"/>
              <a:t>CORA</a:t>
            </a:r>
            <a:r>
              <a:rPr lang="zh-CN" altLang="en-US" dirty="0"/>
              <a:t>：CORA无需预编译，提供基于zonotopes和interval算术的算法，加快原型开发和算法验证。</a:t>
            </a:r>
            <a:r>
              <a:rPr lang="en-US" altLang="zh-CN" dirty="0"/>
              <a:t>CORA</a:t>
            </a:r>
            <a:r>
              <a:rPr lang="zh-CN" altLang="en-US" dirty="0"/>
              <a:t>的即时运行特性非常适合需要频繁迭代的算法开发环境。</a:t>
            </a:r>
            <a:endParaRPr lang="en-US" altLang="zh-CN" dirty="0"/>
          </a:p>
          <a:p>
            <a:endParaRPr lang="en-US" altLang="zh-CN" dirty="0"/>
          </a:p>
          <a:p>
            <a:r>
              <a:rPr lang="en-US" altLang="zh-CN" b="1" dirty="0" err="1"/>
              <a:t>HyLAA</a:t>
            </a:r>
            <a:r>
              <a:rPr lang="zh-CN" altLang="en-US" dirty="0"/>
              <a:t>：</a:t>
            </a:r>
            <a:r>
              <a:rPr lang="en-US" altLang="zh-CN" dirty="0" err="1"/>
              <a:t>HyLAA</a:t>
            </a:r>
            <a:r>
              <a:rPr lang="zh-CN" altLang="en-US" dirty="0"/>
              <a:t>利用</a:t>
            </a:r>
            <a:r>
              <a:rPr lang="en-US" altLang="zh-CN" dirty="0"/>
              <a:t>Python</a:t>
            </a:r>
            <a:r>
              <a:rPr lang="zh-CN" altLang="en-US" dirty="0"/>
              <a:t>的易用性，为线性混合系统提供了离散时间的可达性算法，使得</a:t>
            </a:r>
            <a:r>
              <a:rPr lang="en-US" altLang="zh-CN" dirty="0" err="1"/>
              <a:t>HyLAA</a:t>
            </a:r>
            <a:r>
              <a:rPr lang="zh-CN" altLang="en-US" dirty="0"/>
              <a:t>在解决复杂问题时表现出高效和易用性。</a:t>
            </a:r>
            <a:endParaRPr lang="en-US" altLang="zh-CN" dirty="0"/>
          </a:p>
          <a:p>
            <a:endParaRPr lang="en-US" altLang="zh-CN" dirty="0"/>
          </a:p>
          <a:p>
            <a:r>
              <a:rPr lang="en-US" altLang="zh-CN" b="1" dirty="0" err="1"/>
              <a:t>CommonRoad</a:t>
            </a:r>
            <a:r>
              <a:rPr lang="en-US" altLang="zh-CN" b="1" dirty="0"/>
              <a:t>-Reach</a:t>
            </a:r>
            <a:r>
              <a:rPr lang="zh-CN" altLang="en-US" dirty="0"/>
              <a:t>：</a:t>
            </a:r>
            <a:r>
              <a:rPr lang="en-US" altLang="zh-CN" dirty="0"/>
              <a:t>Edmond</a:t>
            </a:r>
            <a:r>
              <a:rPr lang="zh-CN" altLang="en-US" dirty="0"/>
              <a:t>及其团队开发的</a:t>
            </a:r>
            <a:r>
              <a:rPr lang="en-US" altLang="zh-CN" dirty="0" err="1"/>
              <a:t>CommonRoad</a:t>
            </a:r>
            <a:r>
              <a:rPr lang="en-US" altLang="zh-CN" dirty="0"/>
              <a:t>-Reach</a:t>
            </a:r>
            <a:r>
              <a:rPr lang="zh-CN" altLang="en-US" dirty="0"/>
              <a:t>，结合了</a:t>
            </a:r>
            <a:r>
              <a:rPr lang="en-US" altLang="zh-CN" dirty="0"/>
              <a:t>Python</a:t>
            </a:r>
            <a:r>
              <a:rPr lang="zh-CN" altLang="en-US" dirty="0"/>
              <a:t>和</a:t>
            </a:r>
            <a:r>
              <a:rPr lang="en-US" altLang="zh-CN" dirty="0"/>
              <a:t>C++</a:t>
            </a:r>
            <a:r>
              <a:rPr lang="zh-CN" altLang="en-US" dirty="0"/>
              <a:t>，专门用于自动驾驶车辆的动态环境分析，提供可视化的驾驶走廊，加强路径规划和安全性分析。</a:t>
            </a:r>
            <a:endParaRPr lang="en-US" altLang="zh-CN" dirty="0"/>
          </a:p>
          <a:p>
            <a:endParaRPr lang="en-US" altLang="zh-CN" dirty="0"/>
          </a:p>
          <a:p>
            <a:r>
              <a:rPr lang="en-US" altLang="zh-CN" b="1" dirty="0" err="1"/>
              <a:t>JuliaReach</a:t>
            </a:r>
            <a:r>
              <a:rPr lang="zh-CN" altLang="en-US" dirty="0"/>
              <a:t>：</a:t>
            </a:r>
            <a:r>
              <a:rPr lang="en-US" altLang="zh-CN" dirty="0" err="1"/>
              <a:t>JuliaReach</a:t>
            </a:r>
            <a:r>
              <a:rPr lang="zh-CN" altLang="en-US" dirty="0"/>
              <a:t>利用</a:t>
            </a:r>
            <a:r>
              <a:rPr lang="en-US" altLang="zh-CN" dirty="0"/>
              <a:t>Julia</a:t>
            </a:r>
            <a:r>
              <a:rPr lang="zh-CN" altLang="en-US" dirty="0"/>
              <a:t>语言的科学计算性能，针对高维可达集问题提供了快速精确的计算能力。尽管</a:t>
            </a:r>
            <a:r>
              <a:rPr lang="en-US" altLang="zh-CN" dirty="0"/>
              <a:t>Julia</a:t>
            </a:r>
            <a:r>
              <a:rPr lang="zh-CN" altLang="en-US" dirty="0"/>
              <a:t>语言在某些方面尚未达到</a:t>
            </a:r>
            <a:r>
              <a:rPr lang="en-US" altLang="zh-CN" dirty="0"/>
              <a:t>Python</a:t>
            </a:r>
            <a:r>
              <a:rPr lang="zh-CN" altLang="en-US" dirty="0"/>
              <a:t>的成熟度，但</a:t>
            </a:r>
            <a:r>
              <a:rPr lang="en-US" altLang="zh-CN" dirty="0" err="1"/>
              <a:t>JuliaReach</a:t>
            </a:r>
            <a:r>
              <a:rPr lang="zh-CN" altLang="en-US" dirty="0"/>
              <a:t>的出现预示着</a:t>
            </a:r>
            <a:r>
              <a:rPr lang="en-US" altLang="zh-CN" dirty="0"/>
              <a:t>Julia</a:t>
            </a:r>
            <a:r>
              <a:rPr lang="zh-CN" altLang="en-US" dirty="0"/>
              <a:t>在科学计算领域的广阔前景。</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3663" y="1006480"/>
            <a:ext cx="3222172" cy="368300"/>
          </a:xfrm>
          <a:prstGeom prst="rect">
            <a:avLst/>
          </a:prstGeom>
          <a:noFill/>
        </p:spPr>
        <p:txBody>
          <a:bodyPr wrap="square" rtlCol="0">
            <a:spAutoFit/>
          </a:bodyPr>
          <a:lstStyle/>
          <a:p>
            <a:r>
              <a:rPr lang="en-US" altLang="zh-CN" dirty="0" err="1"/>
              <a:t>PyBDR</a:t>
            </a:r>
            <a:r>
              <a:rPr lang="zh-CN" altLang="en-US" dirty="0" err="1"/>
              <a:t>：</a:t>
            </a:r>
          </a:p>
        </p:txBody>
      </p:sp>
      <p:sp>
        <p:nvSpPr>
          <p:cNvPr id="10" name="文本框 9"/>
          <p:cNvSpPr txBox="1"/>
          <p:nvPr/>
        </p:nvSpPr>
        <p:spPr>
          <a:xfrm>
            <a:off x="956945" y="1817618"/>
            <a:ext cx="9571355" cy="922020"/>
          </a:xfrm>
          <a:prstGeom prst="rect">
            <a:avLst/>
          </a:prstGeom>
          <a:noFill/>
        </p:spPr>
        <p:txBody>
          <a:bodyPr wrap="square" rtlCol="0" anchor="t">
            <a:spAutoFit/>
          </a:bodyPr>
          <a:lstStyle/>
          <a:p>
            <a:r>
              <a:rPr lang="zh-CN" altLang="en-US" dirty="0"/>
              <a:t>一个基于边界集方法的可达性分析工具，它通过分析初始状态集的边界来计算动态系统的完整可达状态空间。这种方法可以减少因包裹效应导致的过度近似问题，适用于处理大型初始集或长时间范围内的复杂动态系统。</a:t>
            </a:r>
          </a:p>
        </p:txBody>
      </p:sp>
      <p:sp>
        <p:nvSpPr>
          <p:cNvPr id="18" name="文本框 17"/>
          <p:cNvSpPr txBox="1"/>
          <p:nvPr/>
        </p:nvSpPr>
        <p:spPr>
          <a:xfrm>
            <a:off x="283663" y="3182476"/>
            <a:ext cx="11397707" cy="1754326"/>
          </a:xfrm>
          <a:prstGeom prst="rect">
            <a:avLst/>
          </a:prstGeom>
          <a:noFill/>
        </p:spPr>
        <p:txBody>
          <a:bodyPr wrap="square">
            <a:spAutoFit/>
          </a:bodyPr>
          <a:lstStyle/>
          <a:p>
            <a:r>
              <a:rPr lang="en-US" altLang="zh-CN" sz="1200" dirty="0"/>
              <a:t>[1] </a:t>
            </a:r>
            <a:r>
              <a:rPr lang="en-US" altLang="zh-CN" sz="1200" dirty="0" err="1"/>
              <a:t>Dejin</a:t>
            </a:r>
            <a:r>
              <a:rPr lang="en-US" altLang="zh-CN" sz="1200" dirty="0"/>
              <a:t> Ren</a:t>
            </a:r>
            <a:r>
              <a:rPr lang="zh-CN" altLang="en-US" sz="1200" dirty="0"/>
              <a:t> and </a:t>
            </a:r>
            <a:r>
              <a:rPr lang="en-US" altLang="zh-CN" sz="1200" dirty="0" err="1"/>
              <a:t>Chenyu</a:t>
            </a:r>
            <a:r>
              <a:rPr lang="en-US" altLang="zh-CN" sz="1200" dirty="0"/>
              <a:t> Wu and </a:t>
            </a:r>
            <a:r>
              <a:rPr lang="en-US" altLang="zh-CN" sz="1200" dirty="0" err="1"/>
              <a:t>Taoran</a:t>
            </a:r>
            <a:r>
              <a:rPr lang="en-US" altLang="zh-CN" sz="1200" dirty="0"/>
              <a:t> Wu </a:t>
            </a:r>
            <a:r>
              <a:rPr lang="zh-CN" altLang="en-US" sz="1200" dirty="0"/>
              <a:t>and Bai Xue. </a:t>
            </a:r>
            <a:r>
              <a:rPr lang="en-US" altLang="zh-CN" sz="1200" dirty="0"/>
              <a:t>Inner-approximate Reachability Computation via Zonotopic Boundary Analysis</a:t>
            </a:r>
            <a:endParaRPr lang="zh-CN" altLang="en-US" sz="1200" dirty="0"/>
          </a:p>
          <a:p>
            <a:r>
              <a:rPr lang="zh-CN" altLang="en-US" sz="1200" dirty="0"/>
              <a:t>       International Conference on Computer Aided Verification (CAV 20</a:t>
            </a:r>
            <a:r>
              <a:rPr lang="en-US" altLang="zh-CN" sz="1200" dirty="0"/>
              <a:t>24</a:t>
            </a:r>
            <a:r>
              <a:rPr lang="zh-CN" altLang="en-US" sz="1200" dirty="0"/>
              <a:t>), 20</a:t>
            </a:r>
            <a:r>
              <a:rPr lang="en-US" altLang="zh-CN" sz="1200" dirty="0"/>
              <a:t>24</a:t>
            </a:r>
            <a:r>
              <a:rPr lang="zh-CN" altLang="en-US" sz="1200" dirty="0"/>
              <a:t>.</a:t>
            </a:r>
            <a:endParaRPr lang="en-US" altLang="zh-CN" sz="1200" dirty="0"/>
          </a:p>
          <a:p>
            <a:r>
              <a:rPr lang="en-US" altLang="zh-CN" sz="1200" dirty="0"/>
              <a:t>[2] </a:t>
            </a:r>
            <a:r>
              <a:rPr lang="zh-CN" altLang="en-US" sz="1200" dirty="0"/>
              <a:t>Bai Xue* and Zhikun She and Arvind Easwaran. Under-Approximating Backward Reachable Sets by Polytopes. In Proceedings of the 28th </a:t>
            </a:r>
          </a:p>
          <a:p>
            <a:r>
              <a:rPr lang="zh-CN" altLang="en-US" sz="1200" dirty="0"/>
              <a:t>       International Conference on Computer Aided Verification (CAV 2016), 2016.</a:t>
            </a:r>
            <a:endParaRPr lang="en-US" altLang="zh-CN" sz="1200" dirty="0"/>
          </a:p>
          <a:p>
            <a:r>
              <a:rPr lang="en-US" altLang="zh-CN" sz="1200" dirty="0"/>
              <a:t>[3] Bai Xue* and Arvind Easwaran and Nam-Joon Cho and Martin </a:t>
            </a:r>
            <a:r>
              <a:rPr lang="en-US" altLang="zh-CN" sz="1200" dirty="0" err="1"/>
              <a:t>Fränzle</a:t>
            </a:r>
            <a:r>
              <a:rPr lang="en-US" altLang="zh-CN" sz="1200" dirty="0"/>
              <a:t>. Reach-Avoid Verification for Nonlinear Systems Based on Boundary </a:t>
            </a:r>
          </a:p>
          <a:p>
            <a:r>
              <a:rPr lang="en-US" altLang="zh-CN" sz="1200" dirty="0"/>
              <a:t>       Analysis. IEEE Transactions on Automatic Control (IEEE TAC), 2017.</a:t>
            </a:r>
          </a:p>
          <a:p>
            <a:r>
              <a:rPr lang="en-US" altLang="zh-CN" sz="1200" dirty="0"/>
              <a:t>[4] </a:t>
            </a:r>
            <a:r>
              <a:rPr lang="en-US" altLang="zh-CN" sz="1200" dirty="0" err="1"/>
              <a:t>Jianqiang</a:t>
            </a:r>
            <a:r>
              <a:rPr lang="en-US" altLang="zh-CN" sz="1200" dirty="0"/>
              <a:t> Ding and </a:t>
            </a:r>
            <a:r>
              <a:rPr lang="en-US" altLang="zh-CN" sz="1200" dirty="0" err="1"/>
              <a:t>Taoran</a:t>
            </a:r>
            <a:r>
              <a:rPr lang="en-US" altLang="zh-CN" sz="1200" dirty="0"/>
              <a:t> Wu and Zhen Liang and Bai Xue.</a:t>
            </a:r>
            <a:r>
              <a:rPr lang="zh-CN" altLang="en-US" sz="1200" dirty="0"/>
              <a:t> </a:t>
            </a:r>
            <a:r>
              <a:rPr lang="en-US" altLang="zh-CN" sz="1200" dirty="0" err="1"/>
              <a:t>PyBDR</a:t>
            </a:r>
            <a:r>
              <a:rPr lang="en-US" altLang="zh-CN" sz="1200" dirty="0"/>
              <a:t>: Set-boundary based Reachability Analysis Toolkit in Python</a:t>
            </a:r>
          </a:p>
          <a:p>
            <a:r>
              <a:rPr lang="en-US" altLang="zh-CN" sz="1200" dirty="0"/>
              <a:t>       FM 2024 : International Symposium on Formal Methods (FM), 2024.</a:t>
            </a:r>
          </a:p>
          <a:p>
            <a:r>
              <a:rPr lang="en-US" altLang="zh-CN" sz="1200" dirty="0"/>
              <a:t>	</a:t>
            </a:r>
            <a:endParaRPr lang="zh-CN" altLang="en-US" sz="1200" dirty="0"/>
          </a:p>
        </p:txBody>
      </p:sp>
      <p:sp>
        <p:nvSpPr>
          <p:cNvPr id="2" name="文本框 1">
            <a:extLst>
              <a:ext uri="{FF2B5EF4-FFF2-40B4-BE49-F238E27FC236}">
                <a16:creationId xmlns:a16="http://schemas.microsoft.com/office/drawing/2014/main" id="{1450FB86-E761-E3E4-1686-067906D1C70F}"/>
              </a:ext>
            </a:extLst>
          </p:cNvPr>
          <p:cNvSpPr txBox="1"/>
          <p:nvPr/>
        </p:nvSpPr>
        <p:spPr>
          <a:xfrm>
            <a:off x="359228" y="194310"/>
            <a:ext cx="6007282" cy="369332"/>
          </a:xfrm>
          <a:prstGeom prst="rect">
            <a:avLst/>
          </a:prstGeom>
          <a:noFill/>
        </p:spPr>
        <p:txBody>
          <a:bodyPr wrap="square" rtlCol="0">
            <a:spAutoFit/>
          </a:bodyPr>
          <a:lstStyle/>
          <a:p>
            <a:r>
              <a:rPr lang="en-US" altLang="zh-CN" dirty="0" err="1"/>
              <a:t>PyBDR</a:t>
            </a:r>
            <a:r>
              <a:rPr lang="zh-CN" altLang="en-US" dirty="0"/>
              <a:t>工具的应用与拓展</a:t>
            </a:r>
          </a:p>
        </p:txBody>
      </p:sp>
    </p:spTree>
    <p:extLst>
      <p:ext uri="{BB962C8B-B14F-4D97-AF65-F5344CB8AC3E}">
        <p14:creationId xmlns:p14="http://schemas.microsoft.com/office/powerpoint/2010/main" val="392677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060131" y="1276150"/>
            <a:ext cx="9798367" cy="830997"/>
          </a:xfrm>
          <a:prstGeom prst="rect">
            <a:avLst/>
          </a:prstGeom>
          <a:noFill/>
        </p:spPr>
        <p:txBody>
          <a:bodyPr wrap="square">
            <a:spAutoFit/>
          </a:bodyPr>
          <a:lstStyle/>
          <a:p>
            <a:r>
              <a:rPr lang="zh-CN" altLang="en-US" sz="2400" b="1" dirty="0">
                <a:solidFill>
                  <a:srgbClr val="1C1E21"/>
                </a:solidFill>
                <a:latin typeface="system-ui"/>
              </a:rPr>
              <a:t>包装</a:t>
            </a:r>
            <a:r>
              <a:rPr lang="zh-CN" altLang="en-US" sz="2400" b="1" i="0" dirty="0">
                <a:solidFill>
                  <a:srgbClr val="1C1E21"/>
                </a:solidFill>
                <a:effectLst/>
                <a:latin typeface="system-ui"/>
              </a:rPr>
              <a:t>效应：在构建可达集的迭代计算过程中，过度近似误差的传播和累积。</a:t>
            </a:r>
            <a:endParaRPr lang="zh-CN" altLang="en-US" sz="2400" dirty="0"/>
          </a:p>
        </p:txBody>
      </p:sp>
      <p:sp>
        <p:nvSpPr>
          <p:cNvPr id="4" name="文本框 3"/>
          <p:cNvSpPr txBox="1"/>
          <p:nvPr/>
        </p:nvSpPr>
        <p:spPr>
          <a:xfrm>
            <a:off x="359228" y="745992"/>
            <a:ext cx="3280410" cy="369332"/>
          </a:xfrm>
          <a:prstGeom prst="rect">
            <a:avLst/>
          </a:prstGeom>
          <a:noFill/>
        </p:spPr>
        <p:txBody>
          <a:bodyPr wrap="square" rtlCol="0">
            <a:spAutoFit/>
          </a:bodyPr>
          <a:lstStyle/>
          <a:p>
            <a:r>
              <a:rPr lang="zh-CN" altLang="en-US" dirty="0"/>
              <a:t>问题</a:t>
            </a:r>
            <a:r>
              <a:rPr lang="en-US" altLang="zh-CN" dirty="0"/>
              <a:t>:</a:t>
            </a:r>
            <a:endParaRPr lang="zh-CN" altLang="en-US" dirty="0"/>
          </a:p>
        </p:txBody>
      </p:sp>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4350" y="2659072"/>
            <a:ext cx="3445350" cy="2987424"/>
          </a:xfrm>
          <a:prstGeom prst="rect">
            <a:avLst/>
          </a:prstGeom>
        </p:spPr>
      </p:pic>
      <p:sp>
        <p:nvSpPr>
          <p:cNvPr id="14" name="文本框 13"/>
          <p:cNvSpPr txBox="1"/>
          <p:nvPr/>
        </p:nvSpPr>
        <p:spPr>
          <a:xfrm>
            <a:off x="4733925" y="2157935"/>
            <a:ext cx="6524623" cy="1323439"/>
          </a:xfrm>
          <a:prstGeom prst="rect">
            <a:avLst/>
          </a:prstGeom>
          <a:noFill/>
        </p:spPr>
        <p:txBody>
          <a:bodyPr wrap="square">
            <a:spAutoFit/>
          </a:bodyPr>
          <a:lstStyle/>
          <a:p>
            <a:r>
              <a:rPr lang="zh-CN" altLang="en-US" sz="2000" b="0" i="0" dirty="0">
                <a:solidFill>
                  <a:srgbClr val="1C1E21"/>
                </a:solidFill>
                <a:effectLst/>
                <a:latin typeface="system-ui"/>
              </a:rPr>
              <a:t>“这个工具的主题是实现了的“基于集合边界的方法”，它探索了仅通过对初始状态集合的一小部分子体积（即包围其边界的集合）进行状态探索性分析，来计算完整的可达状态空间的方法。“</a:t>
            </a:r>
            <a:endParaRPr lang="zh-CN" altLang="en-US" sz="2000"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8831" y="3852265"/>
            <a:ext cx="7016387" cy="2505364"/>
          </a:xfrm>
          <a:prstGeom prst="rect">
            <a:avLst/>
          </a:prstGeom>
        </p:spPr>
      </p:pic>
      <p:sp>
        <p:nvSpPr>
          <p:cNvPr id="6" name="文本框 5">
            <a:extLst>
              <a:ext uri="{FF2B5EF4-FFF2-40B4-BE49-F238E27FC236}">
                <a16:creationId xmlns:a16="http://schemas.microsoft.com/office/drawing/2014/main" id="{53140C2E-5FAB-6196-4613-C2168A7A4677}"/>
              </a:ext>
            </a:extLst>
          </p:cNvPr>
          <p:cNvSpPr txBox="1"/>
          <p:nvPr/>
        </p:nvSpPr>
        <p:spPr>
          <a:xfrm>
            <a:off x="359228" y="194310"/>
            <a:ext cx="6007282" cy="369332"/>
          </a:xfrm>
          <a:prstGeom prst="rect">
            <a:avLst/>
          </a:prstGeom>
          <a:noFill/>
        </p:spPr>
        <p:txBody>
          <a:bodyPr wrap="square" rtlCol="0">
            <a:spAutoFit/>
          </a:bodyPr>
          <a:lstStyle/>
          <a:p>
            <a:r>
              <a:rPr lang="en-US" altLang="zh-CN" dirty="0" err="1"/>
              <a:t>PyBDR</a:t>
            </a:r>
            <a:r>
              <a:rPr lang="zh-CN" altLang="en-US" dirty="0"/>
              <a:t>工具的应用与拓展</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675" y="1233169"/>
            <a:ext cx="5534025" cy="3206115"/>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09130" y="983296"/>
            <a:ext cx="4117975" cy="3705860"/>
          </a:xfrm>
          <a:prstGeom prst="rect">
            <a:avLst/>
          </a:prstGeom>
        </p:spPr>
      </p:pic>
      <p:sp>
        <p:nvSpPr>
          <p:cNvPr id="2" name="文本框 1">
            <a:extLst>
              <a:ext uri="{FF2B5EF4-FFF2-40B4-BE49-F238E27FC236}">
                <a16:creationId xmlns:a16="http://schemas.microsoft.com/office/drawing/2014/main" id="{16C7E355-5F34-DED1-3A38-C95704559C56}"/>
              </a:ext>
            </a:extLst>
          </p:cNvPr>
          <p:cNvSpPr txBox="1"/>
          <p:nvPr/>
        </p:nvSpPr>
        <p:spPr>
          <a:xfrm>
            <a:off x="359228" y="194310"/>
            <a:ext cx="6007282" cy="369332"/>
          </a:xfrm>
          <a:prstGeom prst="rect">
            <a:avLst/>
          </a:prstGeom>
          <a:noFill/>
        </p:spPr>
        <p:txBody>
          <a:bodyPr wrap="square" rtlCol="0">
            <a:spAutoFit/>
          </a:bodyPr>
          <a:lstStyle/>
          <a:p>
            <a:r>
              <a:rPr lang="en-US" altLang="zh-CN" dirty="0" err="1"/>
              <a:t>PyBDR</a:t>
            </a:r>
            <a:r>
              <a:rPr lang="zh-CN" altLang="en-US" dirty="0"/>
              <a:t>工具的应用与拓展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遮罩1"/>
          <p:cNvSpPr/>
          <p:nvPr>
            <p:custDataLst>
              <p:tags r:id="rId1"/>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2" name="文本框 1">
            <a:extLst>
              <a:ext uri="{FF2B5EF4-FFF2-40B4-BE49-F238E27FC236}">
                <a16:creationId xmlns:a16="http://schemas.microsoft.com/office/drawing/2014/main" id="{0C88057E-0E1F-7D2D-7335-199FF90577C8}"/>
              </a:ext>
            </a:extLst>
          </p:cNvPr>
          <p:cNvSpPr txBox="1"/>
          <p:nvPr/>
        </p:nvSpPr>
        <p:spPr>
          <a:xfrm>
            <a:off x="359228" y="194310"/>
            <a:ext cx="6007282" cy="369332"/>
          </a:xfrm>
          <a:prstGeom prst="rect">
            <a:avLst/>
          </a:prstGeom>
          <a:noFill/>
        </p:spPr>
        <p:txBody>
          <a:bodyPr wrap="square" rtlCol="0">
            <a:spAutoFit/>
          </a:bodyPr>
          <a:lstStyle/>
          <a:p>
            <a:r>
              <a:rPr lang="en-US" altLang="zh-CN" dirty="0" err="1"/>
              <a:t>PyBDR</a:t>
            </a:r>
            <a:r>
              <a:rPr lang="zh-CN" altLang="en-US" dirty="0"/>
              <a:t>工具与</a:t>
            </a:r>
            <a:r>
              <a:rPr lang="en-US" altLang="zh-CN" dirty="0" err="1"/>
              <a:t>CommonRoad</a:t>
            </a:r>
            <a:r>
              <a:rPr lang="zh-CN" altLang="en-US" dirty="0"/>
              <a:t>的对比</a:t>
            </a:r>
          </a:p>
        </p:txBody>
      </p:sp>
      <p:graphicFrame>
        <p:nvGraphicFramePr>
          <p:cNvPr id="3" name="表格 2">
            <a:extLst>
              <a:ext uri="{FF2B5EF4-FFF2-40B4-BE49-F238E27FC236}">
                <a16:creationId xmlns:a16="http://schemas.microsoft.com/office/drawing/2014/main" id="{4C2E6D6C-A831-D410-C239-437FD183E09B}"/>
              </a:ext>
            </a:extLst>
          </p:cNvPr>
          <p:cNvGraphicFramePr>
            <a:graphicFrameLocks noGrp="1"/>
          </p:cNvGraphicFramePr>
          <p:nvPr>
            <p:extLst>
              <p:ext uri="{D42A27DB-BD31-4B8C-83A1-F6EECF244321}">
                <p14:modId xmlns:p14="http://schemas.microsoft.com/office/powerpoint/2010/main" val="3405502066"/>
              </p:ext>
            </p:extLst>
          </p:nvPr>
        </p:nvGraphicFramePr>
        <p:xfrm>
          <a:off x="2444750" y="1016846"/>
          <a:ext cx="7302499" cy="5246796"/>
        </p:xfrm>
        <a:graphic>
          <a:graphicData uri="http://schemas.openxmlformats.org/drawingml/2006/table">
            <a:tbl>
              <a:tblPr firstRow="1" bandRow="1">
                <a:tableStyleId>{5C22544A-7EE6-4342-B048-85BDC9FD1C3A}</a:tableStyleId>
              </a:tblPr>
              <a:tblGrid>
                <a:gridCol w="3611880">
                  <a:extLst>
                    <a:ext uri="{9D8B030D-6E8A-4147-A177-3AD203B41FA5}">
                      <a16:colId xmlns:a16="http://schemas.microsoft.com/office/drawing/2014/main" val="1339477743"/>
                    </a:ext>
                  </a:extLst>
                </a:gridCol>
                <a:gridCol w="3690619">
                  <a:extLst>
                    <a:ext uri="{9D8B030D-6E8A-4147-A177-3AD203B41FA5}">
                      <a16:colId xmlns:a16="http://schemas.microsoft.com/office/drawing/2014/main" val="3261786297"/>
                    </a:ext>
                  </a:extLst>
                </a:gridCol>
              </a:tblGrid>
              <a:tr h="13116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dirty="0" err="1"/>
                        <a:t>CommonRoad</a:t>
                      </a:r>
                      <a:endParaRPr lang="zh-CN" altLang="en-US" dirty="0"/>
                    </a:p>
                  </a:txBody>
                  <a:tcPr anchor="ctr"/>
                </a:tc>
                <a:tc>
                  <a:txBody>
                    <a:bodyPr/>
                    <a:lstStyle/>
                    <a:p>
                      <a:pPr algn="ctr"/>
                      <a:r>
                        <a:rPr lang="en-US" altLang="zh-CN" dirty="0" err="1"/>
                        <a:t>PyBDR</a:t>
                      </a:r>
                      <a:endParaRPr lang="zh-CN" altLang="en-US" dirty="0"/>
                    </a:p>
                  </a:txBody>
                  <a:tcPr anchor="ctr"/>
                </a:tc>
                <a:extLst>
                  <a:ext uri="{0D108BD9-81ED-4DB2-BD59-A6C34878D82A}">
                    <a16:rowId xmlns:a16="http://schemas.microsoft.com/office/drawing/2014/main" val="2129920714"/>
                  </a:ext>
                </a:extLst>
              </a:tr>
              <a:tr h="1311699">
                <a:tc>
                  <a:txBody>
                    <a:bodyPr/>
                    <a:lstStyle/>
                    <a:p>
                      <a:pPr algn="ctr"/>
                      <a:r>
                        <a:rPr lang="zh-CN" altLang="en-US" dirty="0">
                          <a:solidFill>
                            <a:srgbClr val="FF0000"/>
                          </a:solidFill>
                        </a:rPr>
                        <a:t>只支持质点模型，可用性低</a:t>
                      </a:r>
                    </a:p>
                  </a:txBody>
                  <a:tcPr anchor="ctr"/>
                </a:tc>
                <a:tc>
                  <a:txBody>
                    <a:bodyPr/>
                    <a:lstStyle/>
                    <a:p>
                      <a:pPr algn="ctr"/>
                      <a:r>
                        <a:rPr lang="zh-CN" altLang="en-US" dirty="0">
                          <a:solidFill>
                            <a:schemeClr val="accent6">
                              <a:lumMod val="75000"/>
                            </a:schemeClr>
                          </a:solidFill>
                        </a:rPr>
                        <a:t>支持自定义模型，包括</a:t>
                      </a:r>
                      <a:r>
                        <a:rPr lang="en-US" altLang="zh-CN" dirty="0">
                          <a:solidFill>
                            <a:schemeClr val="accent6">
                              <a:lumMod val="75000"/>
                            </a:schemeClr>
                          </a:solidFill>
                        </a:rPr>
                        <a:t>bicycle</a:t>
                      </a:r>
                      <a:r>
                        <a:rPr lang="zh-CN" altLang="en-US" dirty="0">
                          <a:solidFill>
                            <a:schemeClr val="accent6">
                              <a:lumMod val="75000"/>
                            </a:schemeClr>
                          </a:solidFill>
                        </a:rPr>
                        <a:t>模型等，可用性极高</a:t>
                      </a:r>
                    </a:p>
                  </a:txBody>
                  <a:tcPr anchor="ctr"/>
                </a:tc>
                <a:extLst>
                  <a:ext uri="{0D108BD9-81ED-4DB2-BD59-A6C34878D82A}">
                    <a16:rowId xmlns:a16="http://schemas.microsoft.com/office/drawing/2014/main" val="267090280"/>
                  </a:ext>
                </a:extLst>
              </a:tr>
              <a:tr h="1311699">
                <a:tc>
                  <a:txBody>
                    <a:bodyPr/>
                    <a:lstStyle/>
                    <a:p>
                      <a:pPr algn="ctr"/>
                      <a:r>
                        <a:rPr lang="zh-CN" altLang="en-US" dirty="0">
                          <a:solidFill>
                            <a:srgbClr val="FF0000"/>
                          </a:solidFill>
                        </a:rPr>
                        <a:t>只能使用</a:t>
                      </a:r>
                      <a:r>
                        <a:rPr lang="en-US" altLang="zh-CN" dirty="0">
                          <a:solidFill>
                            <a:srgbClr val="FF0000"/>
                          </a:solidFill>
                        </a:rPr>
                        <a:t>Interval</a:t>
                      </a:r>
                      <a:r>
                        <a:rPr lang="zh-CN" altLang="en-US" dirty="0">
                          <a:solidFill>
                            <a:srgbClr val="FF0000"/>
                          </a:solidFill>
                        </a:rPr>
                        <a:t>来进行操作，精准度低</a:t>
                      </a:r>
                    </a:p>
                  </a:txBody>
                  <a:tcPr anchor="ctr"/>
                </a:tc>
                <a:tc>
                  <a:txBody>
                    <a:bodyPr/>
                    <a:lstStyle/>
                    <a:p>
                      <a:pPr algn="ctr"/>
                      <a:r>
                        <a:rPr lang="zh-CN" altLang="en-US" dirty="0">
                          <a:solidFill>
                            <a:schemeClr val="accent6">
                              <a:lumMod val="75000"/>
                            </a:schemeClr>
                          </a:solidFill>
                        </a:rPr>
                        <a:t>能使用</a:t>
                      </a:r>
                      <a:r>
                        <a:rPr lang="en-US" altLang="zh-CN" dirty="0">
                          <a:solidFill>
                            <a:schemeClr val="accent6">
                              <a:lumMod val="75000"/>
                            </a:schemeClr>
                          </a:solidFill>
                        </a:rPr>
                        <a:t>Interval</a:t>
                      </a:r>
                      <a:r>
                        <a:rPr lang="zh-CN" altLang="en-US" dirty="0">
                          <a:solidFill>
                            <a:schemeClr val="accent6">
                              <a:lumMod val="75000"/>
                            </a:schemeClr>
                          </a:solidFill>
                        </a:rPr>
                        <a:t>，</a:t>
                      </a:r>
                      <a:r>
                        <a:rPr lang="en-US" altLang="zh-CN" dirty="0">
                          <a:solidFill>
                            <a:schemeClr val="accent6">
                              <a:lumMod val="75000"/>
                            </a:schemeClr>
                          </a:solidFill>
                        </a:rPr>
                        <a:t>Polytope</a:t>
                      </a:r>
                      <a:r>
                        <a:rPr lang="zh-CN" altLang="en-US" dirty="0">
                          <a:solidFill>
                            <a:schemeClr val="accent6">
                              <a:lumMod val="75000"/>
                            </a:schemeClr>
                          </a:solidFill>
                        </a:rPr>
                        <a:t>，</a:t>
                      </a:r>
                      <a:r>
                        <a:rPr lang="en-US" altLang="zh-CN" dirty="0">
                          <a:solidFill>
                            <a:schemeClr val="accent6">
                              <a:lumMod val="75000"/>
                            </a:schemeClr>
                          </a:solidFill>
                        </a:rPr>
                        <a:t>Zonotope</a:t>
                      </a:r>
                      <a:r>
                        <a:rPr lang="zh-CN" altLang="en-US" dirty="0">
                          <a:solidFill>
                            <a:schemeClr val="accent6">
                              <a:lumMod val="75000"/>
                            </a:schemeClr>
                          </a:solidFill>
                        </a:rPr>
                        <a:t>等形式来计算可达集，精准度高</a:t>
                      </a:r>
                    </a:p>
                  </a:txBody>
                  <a:tcPr anchor="ctr"/>
                </a:tc>
                <a:extLst>
                  <a:ext uri="{0D108BD9-81ED-4DB2-BD59-A6C34878D82A}">
                    <a16:rowId xmlns:a16="http://schemas.microsoft.com/office/drawing/2014/main" val="2220723031"/>
                  </a:ext>
                </a:extLst>
              </a:tr>
              <a:tr h="1311699">
                <a:tc>
                  <a:txBody>
                    <a:bodyPr/>
                    <a:lstStyle/>
                    <a:p>
                      <a:pPr algn="ctr"/>
                      <a:r>
                        <a:rPr lang="zh-CN" altLang="en-US" dirty="0">
                          <a:solidFill>
                            <a:srgbClr val="FF0000"/>
                          </a:solidFill>
                        </a:rPr>
                        <a:t>只能够离线计算可达集，实际应用难</a:t>
                      </a:r>
                    </a:p>
                  </a:txBody>
                  <a:tcPr anchor="ctr"/>
                </a:tc>
                <a:tc>
                  <a:txBody>
                    <a:bodyPr/>
                    <a:lstStyle/>
                    <a:p>
                      <a:pPr algn="ctr"/>
                      <a:r>
                        <a:rPr lang="zh-CN" altLang="en-US" dirty="0">
                          <a:solidFill>
                            <a:schemeClr val="accent6">
                              <a:lumMod val="75000"/>
                            </a:schemeClr>
                          </a:solidFill>
                        </a:rPr>
                        <a:t>能够在线计算可达集，实际应用范围广</a:t>
                      </a:r>
                    </a:p>
                  </a:txBody>
                  <a:tcPr anchor="ctr"/>
                </a:tc>
                <a:extLst>
                  <a:ext uri="{0D108BD9-81ED-4DB2-BD59-A6C34878D82A}">
                    <a16:rowId xmlns:a16="http://schemas.microsoft.com/office/drawing/2014/main" val="356702497"/>
                  </a:ext>
                </a:extLst>
              </a:tr>
            </a:tbl>
          </a:graphicData>
        </a:graphic>
      </p:graphicFrame>
    </p:spTree>
  </p:cSld>
  <p:clrMapOvr>
    <a:masterClrMapping/>
  </p:clrMapOvr>
  <p:transition spd="slow">
    <p:circl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遮罩1"/>
          <p:cNvSpPr/>
          <p:nvPr>
            <p:custDataLst>
              <p:tags r:id="rId1"/>
            </p:custDataLst>
          </p:nvPr>
        </p:nvSpPr>
        <p:spPr bwMode="auto">
          <a:xfrm>
            <a:off x="3455194" y="4160838"/>
            <a:ext cx="5281613" cy="1003300"/>
          </a:xfrm>
          <a:prstGeom prst="rect">
            <a:avLst/>
          </a:prstGeom>
          <a:solidFill>
            <a:srgbClr val="F2F2F2"/>
          </a:solidFill>
          <a:ln w="571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buFontTx/>
              <a:buNone/>
              <a:defRPr/>
            </a:pPr>
            <a:endParaRPr lang="zh-CN" altLang="en-US"/>
          </a:p>
        </p:txBody>
      </p:sp>
      <p:sp>
        <p:nvSpPr>
          <p:cNvPr id="5" name="文本框 4">
            <a:extLst>
              <a:ext uri="{FF2B5EF4-FFF2-40B4-BE49-F238E27FC236}">
                <a16:creationId xmlns:a16="http://schemas.microsoft.com/office/drawing/2014/main" id="{5C2D1DAC-14CC-22CE-4E90-E8D8EDD77866}"/>
              </a:ext>
            </a:extLst>
          </p:cNvPr>
          <p:cNvSpPr txBox="1"/>
          <p:nvPr/>
        </p:nvSpPr>
        <p:spPr>
          <a:xfrm>
            <a:off x="406242" y="226814"/>
            <a:ext cx="6097904" cy="369332"/>
          </a:xfrm>
          <a:prstGeom prst="rect">
            <a:avLst/>
          </a:prstGeom>
          <a:noFill/>
        </p:spPr>
        <p:txBody>
          <a:bodyPr wrap="square">
            <a:spAutoFit/>
          </a:bodyPr>
          <a:lstStyle/>
          <a:p>
            <a:r>
              <a:rPr lang="zh-CN" altLang="en-US" dirty="0"/>
              <a:t>研究工作计划与进度安排</a:t>
            </a:r>
          </a:p>
        </p:txBody>
      </p:sp>
      <p:sp>
        <p:nvSpPr>
          <p:cNvPr id="10" name="文本框 9">
            <a:extLst>
              <a:ext uri="{FF2B5EF4-FFF2-40B4-BE49-F238E27FC236}">
                <a16:creationId xmlns:a16="http://schemas.microsoft.com/office/drawing/2014/main" id="{124E3050-A0E1-763F-FCEB-7E54E231263E}"/>
              </a:ext>
            </a:extLst>
          </p:cNvPr>
          <p:cNvSpPr txBox="1"/>
          <p:nvPr/>
        </p:nvSpPr>
        <p:spPr>
          <a:xfrm>
            <a:off x="822960" y="953790"/>
            <a:ext cx="10035540" cy="5355312"/>
          </a:xfrm>
          <a:prstGeom prst="rect">
            <a:avLst/>
          </a:prstGeom>
          <a:noFill/>
        </p:spPr>
        <p:txBody>
          <a:bodyPr wrap="square">
            <a:spAutoFit/>
          </a:bodyPr>
          <a:lstStyle/>
          <a:p>
            <a:r>
              <a:rPr lang="zh-CN" altLang="en-US" b="1" dirty="0"/>
              <a:t>2024 年 7 月</a:t>
            </a:r>
            <a:r>
              <a:rPr lang="zh-CN" altLang="en-US" dirty="0"/>
              <a:t>：开展文献调研，重点研究现有的自动驾驶避障算法、在线可达集计算工具(PyBDR)和相关应用。确定工具开发的需求和技术路线，完成项目计划书和研究背景部分的撰写。</a:t>
            </a:r>
            <a:endParaRPr lang="en-US" altLang="zh-CN" dirty="0"/>
          </a:p>
          <a:p>
            <a:endParaRPr lang="en-US" altLang="zh-CN" dirty="0"/>
          </a:p>
          <a:p>
            <a:r>
              <a:rPr lang="zh-CN" altLang="en-US" b="1" dirty="0"/>
              <a:t>2024 年 8-9 月</a:t>
            </a:r>
            <a:r>
              <a:rPr lang="zh-CN" altLang="en-US" dirty="0"/>
              <a:t>：设计PyBDR工具的避障功能模块，完成初步的软件架构设计。开始平台集成的工作，实现数据接口的对接。完成学位论文中关于工具设计的理论基础和架构设计部分。</a:t>
            </a:r>
            <a:endParaRPr lang="en-US" altLang="zh-CN" dirty="0"/>
          </a:p>
          <a:p>
            <a:endParaRPr lang="en-US" altLang="zh-CN" dirty="0"/>
          </a:p>
          <a:p>
            <a:r>
              <a:rPr lang="zh-CN" altLang="en-US" b="1" dirty="0"/>
              <a:t>2024 年 10-11 月</a:t>
            </a:r>
            <a:r>
              <a:rPr lang="zh-CN" altLang="en-US" dirty="0"/>
              <a:t>：开发PyBDR工具的避障功能原型，进行单元测试。在平台中构建测试场景，进行集成测试。完成学位论文中关于原型开发和测试方法的章节。</a:t>
            </a:r>
            <a:endParaRPr lang="en-US" altLang="zh-CN" dirty="0"/>
          </a:p>
          <a:p>
            <a:endParaRPr lang="en-US" altLang="zh-CN" dirty="0"/>
          </a:p>
          <a:p>
            <a:r>
              <a:rPr lang="zh-CN" altLang="en-US" b="1" dirty="0"/>
              <a:t>2024 年 12 月</a:t>
            </a:r>
            <a:r>
              <a:rPr lang="zh-CN" altLang="en-US" dirty="0"/>
              <a:t>：增加PyBDR工具的避障算法，提升计算效率和准确性。在仿真环境中进行更广泛的测试，包括不同交通环境和复杂场景。完成学位论文中关于仿真测试和性能优化的章节。</a:t>
            </a:r>
            <a:endParaRPr lang="en-US" altLang="zh-CN" dirty="0"/>
          </a:p>
          <a:p>
            <a:endParaRPr lang="en-US" altLang="zh-CN" dirty="0"/>
          </a:p>
          <a:p>
            <a:r>
              <a:rPr lang="zh-CN" altLang="en-US" b="1" dirty="0"/>
              <a:t>2025 年 1-2 月</a:t>
            </a:r>
            <a:r>
              <a:rPr lang="zh-CN" altLang="en-US" dirty="0"/>
              <a:t>：在平台上进行测试，收集反馈数据并进行分析。完成学位论文</a:t>
            </a:r>
            <a:r>
              <a:rPr lang="zh-CN" altLang="en-US"/>
              <a:t>中关于测试</a:t>
            </a:r>
            <a:r>
              <a:rPr lang="zh-CN" altLang="en-US" dirty="0"/>
              <a:t>的章节。</a:t>
            </a:r>
            <a:endParaRPr lang="en-US" altLang="zh-CN" dirty="0"/>
          </a:p>
          <a:p>
            <a:endParaRPr lang="en-US" altLang="zh-CN" dirty="0"/>
          </a:p>
          <a:p>
            <a:r>
              <a:rPr lang="zh-CN" altLang="en-US" b="1" dirty="0"/>
              <a:t>2025 年 3 月</a:t>
            </a:r>
            <a:r>
              <a:rPr lang="zh-CN" altLang="en-US" dirty="0"/>
              <a:t>：根据测试的反馈，对PyBDR工具进行迭代更新。完成所有实验并撰写毕业论文。</a:t>
            </a:r>
            <a:endParaRPr lang="en-US" altLang="zh-CN" dirty="0"/>
          </a:p>
          <a:p>
            <a:endParaRPr lang="en-US" altLang="zh-CN" dirty="0"/>
          </a:p>
          <a:p>
            <a:r>
              <a:rPr lang="zh-CN" altLang="en-US" b="1" dirty="0"/>
              <a:t>2025 年 3 月底前</a:t>
            </a:r>
            <a:r>
              <a:rPr lang="zh-CN" altLang="en-US" dirty="0"/>
              <a:t>：对PyBDR工具进行最终测试，确保其稳定性和可靠性。准备学位论文答辩，包括答辩PPT和演讲稿。完成所有实验并撰写毕业论文。</a:t>
            </a:r>
          </a:p>
        </p:txBody>
      </p:sp>
    </p:spTree>
  </p:cSld>
  <p:clrMapOvr>
    <a:masterClrMapping/>
  </p:clrMapOvr>
  <p:transition spd="slow">
    <p:circle/>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929259d2-0dfd-47c8-8707-398edf62c39f"/>
  <p:tag name="COMMONDATA" val="eyJoZGlkIjoiZDE2MWFhOGEwZDBiMDI2NTM5NTM3MjIyOGJkMGU1YzgifQ=="/>
</p:tagLst>
</file>

<file path=ppt/tags/tag10.xml><?xml version="1.0" encoding="utf-8"?>
<p:tagLst xmlns:a="http://schemas.openxmlformats.org/drawingml/2006/main" xmlns:r="http://schemas.openxmlformats.org/officeDocument/2006/relationships" xmlns:p="http://schemas.openxmlformats.org/presentationml/2006/main">
  <p:tag name="PA" val="v4.0.0"/>
</p:tagLst>
</file>

<file path=ppt/tags/tag11.xml><?xml version="1.0" encoding="utf-8"?>
<p:tagLst xmlns:a="http://schemas.openxmlformats.org/drawingml/2006/main" xmlns:r="http://schemas.openxmlformats.org/officeDocument/2006/relationships" xmlns:p="http://schemas.openxmlformats.org/presentationml/2006/main">
  <p:tag name="PA" val="v4.0.0"/>
</p:tagLst>
</file>

<file path=ppt/tags/tag12.xml><?xml version="1.0" encoding="utf-8"?>
<p:tagLst xmlns:a="http://schemas.openxmlformats.org/drawingml/2006/main" xmlns:r="http://schemas.openxmlformats.org/officeDocument/2006/relationships" xmlns:p="http://schemas.openxmlformats.org/presentationml/2006/main">
  <p:tag name="PA" val="v4.0.0"/>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ags/tag5.xml><?xml version="1.0" encoding="utf-8"?>
<p:tagLst xmlns:a="http://schemas.openxmlformats.org/drawingml/2006/main" xmlns:r="http://schemas.openxmlformats.org/officeDocument/2006/relationships" xmlns:p="http://schemas.openxmlformats.org/presentationml/2006/main">
  <p:tag name="PA" val="v4.0.0"/>
</p:tagLst>
</file>

<file path=ppt/tags/tag6.xml><?xml version="1.0" encoding="utf-8"?>
<p:tagLst xmlns:a="http://schemas.openxmlformats.org/drawingml/2006/main" xmlns:r="http://schemas.openxmlformats.org/officeDocument/2006/relationships" xmlns:p="http://schemas.openxmlformats.org/presentationml/2006/main">
  <p:tag name="PA" val="v4.0.0"/>
</p:tagLst>
</file>

<file path=ppt/tags/tag7.xml><?xml version="1.0" encoding="utf-8"?>
<p:tagLst xmlns:a="http://schemas.openxmlformats.org/drawingml/2006/main" xmlns:r="http://schemas.openxmlformats.org/officeDocument/2006/relationships" xmlns:p="http://schemas.openxmlformats.org/presentationml/2006/main">
  <p:tag name="PA" val="v4.0.0"/>
</p:tagLst>
</file>

<file path=ppt/tags/tag8.xml><?xml version="1.0" encoding="utf-8"?>
<p:tagLst xmlns:a="http://schemas.openxmlformats.org/drawingml/2006/main" xmlns:r="http://schemas.openxmlformats.org/officeDocument/2006/relationships" xmlns:p="http://schemas.openxmlformats.org/presentationml/2006/main">
  <p:tag name="PA" val="v4.0.0"/>
</p:tagLst>
</file>

<file path=ppt/tags/tag9.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4569D"/>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5870</TotalTime>
  <Words>1885</Words>
  <Application>Microsoft Office PowerPoint</Application>
  <PresentationFormat>宽屏</PresentationFormat>
  <Paragraphs>67</Paragraphs>
  <Slides>10</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system-ui</vt:lpstr>
      <vt:lpstr>宋体</vt:lpstr>
      <vt:lpstr>微软雅黑</vt:lpstr>
      <vt:lpstr>Arial</vt:lpstr>
      <vt:lpstr>Calibri</vt:lpstr>
      <vt:lpstr>Segoe UI Light</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晨雨 吴</cp:lastModifiedBy>
  <cp:revision>125</cp:revision>
  <dcterms:created xsi:type="dcterms:W3CDTF">2017-05-25T10:36:00Z</dcterms:created>
  <dcterms:modified xsi:type="dcterms:W3CDTF">2024-06-24T12:08:20Z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2FFBB6F4E180400193CBFF64D300BCFF_13</vt:lpwstr>
  </property>
  <property fmtid="{D5CDD505-2E9C-101B-9397-08002B2CF9AE}" pid="3" name="KSOProductBuildVer">
    <vt:lpwstr>2052-12.1.0.16929</vt:lpwstr>
  </property>
</Properties>
</file>