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D200B5-1DA5-7040-BACF-DA8AECF8DCE6}" type="datetimeFigureOut">
              <a:rPr lang="en-US" smtClean="0"/>
              <a:t>12/14/22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4D5CB84C-C234-4A4B-80FB-D9B596836064}"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74926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200B5-1DA5-7040-BACF-DA8AECF8DCE6}" type="datetimeFigureOut">
              <a:rPr lang="en-US" smtClean="0"/>
              <a:t>12/14/22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5CB84C-C234-4A4B-80FB-D9B596836064}" type="slidenum">
              <a:rPr lang="en-US" smtClean="0"/>
              <a:t>‹#›</a:t>
            </a:fld>
            <a:endParaRPr lang="en-US" dirty="0"/>
          </a:p>
        </p:txBody>
      </p:sp>
    </p:spTree>
    <p:extLst>
      <p:ext uri="{BB962C8B-B14F-4D97-AF65-F5344CB8AC3E}">
        <p14:creationId xmlns:p14="http://schemas.microsoft.com/office/powerpoint/2010/main" val="1811907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200B5-1DA5-7040-BACF-DA8AECF8DCE6}" type="datetimeFigureOut">
              <a:rPr lang="en-US" smtClean="0"/>
              <a:t>12/14/22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5CB84C-C234-4A4B-80FB-D9B596836064}" type="slidenum">
              <a:rPr lang="en-US" smtClean="0"/>
              <a:t>‹#›</a:t>
            </a:fld>
            <a:endParaRPr lang="en-US" dirty="0"/>
          </a:p>
        </p:txBody>
      </p:sp>
    </p:spTree>
    <p:extLst>
      <p:ext uri="{BB962C8B-B14F-4D97-AF65-F5344CB8AC3E}">
        <p14:creationId xmlns:p14="http://schemas.microsoft.com/office/powerpoint/2010/main" val="72725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200B5-1DA5-7040-BACF-DA8AECF8DCE6}" type="datetimeFigureOut">
              <a:rPr lang="en-US" smtClean="0"/>
              <a:t>12/14/22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5CB84C-C234-4A4B-80FB-D9B596836064}"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789598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D200B5-1DA5-7040-BACF-DA8AECF8DCE6}" type="datetimeFigureOut">
              <a:rPr lang="en-US" smtClean="0"/>
              <a:t>12/14/22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5CB84C-C234-4A4B-80FB-D9B596836064}" type="slidenum">
              <a:rPr lang="en-US" smtClean="0"/>
              <a:t>‹#›</a:t>
            </a:fld>
            <a:endParaRPr lang="en-US" dirty="0"/>
          </a:p>
        </p:txBody>
      </p:sp>
    </p:spTree>
    <p:extLst>
      <p:ext uri="{BB962C8B-B14F-4D97-AF65-F5344CB8AC3E}">
        <p14:creationId xmlns:p14="http://schemas.microsoft.com/office/powerpoint/2010/main" val="3078859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D200B5-1DA5-7040-BACF-DA8AECF8DCE6}" type="datetimeFigureOut">
              <a:rPr lang="en-US" smtClean="0"/>
              <a:t>12/14/22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D5CB84C-C234-4A4B-80FB-D9B596836064}"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30448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D200B5-1DA5-7040-BACF-DA8AECF8DCE6}" type="datetimeFigureOut">
              <a:rPr lang="en-US" smtClean="0"/>
              <a:t>12/14/22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D5CB84C-C234-4A4B-80FB-D9B596836064}" type="slidenum">
              <a:rPr lang="en-US" smtClean="0"/>
              <a:t>‹#›</a:t>
            </a:fld>
            <a:endParaRPr lang="en-US" dirty="0"/>
          </a:p>
        </p:txBody>
      </p:sp>
    </p:spTree>
    <p:extLst>
      <p:ext uri="{BB962C8B-B14F-4D97-AF65-F5344CB8AC3E}">
        <p14:creationId xmlns:p14="http://schemas.microsoft.com/office/powerpoint/2010/main" val="183909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D200B5-1DA5-7040-BACF-DA8AECF8DCE6}" type="datetimeFigureOut">
              <a:rPr lang="en-US" smtClean="0"/>
              <a:t>12/14/22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D5CB84C-C234-4A4B-80FB-D9B596836064}"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00273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4D200B5-1DA5-7040-BACF-DA8AECF8DCE6}" type="datetimeFigureOut">
              <a:rPr lang="en-US" smtClean="0"/>
              <a:t>12/14/22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D5CB84C-C234-4A4B-80FB-D9B596836064}" type="slidenum">
              <a:rPr lang="en-US" smtClean="0"/>
              <a:t>‹#›</a:t>
            </a:fld>
            <a:endParaRPr lang="en-US" dirty="0"/>
          </a:p>
        </p:txBody>
      </p:sp>
    </p:spTree>
    <p:extLst>
      <p:ext uri="{BB962C8B-B14F-4D97-AF65-F5344CB8AC3E}">
        <p14:creationId xmlns:p14="http://schemas.microsoft.com/office/powerpoint/2010/main" val="567386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D200B5-1DA5-7040-BACF-DA8AECF8DCE6}" type="datetimeFigureOut">
              <a:rPr lang="en-US" smtClean="0"/>
              <a:t>12/14/22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D5CB84C-C234-4A4B-80FB-D9B596836064}" type="slidenum">
              <a:rPr lang="en-US" smtClean="0"/>
              <a:t>‹#›</a:t>
            </a:fld>
            <a:endParaRPr lang="en-US" dirty="0"/>
          </a:p>
        </p:txBody>
      </p:sp>
    </p:spTree>
    <p:extLst>
      <p:ext uri="{BB962C8B-B14F-4D97-AF65-F5344CB8AC3E}">
        <p14:creationId xmlns:p14="http://schemas.microsoft.com/office/powerpoint/2010/main" val="4178749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D200B5-1DA5-7040-BACF-DA8AECF8DCE6}" type="datetimeFigureOut">
              <a:rPr lang="en-US" smtClean="0"/>
              <a:t>12/14/22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D5CB84C-C234-4A4B-80FB-D9B596836064}" type="slidenum">
              <a:rPr lang="en-US" smtClean="0"/>
              <a:t>‹#›</a:t>
            </a:fld>
            <a:endParaRPr lang="en-US" dirty="0"/>
          </a:p>
        </p:txBody>
      </p:sp>
    </p:spTree>
    <p:extLst>
      <p:ext uri="{BB962C8B-B14F-4D97-AF65-F5344CB8AC3E}">
        <p14:creationId xmlns:p14="http://schemas.microsoft.com/office/powerpoint/2010/main" val="3096477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54D200B5-1DA5-7040-BACF-DA8AECF8DCE6}" type="datetimeFigureOut">
              <a:rPr lang="en-US" smtClean="0"/>
              <a:t>12/14/22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4D5CB84C-C234-4A4B-80FB-D9B596836064}" type="slidenum">
              <a:rPr lang="en-US" smtClean="0"/>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171184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035B9-A78E-FAC4-93DB-F750EE0EF389}"/>
              </a:ext>
            </a:extLst>
          </p:cNvPr>
          <p:cNvSpPr>
            <a:spLocks noGrp="1"/>
          </p:cNvSpPr>
          <p:nvPr>
            <p:ph type="ctrTitle"/>
          </p:nvPr>
        </p:nvSpPr>
        <p:spPr/>
        <p:txBody>
          <a:bodyPr>
            <a:normAutofit fontScale="90000"/>
          </a:bodyPr>
          <a:lstStyle/>
          <a:p>
            <a:r>
              <a:rPr lang="en-US" dirty="0">
                <a:solidFill>
                  <a:schemeClr val="accent1">
                    <a:lumMod val="40000"/>
                    <a:lumOff val="60000"/>
                  </a:schemeClr>
                </a:solidFill>
              </a:rPr>
              <a:t>Stock Performance Prediction</a:t>
            </a:r>
          </a:p>
        </p:txBody>
      </p:sp>
      <p:sp>
        <p:nvSpPr>
          <p:cNvPr id="3" name="Subtitle 2">
            <a:extLst>
              <a:ext uri="{FF2B5EF4-FFF2-40B4-BE49-F238E27FC236}">
                <a16:creationId xmlns:a16="http://schemas.microsoft.com/office/drawing/2014/main" id="{7B79A587-F1D2-88D2-E77E-553910D03EC7}"/>
              </a:ext>
            </a:extLst>
          </p:cNvPr>
          <p:cNvSpPr>
            <a:spLocks noGrp="1"/>
          </p:cNvSpPr>
          <p:nvPr>
            <p:ph type="subTitle" idx="1"/>
          </p:nvPr>
        </p:nvSpPr>
        <p:spPr/>
        <p:txBody>
          <a:bodyPr/>
          <a:lstStyle/>
          <a:p>
            <a:r>
              <a:rPr lang="en-US" dirty="0">
                <a:solidFill>
                  <a:schemeClr val="accent1">
                    <a:lumMod val="40000"/>
                    <a:lumOff val="60000"/>
                  </a:schemeClr>
                </a:solidFill>
              </a:rPr>
              <a:t>By Katherine Lopez</a:t>
            </a:r>
          </a:p>
        </p:txBody>
      </p:sp>
    </p:spTree>
    <p:extLst>
      <p:ext uri="{BB962C8B-B14F-4D97-AF65-F5344CB8AC3E}">
        <p14:creationId xmlns:p14="http://schemas.microsoft.com/office/powerpoint/2010/main" val="2839305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4B32-6A8F-5991-03C4-9C43E5B4D66D}"/>
              </a:ext>
            </a:extLst>
          </p:cNvPr>
          <p:cNvSpPr>
            <a:spLocks noGrp="1"/>
          </p:cNvSpPr>
          <p:nvPr>
            <p:ph type="title"/>
          </p:nvPr>
        </p:nvSpPr>
        <p:spPr/>
        <p:txBody>
          <a:bodyPr/>
          <a:lstStyle/>
          <a:p>
            <a:r>
              <a:rPr lang="en-US" dirty="0">
                <a:solidFill>
                  <a:schemeClr val="accent1">
                    <a:lumMod val="40000"/>
                    <a:lumOff val="60000"/>
                  </a:schemeClr>
                </a:solidFill>
              </a:rPr>
              <a:t>Introduction:</a:t>
            </a:r>
          </a:p>
        </p:txBody>
      </p:sp>
      <p:sp>
        <p:nvSpPr>
          <p:cNvPr id="3" name="Content Placeholder 2">
            <a:extLst>
              <a:ext uri="{FF2B5EF4-FFF2-40B4-BE49-F238E27FC236}">
                <a16:creationId xmlns:a16="http://schemas.microsoft.com/office/drawing/2014/main" id="{55CE7947-1393-2303-5FC6-865CD170A858}"/>
              </a:ext>
            </a:extLst>
          </p:cNvPr>
          <p:cNvSpPr>
            <a:spLocks noGrp="1"/>
          </p:cNvSpPr>
          <p:nvPr>
            <p:ph idx="1"/>
          </p:nvPr>
        </p:nvSpPr>
        <p:spPr>
          <a:xfrm>
            <a:off x="2335427" y="1680519"/>
            <a:ext cx="8234712" cy="4369425"/>
          </a:xfrm>
        </p:spPr>
        <p:txBody>
          <a:bodyPr>
            <a:normAutofit/>
          </a:bodyPr>
          <a:lstStyle/>
          <a:p>
            <a:pPr marL="0" indent="0">
              <a:buNone/>
            </a:pPr>
            <a:r>
              <a:rPr lang="en-US" dirty="0">
                <a:solidFill>
                  <a:schemeClr val="accent1">
                    <a:lumMod val="40000"/>
                    <a:lumOff val="60000"/>
                  </a:schemeClr>
                </a:solidFill>
              </a:rPr>
              <a:t>Investing is an effective way to have your money work for you and build wealth. In order to get the best results, it is important to choose wisely what to invest in. Stocks are one of the best investments to include in your investment portfolio, since they yield higher returns than many other options. However, it can be riskier than other investments such as funds, bonds, and savings account, so it's important to look carefully at a company before investing in it, after all you are buying ownership in this company and giving them your money. </a:t>
            </a:r>
          </a:p>
        </p:txBody>
      </p:sp>
    </p:spTree>
    <p:extLst>
      <p:ext uri="{BB962C8B-B14F-4D97-AF65-F5344CB8AC3E}">
        <p14:creationId xmlns:p14="http://schemas.microsoft.com/office/powerpoint/2010/main" val="3200911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86C5B-8A33-5EDA-E43C-A032640EE4A7}"/>
              </a:ext>
            </a:extLst>
          </p:cNvPr>
          <p:cNvSpPr>
            <a:spLocks noGrp="1"/>
          </p:cNvSpPr>
          <p:nvPr>
            <p:ph type="title"/>
          </p:nvPr>
        </p:nvSpPr>
        <p:spPr/>
        <p:txBody>
          <a:bodyPr/>
          <a:lstStyle/>
          <a:p>
            <a:r>
              <a:rPr lang="en-US" dirty="0">
                <a:solidFill>
                  <a:schemeClr val="accent1">
                    <a:lumMod val="40000"/>
                    <a:lumOff val="60000"/>
                  </a:schemeClr>
                </a:solidFill>
              </a:rPr>
              <a:t>Problem Statement</a:t>
            </a:r>
          </a:p>
        </p:txBody>
      </p:sp>
      <p:sp>
        <p:nvSpPr>
          <p:cNvPr id="3" name="Content Placeholder 2">
            <a:extLst>
              <a:ext uri="{FF2B5EF4-FFF2-40B4-BE49-F238E27FC236}">
                <a16:creationId xmlns:a16="http://schemas.microsoft.com/office/drawing/2014/main" id="{92011527-2217-0C64-AD00-B9FA4EE54101}"/>
              </a:ext>
            </a:extLst>
          </p:cNvPr>
          <p:cNvSpPr>
            <a:spLocks noGrp="1"/>
          </p:cNvSpPr>
          <p:nvPr>
            <p:ph idx="1"/>
          </p:nvPr>
        </p:nvSpPr>
        <p:spPr/>
        <p:txBody>
          <a:bodyPr>
            <a:normAutofit fontScale="92500" lnSpcReduction="20000"/>
          </a:bodyPr>
          <a:lstStyle/>
          <a:p>
            <a:r>
              <a:rPr lang="en-US" dirty="0">
                <a:solidFill>
                  <a:schemeClr val="accent1">
                    <a:lumMod val="40000"/>
                    <a:lumOff val="60000"/>
                  </a:schemeClr>
                </a:solidFill>
              </a:rPr>
              <a:t>When deciding to buy a stock, investors take many factors into account. One of these is a stock's past performance. How far back you want to look depends on the industry, investment strategy and personal preference. I picked about a little over ten years because this time horizon allows for seeing how the stock performs over several bull and bear markets. </a:t>
            </a:r>
          </a:p>
          <a:p>
            <a:r>
              <a:rPr lang="en-US" dirty="0">
                <a:solidFill>
                  <a:schemeClr val="accent1">
                    <a:lumMod val="40000"/>
                    <a:lumOff val="60000"/>
                  </a:schemeClr>
                </a:solidFill>
              </a:rPr>
              <a:t>When deciding to buy a stock, investors take many factors into account. One of these is a stock's past performance. How far back you want to look depends on the industry, investment strategy and personal preference. Looking at past performance can help answer an important question for any investor: </a:t>
            </a:r>
            <a:r>
              <a:rPr lang="en-US" dirty="0">
                <a:solidFill>
                  <a:schemeClr val="accent1">
                    <a:lumMod val="75000"/>
                  </a:schemeClr>
                </a:solidFill>
              </a:rPr>
              <a:t>How will a stock perform in the future? </a:t>
            </a:r>
          </a:p>
        </p:txBody>
      </p:sp>
    </p:spTree>
    <p:extLst>
      <p:ext uri="{BB962C8B-B14F-4D97-AF65-F5344CB8AC3E}">
        <p14:creationId xmlns:p14="http://schemas.microsoft.com/office/powerpoint/2010/main" val="3792497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7D252-7280-EE2A-BFD9-D1AD3A059C7F}"/>
              </a:ext>
            </a:extLst>
          </p:cNvPr>
          <p:cNvSpPr>
            <a:spLocks noGrp="1"/>
          </p:cNvSpPr>
          <p:nvPr>
            <p:ph type="title"/>
          </p:nvPr>
        </p:nvSpPr>
        <p:spPr/>
        <p:txBody>
          <a:bodyPr/>
          <a:lstStyle/>
          <a:p>
            <a:r>
              <a:rPr lang="en-US" dirty="0">
                <a:solidFill>
                  <a:schemeClr val="accent1">
                    <a:lumMod val="40000"/>
                    <a:lumOff val="60000"/>
                  </a:schemeClr>
                </a:solidFill>
              </a:rPr>
              <a:t>Important Findings</a:t>
            </a:r>
          </a:p>
        </p:txBody>
      </p:sp>
      <p:sp>
        <p:nvSpPr>
          <p:cNvPr id="3" name="Content Placeholder 2">
            <a:extLst>
              <a:ext uri="{FF2B5EF4-FFF2-40B4-BE49-F238E27FC236}">
                <a16:creationId xmlns:a16="http://schemas.microsoft.com/office/drawing/2014/main" id="{D8021484-BC08-AC1A-9876-88249293E998}"/>
              </a:ext>
            </a:extLst>
          </p:cNvPr>
          <p:cNvSpPr>
            <a:spLocks noGrp="1"/>
          </p:cNvSpPr>
          <p:nvPr>
            <p:ph idx="1"/>
          </p:nvPr>
        </p:nvSpPr>
        <p:spPr/>
        <p:txBody>
          <a:bodyPr>
            <a:normAutofit lnSpcReduction="10000"/>
          </a:bodyPr>
          <a:lstStyle/>
          <a:p>
            <a:r>
              <a:rPr lang="en-US" dirty="0">
                <a:solidFill>
                  <a:schemeClr val="accent1">
                    <a:lumMod val="40000"/>
                    <a:lumOff val="60000"/>
                  </a:schemeClr>
                </a:solidFill>
              </a:rPr>
              <a:t>It is important to compare stocks within the same industry since industries vary a lot in terms of what is considered good or bad in terms of financials. For this project, I picked the airline industry. We predicted which airline's stock within the S&amp;P 500 will perform the best. We looked at the historic adjusted close price and predicted future adjusted close prices. </a:t>
            </a:r>
          </a:p>
          <a:p>
            <a:r>
              <a:rPr lang="en-US" dirty="0">
                <a:solidFill>
                  <a:schemeClr val="accent1">
                    <a:lumMod val="40000"/>
                    <a:lumOff val="60000"/>
                  </a:schemeClr>
                </a:solidFill>
              </a:rPr>
              <a:t>The ARIMA model was used. The ALK stock was predicted to perform best. The second best performing stock is UAL. And after that LUV. These last two however are quite close to each other in terms of expected performance.</a:t>
            </a:r>
          </a:p>
          <a:p>
            <a:pPr marL="0" indent="0">
              <a:buNone/>
            </a:pPr>
            <a:endParaRPr lang="en-US" dirty="0">
              <a:solidFill>
                <a:schemeClr val="accent1">
                  <a:lumMod val="40000"/>
                  <a:lumOff val="60000"/>
                </a:schemeClr>
              </a:solidFill>
            </a:endParaRPr>
          </a:p>
          <a:p>
            <a:endParaRPr lang="en-US" dirty="0">
              <a:solidFill>
                <a:schemeClr val="accent1">
                  <a:lumMod val="40000"/>
                  <a:lumOff val="60000"/>
                </a:schemeClr>
              </a:solidFill>
            </a:endParaRPr>
          </a:p>
        </p:txBody>
      </p:sp>
    </p:spTree>
    <p:extLst>
      <p:ext uri="{BB962C8B-B14F-4D97-AF65-F5344CB8AC3E}">
        <p14:creationId xmlns:p14="http://schemas.microsoft.com/office/powerpoint/2010/main" val="1161005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4A775-8471-CA2E-41A2-2FF77B9CB476}"/>
              </a:ext>
            </a:extLst>
          </p:cNvPr>
          <p:cNvSpPr>
            <a:spLocks noGrp="1"/>
          </p:cNvSpPr>
          <p:nvPr>
            <p:ph type="title"/>
          </p:nvPr>
        </p:nvSpPr>
        <p:spPr/>
        <p:txBody>
          <a:bodyPr/>
          <a:lstStyle/>
          <a:p>
            <a:r>
              <a:rPr lang="en-US" dirty="0">
                <a:solidFill>
                  <a:schemeClr val="accent1">
                    <a:lumMod val="40000"/>
                    <a:lumOff val="60000"/>
                  </a:schemeClr>
                </a:solidFill>
              </a:rPr>
              <a:t>Suggestions for next steps</a:t>
            </a:r>
          </a:p>
        </p:txBody>
      </p:sp>
      <p:sp>
        <p:nvSpPr>
          <p:cNvPr id="3" name="Content Placeholder 2">
            <a:extLst>
              <a:ext uri="{FF2B5EF4-FFF2-40B4-BE49-F238E27FC236}">
                <a16:creationId xmlns:a16="http://schemas.microsoft.com/office/drawing/2014/main" id="{5EF44B65-2E9A-D910-E243-B88F7462FB17}"/>
              </a:ext>
            </a:extLst>
          </p:cNvPr>
          <p:cNvSpPr>
            <a:spLocks noGrp="1"/>
          </p:cNvSpPr>
          <p:nvPr>
            <p:ph idx="1"/>
          </p:nvPr>
        </p:nvSpPr>
        <p:spPr>
          <a:xfrm>
            <a:off x="2026508" y="1470454"/>
            <a:ext cx="8543631" cy="4579490"/>
          </a:xfrm>
        </p:spPr>
        <p:txBody>
          <a:bodyPr>
            <a:normAutofit fontScale="85000" lnSpcReduction="10000"/>
          </a:bodyPr>
          <a:lstStyle/>
          <a:p>
            <a:r>
              <a:rPr lang="en-US" dirty="0">
                <a:solidFill>
                  <a:schemeClr val="accent1">
                    <a:lumMod val="40000"/>
                    <a:lumOff val="60000"/>
                  </a:schemeClr>
                </a:solidFill>
              </a:rPr>
              <a:t>It is  highly recommended to incorporate Fundamental Analysis and Technical Analysis, as well as, consider external factors such as the larger economy, investor sentiment, supply-chain issues, the company's future plans, etc. when picking stocks to buy and/or sell. Taking these additional factors into consideration is beyond the scope of this project and should be investigated personally before buying (or selling) any stock(s). </a:t>
            </a:r>
          </a:p>
          <a:p>
            <a:r>
              <a:rPr lang="en-US" dirty="0">
                <a:solidFill>
                  <a:schemeClr val="accent1">
                    <a:lumMod val="40000"/>
                    <a:lumOff val="60000"/>
                  </a:schemeClr>
                </a:solidFill>
              </a:rPr>
              <a:t>However, picking out high-performers can be a good starting point to decide which stocks might be worth further investigation or simply as an additional bit of information when try to decide among your final choices. Providing this particular bit of information is the purpose of this project. </a:t>
            </a:r>
          </a:p>
          <a:p>
            <a:r>
              <a:rPr lang="en-US" dirty="0">
                <a:solidFill>
                  <a:schemeClr val="accent1">
                    <a:lumMod val="40000"/>
                    <a:lumOff val="60000"/>
                  </a:schemeClr>
                </a:solidFill>
              </a:rPr>
              <a:t>Future improvements or iterations of this project might incorporate some Fundamental Analysis or Technical Analysis elements as well as more advanced prediction techniques. However, there will always be additional research that should be done by the investor before buying or selling any stock. </a:t>
            </a:r>
          </a:p>
        </p:txBody>
      </p:sp>
    </p:spTree>
    <p:extLst>
      <p:ext uri="{BB962C8B-B14F-4D97-AF65-F5344CB8AC3E}">
        <p14:creationId xmlns:p14="http://schemas.microsoft.com/office/powerpoint/2010/main" val="18590693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{7037DD19-CF94-C145-97C0-5D33686C4183}tf16401378</Template>
  <TotalTime>441</TotalTime>
  <Words>541</Words>
  <Application>Microsoft Macintosh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MS Shell Dlg 2</vt:lpstr>
      <vt:lpstr>Wingdings</vt:lpstr>
      <vt:lpstr>Wingdings 3</vt:lpstr>
      <vt:lpstr>Madison</vt:lpstr>
      <vt:lpstr>Stock Performance Prediction</vt:lpstr>
      <vt:lpstr>Introduction:</vt:lpstr>
      <vt:lpstr>Problem Statement</vt:lpstr>
      <vt:lpstr>Important Findings</vt:lpstr>
      <vt:lpstr>Suggestions for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Performance Prediction</dc:title>
  <dc:creator>Kate Lopez</dc:creator>
  <cp:lastModifiedBy>Kate Lopez</cp:lastModifiedBy>
  <cp:revision>5</cp:revision>
  <dcterms:created xsi:type="dcterms:W3CDTF">2022-12-14T04:22:16Z</dcterms:created>
  <dcterms:modified xsi:type="dcterms:W3CDTF">2022-12-14T13:34:00Z</dcterms:modified>
</cp:coreProperties>
</file>