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59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57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23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8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7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9A352-5232-45C6-A624-736E3D88C724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09D1E-EC6E-4B49-8021-9186832351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29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938D1F7-AB4A-CB8C-B6A8-E9918DB0ED2E}"/>
              </a:ext>
            </a:extLst>
          </p:cNvPr>
          <p:cNvSpPr/>
          <p:nvPr/>
        </p:nvSpPr>
        <p:spPr>
          <a:xfrm>
            <a:off x="1976437" y="335756"/>
            <a:ext cx="5191125" cy="671513"/>
          </a:xfrm>
          <a:prstGeom prst="roundRect">
            <a:avLst/>
          </a:prstGeom>
          <a:effectLst>
            <a:outerShdw dist="889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latin typeface="굴림" panose="020B0600000101010101" pitchFamily="50" charset="-127"/>
                <a:ea typeface="굴림" panose="020B0600000101010101" pitchFamily="50" charset="-127"/>
              </a:rPr>
              <a:t>비디오와 애니메이션의 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CCD4A8-CDDC-D859-BFD4-E8F4C7CC656F}"/>
              </a:ext>
            </a:extLst>
          </p:cNvPr>
          <p:cNvSpPr txBox="1"/>
          <p:nvPr/>
        </p:nvSpPr>
        <p:spPr>
          <a:xfrm>
            <a:off x="1100136" y="1333500"/>
            <a:ext cx="694372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▣ 비디오</a:t>
            </a:r>
            <a:r>
              <a:rPr lang="en-US" altLang="ko-KR" dirty="0"/>
              <a:t>: </a:t>
            </a:r>
            <a:r>
              <a:rPr lang="ko-KR" altLang="en-US" dirty="0"/>
              <a:t>실 세계를 촬영한 결과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▣ 애니메이션</a:t>
            </a:r>
            <a:r>
              <a:rPr lang="en-US" altLang="ko-KR" dirty="0"/>
              <a:t>: </a:t>
            </a:r>
            <a:r>
              <a:rPr lang="ko-KR" altLang="en-US" dirty="0"/>
              <a:t>컴퓨터를 이용하여 일련의 장면을 인공적으로 생성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38387E6-8F31-AB03-92BA-6E2CA6BB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61454"/>
              </p:ext>
            </p:extLst>
          </p:nvPr>
        </p:nvGraphicFramePr>
        <p:xfrm>
          <a:off x="838198" y="2540100"/>
          <a:ext cx="7696202" cy="2173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4507">
                  <a:extLst>
                    <a:ext uri="{9D8B030D-6E8A-4147-A177-3AD203B41FA5}">
                      <a16:colId xmlns:a16="http://schemas.microsoft.com/office/drawing/2014/main" val="161991724"/>
                    </a:ext>
                  </a:extLst>
                </a:gridCol>
                <a:gridCol w="3160940">
                  <a:extLst>
                    <a:ext uri="{9D8B030D-6E8A-4147-A177-3AD203B41FA5}">
                      <a16:colId xmlns:a16="http://schemas.microsoft.com/office/drawing/2014/main" val="4000265014"/>
                    </a:ext>
                  </a:extLst>
                </a:gridCol>
                <a:gridCol w="3170755">
                  <a:extLst>
                    <a:ext uri="{9D8B030D-6E8A-4147-A177-3AD203B41FA5}">
                      <a16:colId xmlns:a16="http://schemas.microsoft.com/office/drawing/2014/main" val="925230455"/>
                    </a:ext>
                  </a:extLst>
                </a:gridCol>
              </a:tblGrid>
              <a:tr h="4027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비디오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애니메이션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452825"/>
                  </a:ext>
                </a:extLst>
              </a:tr>
              <a:tr h="610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인간의 감성에 직접적인 자극을 주는 방식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흥미를 유발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어떤 과정을 보이기에 적합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83487"/>
                  </a:ext>
                </a:extLst>
              </a:tr>
              <a:tr h="10722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과도한 정보를 동시에 제공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실 예를 들어 보일 경우에 적절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제작비용이 많이 </a:t>
                      </a:r>
                      <a:r>
                        <a:rPr lang="ko-KR" altLang="en-US" sz="1400" b="1" dirty="0" err="1"/>
                        <a:t>듬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주제에 초점을 맞추고 특징을 강조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제작비용이 비디오에 비해 저렴</a:t>
                      </a:r>
                      <a:endParaRPr lang="en-US" altLang="ko-KR" sz="1400" b="1" dirty="0"/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ptos" panose="020B0004020202020204" pitchFamily="34" charset="0"/>
                        <a:buChar char="–"/>
                      </a:pPr>
                      <a:r>
                        <a:rPr lang="ko-KR" altLang="en-US" sz="1400" b="1" dirty="0"/>
                        <a:t>이미지나 그래픽보다는 고비용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732246"/>
                  </a:ext>
                </a:extLst>
              </a:tr>
            </a:tbl>
          </a:graphicData>
        </a:graphic>
      </p:graphicFrame>
      <p:sp>
        <p:nvSpPr>
          <p:cNvPr id="7" name="화살표: 왼쪽/오른쪽/위쪽 6">
            <a:extLst>
              <a:ext uri="{FF2B5EF4-FFF2-40B4-BE49-F238E27FC236}">
                <a16:creationId xmlns:a16="http://schemas.microsoft.com/office/drawing/2014/main" id="{BB5CCD47-7221-82C5-200F-E9255EFDB5F2}"/>
              </a:ext>
            </a:extLst>
          </p:cNvPr>
          <p:cNvSpPr/>
          <p:nvPr/>
        </p:nvSpPr>
        <p:spPr>
          <a:xfrm>
            <a:off x="3771900" y="5267325"/>
            <a:ext cx="1600200" cy="1026319"/>
          </a:xfrm>
          <a:prstGeom prst="leftRightUp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CCE3EC-D890-AEE5-33AF-0FF9FDA0CE48}"/>
              </a:ext>
            </a:extLst>
          </p:cNvPr>
          <p:cNvSpPr/>
          <p:nvPr/>
        </p:nvSpPr>
        <p:spPr>
          <a:xfrm>
            <a:off x="838198" y="5904244"/>
            <a:ext cx="1847850" cy="561975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bevelT prst="angle"/>
            <a:contourClr>
              <a:schemeClr val="tx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카메라</a:t>
            </a:r>
            <a:r>
              <a:rPr lang="en-US" altLang="ko-KR" dirty="0"/>
              <a:t>, </a:t>
            </a:r>
            <a:r>
              <a:rPr lang="ko-KR" altLang="en-US" dirty="0"/>
              <a:t>사진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FD4301-F4FA-DBCD-23B3-77C54CF86B47}"/>
              </a:ext>
            </a:extLst>
          </p:cNvPr>
          <p:cNvSpPr/>
          <p:nvPr/>
        </p:nvSpPr>
        <p:spPr>
          <a:xfrm>
            <a:off x="6267452" y="5039850"/>
            <a:ext cx="1847850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플래시</a:t>
            </a:r>
            <a:r>
              <a:rPr lang="en-US" altLang="ko-KR" dirty="0"/>
              <a:t>, </a:t>
            </a:r>
            <a:r>
              <a:rPr lang="ko-KR" altLang="en-US" dirty="0" err="1"/>
              <a:t>스위시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F8ED42-9879-7C7B-F65A-1C00BAC2265B}"/>
              </a:ext>
            </a:extLst>
          </p:cNvPr>
          <p:cNvSpPr/>
          <p:nvPr/>
        </p:nvSpPr>
        <p:spPr>
          <a:xfrm>
            <a:off x="6267452" y="5928056"/>
            <a:ext cx="1847850" cy="561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고전 기법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5292BE-580E-19BD-DE11-02287965EBF0}"/>
              </a:ext>
            </a:extLst>
          </p:cNvPr>
          <p:cNvSpPr/>
          <p:nvPr/>
        </p:nvSpPr>
        <p:spPr>
          <a:xfrm>
            <a:off x="838198" y="5027944"/>
            <a:ext cx="1847850" cy="561975"/>
          </a:xfrm>
          <a:prstGeom prst="rect">
            <a:avLst/>
          </a:prstGeom>
          <a:scene3d>
            <a:camera prst="orthographicFront"/>
            <a:lightRig rig="threePt" dir="t"/>
          </a:scene3d>
          <a:sp3d contourW="12700">
            <a:bevelT prst="angle"/>
            <a:contourClr>
              <a:schemeClr val="tx1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</a:t>
            </a:r>
          </a:p>
        </p:txBody>
      </p:sp>
    </p:spTree>
    <p:extLst>
      <p:ext uri="{BB962C8B-B14F-4D97-AF65-F5344CB8AC3E}">
        <p14:creationId xmlns:p14="http://schemas.microsoft.com/office/powerpoint/2010/main" val="363339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0F915-E4B3-2730-FFFB-368F8480BFE4}"/>
              </a:ext>
            </a:extLst>
          </p:cNvPr>
          <p:cNvSpPr txBox="1"/>
          <p:nvPr/>
        </p:nvSpPr>
        <p:spPr>
          <a:xfrm>
            <a:off x="323849" y="300545"/>
            <a:ext cx="4333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 </a:t>
            </a:r>
            <a:r>
              <a:rPr lang="ko-KR" altLang="en-US" sz="4400" dirty="0"/>
              <a:t>정보통신의 유형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0A47EC-08FE-6AC0-1085-4DCA3AC184C1}"/>
              </a:ext>
            </a:extLst>
          </p:cNvPr>
          <p:cNvSpPr/>
          <p:nvPr/>
        </p:nvSpPr>
        <p:spPr>
          <a:xfrm>
            <a:off x="714375" y="1423930"/>
            <a:ext cx="7720014" cy="48911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F7AF17-D7D9-C626-E682-8E09C4D5C6A2}"/>
              </a:ext>
            </a:extLst>
          </p:cNvPr>
          <p:cNvSpPr/>
          <p:nvPr/>
        </p:nvSpPr>
        <p:spPr>
          <a:xfrm>
            <a:off x="3471861" y="1069986"/>
            <a:ext cx="2371725" cy="7078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통신방식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D11A3-F02A-FA45-0557-2D47363E92A1}"/>
              </a:ext>
            </a:extLst>
          </p:cNvPr>
          <p:cNvSpPr/>
          <p:nvPr/>
        </p:nvSpPr>
        <p:spPr>
          <a:xfrm>
            <a:off x="881062" y="1628991"/>
            <a:ext cx="604837" cy="5659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</a:t>
            </a:r>
            <a:endParaRPr lang="ko-KR" alt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433C0-D77B-52F7-2A9D-23366BC2DDF1}"/>
              </a:ext>
            </a:extLst>
          </p:cNvPr>
          <p:cNvSpPr txBox="1"/>
          <p:nvPr/>
        </p:nvSpPr>
        <p:spPr>
          <a:xfrm>
            <a:off x="1400174" y="1911980"/>
            <a:ext cx="5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 </a:t>
            </a:r>
            <a:r>
              <a:rPr lang="ko-KR" altLang="en-US" sz="3600" dirty="0">
                <a:latin typeface="+mj-ea"/>
                <a:ea typeface="+mj-ea"/>
              </a:rPr>
              <a:t>단방향 통신</a:t>
            </a:r>
            <a:r>
              <a:rPr lang="en-US" altLang="ko-KR" sz="3600" dirty="0">
                <a:latin typeface="+mj-ea"/>
                <a:ea typeface="+mj-ea"/>
              </a:rPr>
              <a:t>(Simplex)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204E3-16DB-F9C0-63B5-0B545AE31BBC}"/>
              </a:ext>
            </a:extLst>
          </p:cNvPr>
          <p:cNvSpPr txBox="1"/>
          <p:nvPr/>
        </p:nvSpPr>
        <p:spPr>
          <a:xfrm>
            <a:off x="1183480" y="2692419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단방향 통신이란 한 단말기에서는 송신 기능만 가지고 있고 다른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쪽 단말기는 수신 기능만 가지고 있기 때문에 데이터가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일방적으로 한 방향으로만 전송되는 통신을 말한다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>
                <a:latin typeface="+mj-ea"/>
                <a:ea typeface="+mj-ea"/>
              </a:rPr>
              <a:t>예 </a:t>
            </a:r>
            <a:r>
              <a:rPr lang="en-US" altLang="ko-KR" dirty="0">
                <a:latin typeface="+mj-ea"/>
                <a:ea typeface="+mj-ea"/>
              </a:rPr>
              <a:t>) TV, </a:t>
            </a:r>
            <a:r>
              <a:rPr lang="ko-KR" altLang="en-US" dirty="0">
                <a:latin typeface="+mj-ea"/>
                <a:ea typeface="+mj-ea"/>
              </a:rPr>
              <a:t>라디오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F5F9A7-1690-0C47-7893-AE1DDE02CF37}"/>
              </a:ext>
            </a:extLst>
          </p:cNvPr>
          <p:cNvSpPr/>
          <p:nvPr/>
        </p:nvSpPr>
        <p:spPr>
          <a:xfrm>
            <a:off x="2152649" y="4948179"/>
            <a:ext cx="790575" cy="790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송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CE7499A-D73F-EC32-A0EF-53772CAB2A9B}"/>
              </a:ext>
            </a:extLst>
          </p:cNvPr>
          <p:cNvSpPr/>
          <p:nvPr/>
        </p:nvSpPr>
        <p:spPr>
          <a:xfrm>
            <a:off x="6262688" y="4948179"/>
            <a:ext cx="790575" cy="790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/>
              <a:t>수</a:t>
            </a:r>
          </a:p>
        </p:txBody>
      </p:sp>
      <p:sp>
        <p:nvSpPr>
          <p:cNvPr id="10" name="원통형 9">
            <a:extLst>
              <a:ext uri="{FF2B5EF4-FFF2-40B4-BE49-F238E27FC236}">
                <a16:creationId xmlns:a16="http://schemas.microsoft.com/office/drawing/2014/main" id="{01739403-E73E-51A0-76FF-F5DE139C2B1A}"/>
              </a:ext>
            </a:extLst>
          </p:cNvPr>
          <p:cNvSpPr/>
          <p:nvPr/>
        </p:nvSpPr>
        <p:spPr>
          <a:xfrm rot="16200000">
            <a:off x="4432101" y="4421861"/>
            <a:ext cx="341710" cy="183951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A074717-9909-913E-6BB6-BA57A109AFB7}"/>
              </a:ext>
            </a:extLst>
          </p:cNvPr>
          <p:cNvCxnSpPr>
            <a:cxnSpLocks/>
          </p:cNvCxnSpPr>
          <p:nvPr/>
        </p:nvCxnSpPr>
        <p:spPr>
          <a:xfrm flipV="1">
            <a:off x="5522712" y="5315955"/>
            <a:ext cx="739976" cy="184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C65A994-0F74-C19D-16DF-40627CCDACF5}"/>
              </a:ext>
            </a:extLst>
          </p:cNvPr>
          <p:cNvCxnSpPr>
            <a:stCxn id="8" idx="6"/>
            <a:endCxn id="10" idx="1"/>
          </p:cNvCxnSpPr>
          <p:nvPr/>
        </p:nvCxnSpPr>
        <p:spPr>
          <a:xfrm flipV="1">
            <a:off x="2943224" y="5341618"/>
            <a:ext cx="739976" cy="184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F9936D-2766-2D76-F320-FFCB244B020D}"/>
              </a:ext>
            </a:extLst>
          </p:cNvPr>
          <p:cNvCxnSpPr>
            <a:cxnSpLocks/>
          </p:cNvCxnSpPr>
          <p:nvPr/>
        </p:nvCxnSpPr>
        <p:spPr>
          <a:xfrm>
            <a:off x="4133402" y="5024379"/>
            <a:ext cx="93910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CC620F-F0C3-F947-00ED-71D8E3AAFB86}"/>
              </a:ext>
            </a:extLst>
          </p:cNvPr>
          <p:cNvSpPr txBox="1"/>
          <p:nvPr/>
        </p:nvSpPr>
        <p:spPr>
          <a:xfrm>
            <a:off x="3736034" y="4347089"/>
            <a:ext cx="163175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데이터의 흐름</a:t>
            </a: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2D264786-56EC-BDDD-C109-E5C31483D9F0}"/>
              </a:ext>
            </a:extLst>
          </p:cNvPr>
          <p:cNvSpPr/>
          <p:nvPr/>
        </p:nvSpPr>
        <p:spPr>
          <a:xfrm>
            <a:off x="6298405" y="346787"/>
            <a:ext cx="2233612" cy="900171"/>
          </a:xfrm>
          <a:prstGeom prst="wedgeRoundRectCallout">
            <a:avLst>
              <a:gd name="adj1" fmla="val -66889"/>
              <a:gd name="adj2" fmla="val 45570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흐름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, </a:t>
            </a: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방향</a:t>
            </a:r>
            <a: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  <a:t>,</a:t>
            </a:r>
            <a:br>
              <a:rPr lang="en-US" altLang="ko-KR" sz="1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600" dirty="0">
                <a:solidFill>
                  <a:schemeClr val="dk1"/>
                </a:solidFill>
                <a:latin typeface="+mj-ea"/>
                <a:ea typeface="+mj-ea"/>
              </a:rPr>
              <a:t>동시성여부에 따라 분류</a:t>
            </a:r>
          </a:p>
        </p:txBody>
      </p:sp>
    </p:spTree>
    <p:extLst>
      <p:ext uri="{BB962C8B-B14F-4D97-AF65-F5344CB8AC3E}">
        <p14:creationId xmlns:p14="http://schemas.microsoft.com/office/powerpoint/2010/main" val="148302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126</Words>
  <Application>Microsoft Office PowerPoint</Application>
  <PresentationFormat>화면 슬라이드 쇼(4:3)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5</cp:revision>
  <dcterms:created xsi:type="dcterms:W3CDTF">2025-07-11T01:24:21Z</dcterms:created>
  <dcterms:modified xsi:type="dcterms:W3CDTF">2025-07-11T02:05:58Z</dcterms:modified>
</cp:coreProperties>
</file>