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275B-DA79-486D-8CE0-9EE07E650C04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652C-4287-4052-A508-E535B3369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2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275B-DA79-486D-8CE0-9EE07E650C04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652C-4287-4052-A508-E535B3369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85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275B-DA79-486D-8CE0-9EE07E650C04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652C-4287-4052-A508-E535B3369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99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275B-DA79-486D-8CE0-9EE07E650C04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652C-4287-4052-A508-E535B3369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275B-DA79-486D-8CE0-9EE07E650C04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652C-4287-4052-A508-E535B3369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1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275B-DA79-486D-8CE0-9EE07E650C04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652C-4287-4052-A508-E535B3369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66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275B-DA79-486D-8CE0-9EE07E650C04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652C-4287-4052-A508-E535B3369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4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275B-DA79-486D-8CE0-9EE07E650C04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652C-4287-4052-A508-E535B3369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4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275B-DA79-486D-8CE0-9EE07E650C04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652C-4287-4052-A508-E535B3369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79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275B-DA79-486D-8CE0-9EE07E650C04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652C-4287-4052-A508-E535B3369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56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275B-DA79-486D-8CE0-9EE07E650C04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652C-4287-4052-A508-E535B3369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16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8275B-DA79-486D-8CE0-9EE07E650C04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B1652C-4287-4052-A508-E535B3369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41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두루마리 모양: 가로로 말림 3">
            <a:extLst>
              <a:ext uri="{FF2B5EF4-FFF2-40B4-BE49-F238E27FC236}">
                <a16:creationId xmlns:a16="http://schemas.microsoft.com/office/drawing/2014/main" id="{C8909821-7470-09B3-63D3-57CF4594BEDE}"/>
              </a:ext>
            </a:extLst>
          </p:cNvPr>
          <p:cNvSpPr/>
          <p:nvPr/>
        </p:nvSpPr>
        <p:spPr>
          <a:xfrm>
            <a:off x="1385888" y="302419"/>
            <a:ext cx="6372224" cy="871538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latin typeface="굴림" panose="020B0600000101010101" pitchFamily="50" charset="-127"/>
                <a:ea typeface="굴림" panose="020B0600000101010101" pitchFamily="50" charset="-127"/>
              </a:rPr>
              <a:t>이미지의 처리와 압축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3889E8-7207-F9E9-8BDE-B9FDC3286B89}"/>
              </a:ext>
            </a:extLst>
          </p:cNvPr>
          <p:cNvSpPr txBox="1"/>
          <p:nvPr/>
        </p:nvSpPr>
        <p:spPr>
          <a:xfrm>
            <a:off x="759624" y="1522858"/>
            <a:ext cx="4681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Clr>
                <a:schemeClr val="accent2"/>
              </a:buClr>
              <a:buFont typeface="Wingdings" panose="05000000000000000000" pitchFamily="2" charset="2"/>
              <a:buChar char="v"/>
            </a:pPr>
            <a:r>
              <a:rPr lang="en-US" altLang="ko-KR" sz="1600" b="1" dirty="0"/>
              <a:t>JPEG</a:t>
            </a:r>
            <a:r>
              <a:rPr lang="ko-KR" altLang="en-US" sz="1600" b="1" dirty="0"/>
              <a:t>에 의한 이미지 데이터의 압축 및 복원 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3D8BA-645E-31E9-3400-8481E7B09E4B}"/>
              </a:ext>
            </a:extLst>
          </p:cNvPr>
          <p:cNvSpPr txBox="1"/>
          <p:nvPr/>
        </p:nvSpPr>
        <p:spPr>
          <a:xfrm>
            <a:off x="942975" y="2428875"/>
            <a:ext cx="24503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입력된 이미지 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305DC-EB20-13DD-07A5-B83677497964}"/>
              </a:ext>
            </a:extLst>
          </p:cNvPr>
          <p:cNvSpPr txBox="1"/>
          <p:nvPr/>
        </p:nvSpPr>
        <p:spPr>
          <a:xfrm>
            <a:off x="942975" y="5748843"/>
            <a:ext cx="24503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복원된 이미지 데이터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0F3B058-AA93-A23C-44C7-DBF71C3B3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377101"/>
              </p:ext>
            </p:extLst>
          </p:nvPr>
        </p:nvGraphicFramePr>
        <p:xfrm>
          <a:off x="1462088" y="2728957"/>
          <a:ext cx="971552" cy="916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888">
                  <a:extLst>
                    <a:ext uri="{9D8B030D-6E8A-4147-A177-3AD203B41FA5}">
                      <a16:colId xmlns:a16="http://schemas.microsoft.com/office/drawing/2014/main" val="3959932390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3275344361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1171501101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502709321"/>
                    </a:ext>
                  </a:extLst>
                </a:gridCol>
              </a:tblGrid>
              <a:tr h="22907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447678"/>
                  </a:ext>
                </a:extLst>
              </a:tr>
              <a:tr h="2290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84665"/>
                  </a:ext>
                </a:extLst>
              </a:tr>
              <a:tr h="2290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9929"/>
                  </a:ext>
                </a:extLst>
              </a:tr>
              <a:tr h="2290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13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14B2EB5-1A7F-09E9-BA35-DD2A79178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237750"/>
              </p:ext>
            </p:extLst>
          </p:nvPr>
        </p:nvGraphicFramePr>
        <p:xfrm>
          <a:off x="1462088" y="4784910"/>
          <a:ext cx="971552" cy="916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888">
                  <a:extLst>
                    <a:ext uri="{9D8B030D-6E8A-4147-A177-3AD203B41FA5}">
                      <a16:colId xmlns:a16="http://schemas.microsoft.com/office/drawing/2014/main" val="3959932390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3275344361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1171501101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502709321"/>
                    </a:ext>
                  </a:extLst>
                </a:gridCol>
              </a:tblGrid>
              <a:tr h="22907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447678"/>
                  </a:ext>
                </a:extLst>
              </a:tr>
              <a:tr h="2290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84665"/>
                  </a:ext>
                </a:extLst>
              </a:tr>
              <a:tr h="2290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9929"/>
                  </a:ext>
                </a:extLst>
              </a:tr>
              <a:tr h="22907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8136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63B6C1F-BC42-FD92-5DBC-EEDC280EA39D}"/>
              </a:ext>
            </a:extLst>
          </p:cNvPr>
          <p:cNvSpPr/>
          <p:nvPr/>
        </p:nvSpPr>
        <p:spPr>
          <a:xfrm>
            <a:off x="3050381" y="3037070"/>
            <a:ext cx="1247774" cy="3000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순방향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DCT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3321635-C09F-0D32-2B56-AA51A42A56A5}"/>
              </a:ext>
            </a:extLst>
          </p:cNvPr>
          <p:cNvSpPr/>
          <p:nvPr/>
        </p:nvSpPr>
        <p:spPr>
          <a:xfrm>
            <a:off x="4845847" y="3037070"/>
            <a:ext cx="1062037" cy="3000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양자화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FC7631B-7E33-9D4B-A096-BE43DF19D392}"/>
              </a:ext>
            </a:extLst>
          </p:cNvPr>
          <p:cNvSpPr/>
          <p:nvPr/>
        </p:nvSpPr>
        <p:spPr>
          <a:xfrm>
            <a:off x="6457954" y="3026140"/>
            <a:ext cx="1062037" cy="3000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인코더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4784F85-BBDA-1307-459C-2CE28CD2168A}"/>
              </a:ext>
            </a:extLst>
          </p:cNvPr>
          <p:cNvSpPr/>
          <p:nvPr/>
        </p:nvSpPr>
        <p:spPr>
          <a:xfrm>
            <a:off x="3050381" y="5056570"/>
            <a:ext cx="1247774" cy="3000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역방향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DCT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9941276-6CD4-47D7-ADF8-98C73EE5CEF6}"/>
              </a:ext>
            </a:extLst>
          </p:cNvPr>
          <p:cNvSpPr/>
          <p:nvPr/>
        </p:nvSpPr>
        <p:spPr>
          <a:xfrm>
            <a:off x="4845847" y="5056570"/>
            <a:ext cx="1062037" cy="3000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역양자화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A8CD090-30F5-D089-9583-553454A041BB}"/>
              </a:ext>
            </a:extLst>
          </p:cNvPr>
          <p:cNvSpPr/>
          <p:nvPr/>
        </p:nvSpPr>
        <p:spPr>
          <a:xfrm>
            <a:off x="6457954" y="5045640"/>
            <a:ext cx="1062037" cy="3000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디코더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DF83DA8-A19A-91AE-F801-1C01163A16D3}"/>
              </a:ext>
            </a:extLst>
          </p:cNvPr>
          <p:cNvCxnSpPr/>
          <p:nvPr/>
        </p:nvCxnSpPr>
        <p:spPr>
          <a:xfrm>
            <a:off x="2533650" y="3176181"/>
            <a:ext cx="4381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EB8EEDD-C4A3-00D6-EDDA-0AE7C58F9C7D}"/>
              </a:ext>
            </a:extLst>
          </p:cNvPr>
          <p:cNvCxnSpPr/>
          <p:nvPr/>
        </p:nvCxnSpPr>
        <p:spPr>
          <a:xfrm>
            <a:off x="4343400" y="3176181"/>
            <a:ext cx="4381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B970D8D-0E8E-02A0-F2C5-307962091152}"/>
              </a:ext>
            </a:extLst>
          </p:cNvPr>
          <p:cNvCxnSpPr/>
          <p:nvPr/>
        </p:nvCxnSpPr>
        <p:spPr>
          <a:xfrm>
            <a:off x="5962654" y="3171012"/>
            <a:ext cx="4381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27468F-37BB-FFFC-7601-508464F884BA}"/>
              </a:ext>
            </a:extLst>
          </p:cNvPr>
          <p:cNvCxnSpPr/>
          <p:nvPr/>
        </p:nvCxnSpPr>
        <p:spPr>
          <a:xfrm>
            <a:off x="4352925" y="5195681"/>
            <a:ext cx="4381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BB48A7E-D03C-3BFF-DF2B-4A32EDE8F62B}"/>
              </a:ext>
            </a:extLst>
          </p:cNvPr>
          <p:cNvCxnSpPr/>
          <p:nvPr/>
        </p:nvCxnSpPr>
        <p:spPr>
          <a:xfrm>
            <a:off x="5962654" y="5191681"/>
            <a:ext cx="4381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B8E829E-2A1A-51DB-E414-56B50FF3FBB8}"/>
              </a:ext>
            </a:extLst>
          </p:cNvPr>
          <p:cNvCxnSpPr>
            <a:cxnSpLocks/>
          </p:cNvCxnSpPr>
          <p:nvPr/>
        </p:nvCxnSpPr>
        <p:spPr>
          <a:xfrm flipH="1">
            <a:off x="2528893" y="5191681"/>
            <a:ext cx="419100" cy="2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E22747-70BD-9C3F-C615-D861E6EE5FED}"/>
              </a:ext>
            </a:extLst>
          </p:cNvPr>
          <p:cNvSpPr txBox="1"/>
          <p:nvPr/>
        </p:nvSpPr>
        <p:spPr>
          <a:xfrm>
            <a:off x="1916907" y="4039954"/>
            <a:ext cx="1054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8x8 </a:t>
            </a:r>
            <a:r>
              <a:rPr lang="ko-KR" altLang="en-US" sz="14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블럭</a:t>
            </a:r>
            <a:endParaRPr lang="ko-KR" altLang="en-US" sz="1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61472B7-21CA-F9B1-4A6B-FCD21C2C79E9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1828800" y="3545575"/>
            <a:ext cx="615554" cy="494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36EB515-CCFD-09FA-3CC5-75DC7125814B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1828800" y="4347731"/>
            <a:ext cx="615554" cy="554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3FFE287-1949-91F8-7E43-01C4414BFBCF}"/>
              </a:ext>
            </a:extLst>
          </p:cNvPr>
          <p:cNvCxnSpPr>
            <a:cxnSpLocks/>
          </p:cNvCxnSpPr>
          <p:nvPr/>
        </p:nvCxnSpPr>
        <p:spPr>
          <a:xfrm flipV="1">
            <a:off x="7068743" y="3371850"/>
            <a:ext cx="0" cy="550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CB3C71F-59D3-D5C8-A534-463C097A7486}"/>
              </a:ext>
            </a:extLst>
          </p:cNvPr>
          <p:cNvSpPr/>
          <p:nvPr/>
        </p:nvSpPr>
        <p:spPr>
          <a:xfrm>
            <a:off x="4657725" y="3956002"/>
            <a:ext cx="1240629" cy="36804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dk1"/>
                </a:solidFill>
                <a:latin typeface="+mj-ea"/>
                <a:ea typeface="+mj-ea"/>
              </a:rPr>
              <a:t>테이블 정보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34A658-5DAB-6D1A-9244-ACD9510FFA98}"/>
              </a:ext>
            </a:extLst>
          </p:cNvPr>
          <p:cNvSpPr/>
          <p:nvPr/>
        </p:nvSpPr>
        <p:spPr>
          <a:xfrm>
            <a:off x="6368657" y="3956002"/>
            <a:ext cx="1240629" cy="36804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dk1"/>
                </a:solidFill>
                <a:latin typeface="+mj-ea"/>
                <a:ea typeface="+mj-ea"/>
              </a:rPr>
              <a:t>테이블 정보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541C244-7572-DA2C-43DF-0169871FCCA7}"/>
              </a:ext>
            </a:extLst>
          </p:cNvPr>
          <p:cNvCxnSpPr>
            <a:cxnSpLocks/>
          </p:cNvCxnSpPr>
          <p:nvPr/>
        </p:nvCxnSpPr>
        <p:spPr>
          <a:xfrm flipV="1">
            <a:off x="5298282" y="3369920"/>
            <a:ext cx="0" cy="550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7A322CA-225A-C33B-572A-F40E38E10232}"/>
              </a:ext>
            </a:extLst>
          </p:cNvPr>
          <p:cNvCxnSpPr>
            <a:cxnSpLocks/>
          </p:cNvCxnSpPr>
          <p:nvPr/>
        </p:nvCxnSpPr>
        <p:spPr>
          <a:xfrm>
            <a:off x="5298282" y="4354741"/>
            <a:ext cx="0" cy="430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8FBB055-625A-4E58-4912-1993BDF33AC3}"/>
              </a:ext>
            </a:extLst>
          </p:cNvPr>
          <p:cNvCxnSpPr>
            <a:cxnSpLocks/>
          </p:cNvCxnSpPr>
          <p:nvPr/>
        </p:nvCxnSpPr>
        <p:spPr>
          <a:xfrm>
            <a:off x="7068743" y="4354741"/>
            <a:ext cx="0" cy="430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C4C152-7A3E-678C-F5A2-A9E70EA76555}"/>
              </a:ext>
            </a:extLst>
          </p:cNvPr>
          <p:cNvSpPr/>
          <p:nvPr/>
        </p:nvSpPr>
        <p:spPr>
          <a:xfrm>
            <a:off x="2800353" y="2629932"/>
            <a:ext cx="4957752" cy="97066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00BBE6-6544-6D6C-3595-8117C72E66AE}"/>
              </a:ext>
            </a:extLst>
          </p:cNvPr>
          <p:cNvSpPr txBox="1"/>
          <p:nvPr/>
        </p:nvSpPr>
        <p:spPr>
          <a:xfrm>
            <a:off x="2812255" y="2664224"/>
            <a:ext cx="155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압축과정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FDA37F0-6051-8DF6-CE1C-E1D3788D6045}"/>
              </a:ext>
            </a:extLst>
          </p:cNvPr>
          <p:cNvSpPr/>
          <p:nvPr/>
        </p:nvSpPr>
        <p:spPr>
          <a:xfrm>
            <a:off x="2819406" y="4842110"/>
            <a:ext cx="4957752" cy="86681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D4C3C1-708E-FD79-038E-FE46A99DCF31}"/>
              </a:ext>
            </a:extLst>
          </p:cNvPr>
          <p:cNvSpPr txBox="1"/>
          <p:nvPr/>
        </p:nvSpPr>
        <p:spPr>
          <a:xfrm>
            <a:off x="2786048" y="5404277"/>
            <a:ext cx="1557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복원과정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F2FA05-5A0D-40EB-69B4-964C3D46562B}"/>
              </a:ext>
            </a:extLst>
          </p:cNvPr>
          <p:cNvSpPr txBox="1"/>
          <p:nvPr/>
        </p:nvSpPr>
        <p:spPr>
          <a:xfrm>
            <a:off x="4572000" y="4354741"/>
            <a:ext cx="1864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양자화  행렬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69490E6-5DCE-887C-6A1D-37C3423C36E9}"/>
              </a:ext>
            </a:extLst>
          </p:cNvPr>
          <p:cNvSpPr txBox="1"/>
          <p:nvPr/>
        </p:nvSpPr>
        <p:spPr>
          <a:xfrm>
            <a:off x="6219829" y="4365221"/>
            <a:ext cx="1864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(Huffman  </a:t>
            </a:r>
            <a:r>
              <a:rPr lang="ko-KR" altLang="en-US" sz="1400" dirty="0"/>
              <a:t>테이블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96960881-E581-9C38-DBA0-8F18E42180A1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584285" y="3171012"/>
            <a:ext cx="910854" cy="6060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D8EC710-33F9-B42A-03AA-B073D491559D}"/>
              </a:ext>
            </a:extLst>
          </p:cNvPr>
          <p:cNvSpPr/>
          <p:nvPr/>
        </p:nvSpPr>
        <p:spPr>
          <a:xfrm>
            <a:off x="8056993" y="3777045"/>
            <a:ext cx="876291" cy="8255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dk1"/>
                </a:solidFill>
                <a:latin typeface="+mj-ea"/>
                <a:ea typeface="+mj-ea"/>
              </a:rPr>
              <a:t>압축된</a:t>
            </a:r>
            <a:br>
              <a:rPr lang="en-US" altLang="ko-KR" sz="14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en-US" sz="1400" dirty="0">
                <a:solidFill>
                  <a:schemeClr val="dk1"/>
                </a:solidFill>
                <a:latin typeface="+mj-ea"/>
                <a:ea typeface="+mj-ea"/>
              </a:rPr>
              <a:t>이미지</a:t>
            </a:r>
            <a:br>
              <a:rPr lang="en-US" altLang="ko-KR" sz="14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en-US" sz="1400" dirty="0">
                <a:solidFill>
                  <a:schemeClr val="dk1"/>
                </a:solidFill>
                <a:latin typeface="+mj-ea"/>
                <a:ea typeface="+mj-ea"/>
              </a:rPr>
              <a:t>데이터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E41AAB9F-9852-9770-4504-E83022F2CE9D}"/>
              </a:ext>
            </a:extLst>
          </p:cNvPr>
          <p:cNvCxnSpPr>
            <a:cxnSpLocks/>
            <a:stCxn id="57" idx="2"/>
            <a:endCxn id="15" idx="3"/>
          </p:cNvCxnSpPr>
          <p:nvPr/>
        </p:nvCxnSpPr>
        <p:spPr>
          <a:xfrm rot="5400000">
            <a:off x="7711003" y="4411545"/>
            <a:ext cx="593124" cy="9751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3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F28968-502A-C950-D958-F848ACB53FB3}"/>
              </a:ext>
            </a:extLst>
          </p:cNvPr>
          <p:cNvSpPr txBox="1"/>
          <p:nvPr/>
        </p:nvSpPr>
        <p:spPr>
          <a:xfrm>
            <a:off x="285750" y="332601"/>
            <a:ext cx="5667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5) </a:t>
            </a:r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망의 형태에 의한 통신망 구분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3D828D-32BB-1E44-1716-4A2B85DD0520}"/>
              </a:ext>
            </a:extLst>
          </p:cNvPr>
          <p:cNvSpPr txBox="1"/>
          <p:nvPr/>
        </p:nvSpPr>
        <p:spPr>
          <a:xfrm>
            <a:off x="269217" y="1330089"/>
            <a:ext cx="519350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스타</a:t>
            </a:r>
            <a:r>
              <a:rPr lang="en-US" altLang="ko-KR" sz="2800" b="1" dirty="0"/>
              <a:t>(Star)</a:t>
            </a:r>
            <a:r>
              <a:rPr lang="ko-KR" altLang="en-US" sz="2800" b="1" dirty="0"/>
              <a:t>형</a:t>
            </a:r>
            <a:endParaRPr lang="en-US" altLang="ko-KR" sz="2800" b="1" dirty="0"/>
          </a:p>
          <a:p>
            <a:pPr marL="742950" lvl="1" indent="-285750">
              <a:buFont typeface="Aptos" panose="020B0004020202020204" pitchFamily="34" charset="0"/>
              <a:buChar char="–"/>
            </a:pPr>
            <a:r>
              <a:rPr lang="ko-KR" altLang="en-US" b="1" dirty="0"/>
              <a:t>중앙에 컴퓨터가 있고 이를 중심으로</a:t>
            </a:r>
            <a:r>
              <a:rPr lang="en-US" altLang="ko-KR" b="1" dirty="0"/>
              <a:t> </a:t>
            </a:r>
            <a:r>
              <a:rPr lang="ko-KR" altLang="en-US" b="1" dirty="0"/>
              <a:t>단말기들이 연결되는 형태</a:t>
            </a:r>
            <a:r>
              <a:rPr lang="en-US" altLang="ko-KR" b="1" dirty="0"/>
              <a:t>.</a:t>
            </a:r>
          </a:p>
          <a:p>
            <a:pPr marL="742950" lvl="1" indent="-285750">
              <a:buFont typeface="Aptos" panose="020B0004020202020204" pitchFamily="34" charset="0"/>
              <a:buChar char="–"/>
            </a:pPr>
            <a:r>
              <a:rPr lang="ko-KR" altLang="en-US" b="1" dirty="0"/>
              <a:t>중앙 집중방식</a:t>
            </a:r>
            <a:endParaRPr lang="en-US" altLang="ko-KR" b="1" dirty="0"/>
          </a:p>
          <a:p>
            <a:pPr marL="742950" lvl="1" indent="-285750">
              <a:buFont typeface="Aptos" panose="020B0004020202020204" pitchFamily="34" charset="0"/>
              <a:buChar char="–"/>
            </a:pPr>
            <a:r>
              <a:rPr lang="ko-KR" altLang="en-US" b="1" dirty="0"/>
              <a:t>장점</a:t>
            </a:r>
            <a:endParaRPr lang="en-US" altLang="ko-KR" b="1" dirty="0"/>
          </a:p>
          <a:p>
            <a:pPr marL="1200150" lvl="2" indent="-285750">
              <a:buFont typeface="Aptos" panose="020B0004020202020204" pitchFamily="34" charset="0"/>
              <a:buChar char="»"/>
            </a:pPr>
            <a:r>
              <a:rPr lang="ko-KR" altLang="en-US" sz="1600" b="1" dirty="0"/>
              <a:t>각 장치는 하나의 링크와 하나의 </a:t>
            </a:r>
            <a:r>
              <a:rPr lang="en-US" altLang="ko-KR" sz="1600" b="1" dirty="0"/>
              <a:t>I/O</a:t>
            </a:r>
            <a:br>
              <a:rPr lang="en-US" altLang="ko-KR" sz="1600" b="1" dirty="0"/>
            </a:br>
            <a:r>
              <a:rPr lang="ko-KR" altLang="en-US" sz="1600" b="1" dirty="0"/>
              <a:t>포트만 필요로 하므로 설치와 재구성이 쉽다</a:t>
            </a:r>
            <a:endParaRPr lang="en-US" altLang="ko-KR" sz="1600" b="1" dirty="0"/>
          </a:p>
          <a:p>
            <a:pPr marL="1200150" lvl="2" indent="-285750">
              <a:buFont typeface="Aptos" panose="020B0004020202020204" pitchFamily="34" charset="0"/>
              <a:buChar char="»"/>
            </a:pPr>
            <a:r>
              <a:rPr lang="ko-KR" altLang="en-US" sz="1600" b="1" dirty="0"/>
              <a:t>하나의 링크에 문제가 발생하면 해당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링크만 영향을 받는다</a:t>
            </a:r>
            <a:r>
              <a:rPr lang="en-US" altLang="ko-KR" sz="1600" b="1" dirty="0"/>
              <a:t>.</a:t>
            </a:r>
          </a:p>
          <a:p>
            <a:pPr marL="1200150" lvl="2" indent="-285750">
              <a:buFont typeface="Aptos" panose="020B0004020202020204" pitchFamily="34" charset="0"/>
              <a:buChar char="»"/>
            </a:pPr>
            <a:r>
              <a:rPr lang="ko-KR" altLang="en-US" sz="1600" b="1" dirty="0"/>
              <a:t>그물형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망형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보다는 비용이 적게 든다</a:t>
            </a:r>
            <a:r>
              <a:rPr lang="en-US" altLang="ko-KR" sz="1600" b="1" dirty="0"/>
              <a:t>.</a:t>
            </a:r>
          </a:p>
          <a:p>
            <a:pPr marL="1200150" lvl="2" indent="-285750">
              <a:buFont typeface="Aptos" panose="020B0004020202020204" pitchFamily="34" charset="0"/>
              <a:buChar char="»"/>
            </a:pPr>
            <a:r>
              <a:rPr lang="ko-KR" altLang="en-US" sz="1600" b="1" dirty="0"/>
              <a:t>네트워크의 오류진단이 용이</a:t>
            </a:r>
            <a:r>
              <a:rPr lang="en-US" altLang="ko-KR" sz="1600" b="1" dirty="0"/>
              <a:t>.</a:t>
            </a:r>
          </a:p>
          <a:p>
            <a:pPr marL="742950" lvl="1" indent="-285750">
              <a:buFont typeface="Aptos" panose="020B0004020202020204" pitchFamily="34" charset="0"/>
              <a:buChar char="–"/>
            </a:pPr>
            <a:r>
              <a:rPr lang="ko-KR" altLang="en-US" b="1" dirty="0"/>
              <a:t>단점</a:t>
            </a:r>
            <a:endParaRPr lang="en-US" altLang="ko-KR" b="1" dirty="0"/>
          </a:p>
          <a:p>
            <a:pPr marL="1200150" lvl="2" indent="-285750">
              <a:buFont typeface="Aptos" panose="020B0004020202020204" pitchFamily="34" charset="0"/>
              <a:buChar char="»"/>
            </a:pPr>
            <a:r>
              <a:rPr lang="ko-KR" altLang="en-US" sz="1600" b="1" dirty="0"/>
              <a:t>추가비용이 많이 들며 컴퓨터와 단말기간의 통신회선의 수가 많이 필요하다</a:t>
            </a:r>
            <a:r>
              <a:rPr lang="en-US" altLang="ko-KR" sz="1600" b="1" dirty="0"/>
              <a:t>.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8A3D0D6-4A1B-DA2E-ABB6-C5A2D015216D}"/>
              </a:ext>
            </a:extLst>
          </p:cNvPr>
          <p:cNvSpPr/>
          <p:nvPr/>
        </p:nvSpPr>
        <p:spPr>
          <a:xfrm>
            <a:off x="6781801" y="2858214"/>
            <a:ext cx="909638" cy="909638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2AECFBD-CC0B-3F5D-9A62-8ED33E1709C9}"/>
              </a:ext>
            </a:extLst>
          </p:cNvPr>
          <p:cNvSpPr/>
          <p:nvPr/>
        </p:nvSpPr>
        <p:spPr>
          <a:xfrm>
            <a:off x="6081712" y="2252662"/>
            <a:ext cx="523876" cy="52387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3B5D69F-8739-C347-33FA-78831B8C6839}"/>
              </a:ext>
            </a:extLst>
          </p:cNvPr>
          <p:cNvSpPr/>
          <p:nvPr/>
        </p:nvSpPr>
        <p:spPr>
          <a:xfrm>
            <a:off x="6974682" y="1985248"/>
            <a:ext cx="523876" cy="52387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6FB6E09-D5D5-96E6-129A-F8807B66323C}"/>
              </a:ext>
            </a:extLst>
          </p:cNvPr>
          <p:cNvSpPr/>
          <p:nvPr/>
        </p:nvSpPr>
        <p:spPr>
          <a:xfrm>
            <a:off x="7820164" y="2247186"/>
            <a:ext cx="523876" cy="52387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C8730C3-B230-D16B-D44C-8CFD77844CE5}"/>
              </a:ext>
            </a:extLst>
          </p:cNvPr>
          <p:cNvSpPr/>
          <p:nvPr/>
        </p:nvSpPr>
        <p:spPr>
          <a:xfrm>
            <a:off x="8139111" y="2991427"/>
            <a:ext cx="523876" cy="52387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8AEA18C-0485-F384-4F92-8FD39A5B55F9}"/>
              </a:ext>
            </a:extLst>
          </p:cNvPr>
          <p:cNvSpPr/>
          <p:nvPr/>
        </p:nvSpPr>
        <p:spPr>
          <a:xfrm>
            <a:off x="7877173" y="3921680"/>
            <a:ext cx="523876" cy="52387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DD0EF49-2C66-4E21-076C-6F11AAE76255}"/>
              </a:ext>
            </a:extLst>
          </p:cNvPr>
          <p:cNvSpPr/>
          <p:nvPr/>
        </p:nvSpPr>
        <p:spPr>
          <a:xfrm>
            <a:off x="6974682" y="4378880"/>
            <a:ext cx="523876" cy="52387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3F1AC20-810F-326C-0A93-9F21958EF97C}"/>
              </a:ext>
            </a:extLst>
          </p:cNvPr>
          <p:cNvSpPr/>
          <p:nvPr/>
        </p:nvSpPr>
        <p:spPr>
          <a:xfrm>
            <a:off x="6255539" y="3961923"/>
            <a:ext cx="523876" cy="52387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651AD87-8B6C-1C3C-30CD-8DC6BA12814E}"/>
              </a:ext>
            </a:extLst>
          </p:cNvPr>
          <p:cNvSpPr/>
          <p:nvPr/>
        </p:nvSpPr>
        <p:spPr>
          <a:xfrm>
            <a:off x="5772151" y="3167062"/>
            <a:ext cx="523876" cy="52387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381EB53-828B-07D0-DCFC-95EAA75000E9}"/>
              </a:ext>
            </a:extLst>
          </p:cNvPr>
          <p:cNvCxnSpPr>
            <a:stCxn id="5" idx="5"/>
            <a:endCxn id="4" idx="1"/>
          </p:cNvCxnSpPr>
          <p:nvPr/>
        </p:nvCxnSpPr>
        <p:spPr>
          <a:xfrm>
            <a:off x="6528868" y="2699818"/>
            <a:ext cx="386146" cy="29160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4EC9374-A6CD-9DE1-3A7C-C96B889DD8AF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>
            <a:off x="7236620" y="2509124"/>
            <a:ext cx="0" cy="34909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7614AD1-BA24-E73F-F18E-7CB3ABFFAC5D}"/>
              </a:ext>
            </a:extLst>
          </p:cNvPr>
          <p:cNvCxnSpPr>
            <a:cxnSpLocks/>
            <a:stCxn id="7" idx="3"/>
            <a:endCxn id="4" idx="7"/>
          </p:cNvCxnSpPr>
          <p:nvPr/>
        </p:nvCxnSpPr>
        <p:spPr>
          <a:xfrm flipH="1">
            <a:off x="7558226" y="2694342"/>
            <a:ext cx="338658" cy="2970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36FE1DF-1AF2-078B-9F5D-6A9D720DB0EE}"/>
              </a:ext>
            </a:extLst>
          </p:cNvPr>
          <p:cNvCxnSpPr>
            <a:cxnSpLocks/>
            <a:stCxn id="8" idx="2"/>
            <a:endCxn id="4" idx="6"/>
          </p:cNvCxnSpPr>
          <p:nvPr/>
        </p:nvCxnSpPr>
        <p:spPr>
          <a:xfrm flipH="1">
            <a:off x="7691439" y="3253365"/>
            <a:ext cx="447672" cy="5966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85CD22A-6FE1-018A-638A-61D5E31CAB3D}"/>
              </a:ext>
            </a:extLst>
          </p:cNvPr>
          <p:cNvCxnSpPr>
            <a:cxnSpLocks/>
            <a:stCxn id="11" idx="1"/>
            <a:endCxn id="4" idx="5"/>
          </p:cNvCxnSpPr>
          <p:nvPr/>
        </p:nvCxnSpPr>
        <p:spPr>
          <a:xfrm flipH="1" flipV="1">
            <a:off x="7558226" y="3634639"/>
            <a:ext cx="395667" cy="36376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BBF39A6-9884-A5A1-23EF-BCA2A6A1D03A}"/>
              </a:ext>
            </a:extLst>
          </p:cNvPr>
          <p:cNvCxnSpPr>
            <a:cxnSpLocks/>
            <a:stCxn id="12" idx="0"/>
            <a:endCxn id="4" idx="4"/>
          </p:cNvCxnSpPr>
          <p:nvPr/>
        </p:nvCxnSpPr>
        <p:spPr>
          <a:xfrm flipV="1">
            <a:off x="7236620" y="3767852"/>
            <a:ext cx="0" cy="61102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C4445EC-E4B0-E081-EE08-44FBA5E67B29}"/>
              </a:ext>
            </a:extLst>
          </p:cNvPr>
          <p:cNvCxnSpPr>
            <a:cxnSpLocks/>
            <a:stCxn id="13" idx="7"/>
            <a:endCxn id="4" idx="3"/>
          </p:cNvCxnSpPr>
          <p:nvPr/>
        </p:nvCxnSpPr>
        <p:spPr>
          <a:xfrm flipV="1">
            <a:off x="6702695" y="3634639"/>
            <a:ext cx="212319" cy="40400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1234E6B-6250-B03A-4634-193838FB882B}"/>
              </a:ext>
            </a:extLst>
          </p:cNvPr>
          <p:cNvCxnSpPr>
            <a:cxnSpLocks/>
            <a:stCxn id="14" idx="6"/>
            <a:endCxn id="4" idx="2"/>
          </p:cNvCxnSpPr>
          <p:nvPr/>
        </p:nvCxnSpPr>
        <p:spPr>
          <a:xfrm flipV="1">
            <a:off x="6296027" y="3313033"/>
            <a:ext cx="485774" cy="11596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0413396-A695-8F44-52B5-C3DCCDB5949C}"/>
              </a:ext>
            </a:extLst>
          </p:cNvPr>
          <p:cNvSpPr txBox="1"/>
          <p:nvPr/>
        </p:nvSpPr>
        <p:spPr>
          <a:xfrm>
            <a:off x="6453326" y="5329118"/>
            <a:ext cx="162877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스타형 통신망</a:t>
            </a:r>
          </a:p>
        </p:txBody>
      </p:sp>
    </p:spTree>
    <p:extLst>
      <p:ext uri="{BB962C8B-B14F-4D97-AF65-F5344CB8AC3E}">
        <p14:creationId xmlns:p14="http://schemas.microsoft.com/office/powerpoint/2010/main" val="17086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121</Words>
  <Application>Microsoft Office PowerPoint</Application>
  <PresentationFormat>화면 슬라이드 쇼(4:3)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Aptos</vt:lpstr>
      <vt:lpstr>Aptos Display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이지호</dc:creator>
  <cp:lastModifiedBy>이지호</cp:lastModifiedBy>
  <cp:revision>9</cp:revision>
  <dcterms:created xsi:type="dcterms:W3CDTF">2025-07-11T04:06:22Z</dcterms:created>
  <dcterms:modified xsi:type="dcterms:W3CDTF">2025-07-11T04:58:09Z</dcterms:modified>
</cp:coreProperties>
</file>