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1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4037-FCDE-4865-B1F8-733F26906A11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FC5D-7F55-4DFE-8874-475EB3AEE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58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4037-FCDE-4865-B1F8-733F26906A11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FC5D-7F55-4DFE-8874-475EB3AEE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18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4037-FCDE-4865-B1F8-733F26906A11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FC5D-7F55-4DFE-8874-475EB3AEE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30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4037-FCDE-4865-B1F8-733F26906A11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FC5D-7F55-4DFE-8874-475EB3AEE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37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4037-FCDE-4865-B1F8-733F26906A11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FC5D-7F55-4DFE-8874-475EB3AEE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95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4037-FCDE-4865-B1F8-733F26906A11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FC5D-7F55-4DFE-8874-475EB3AEE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45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4037-FCDE-4865-B1F8-733F26906A11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FC5D-7F55-4DFE-8874-475EB3AEE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25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4037-FCDE-4865-B1F8-733F26906A11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FC5D-7F55-4DFE-8874-475EB3AEE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69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4037-FCDE-4865-B1F8-733F26906A11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FC5D-7F55-4DFE-8874-475EB3AEE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80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4037-FCDE-4865-B1F8-733F26906A11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FC5D-7F55-4DFE-8874-475EB3AEE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72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4037-FCDE-4865-B1F8-733F26906A11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FC5D-7F55-4DFE-8874-475EB3AEE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24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3E4037-FCDE-4865-B1F8-733F26906A11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1CFC5D-7F55-4DFE-8874-475EB3AEE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9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205399-6BAC-DDBC-C323-C1C083888C3B}"/>
              </a:ext>
            </a:extLst>
          </p:cNvPr>
          <p:cNvSpPr txBox="1"/>
          <p:nvPr/>
        </p:nvSpPr>
        <p:spPr>
          <a:xfrm>
            <a:off x="567928" y="297265"/>
            <a:ext cx="48982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Make-Or-Buy</a:t>
            </a:r>
            <a:r>
              <a:rPr lang="en-US" altLang="ko-KR" sz="2700" dirty="0"/>
              <a:t> </a:t>
            </a:r>
            <a:r>
              <a:rPr lang="ko-KR" altLang="en-US" sz="27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의사결정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2C04EC5-BBF7-916A-C505-3BF695434050}"/>
              </a:ext>
            </a:extLst>
          </p:cNvPr>
          <p:cNvSpPr/>
          <p:nvPr/>
        </p:nvSpPr>
        <p:spPr>
          <a:xfrm>
            <a:off x="835819" y="1872404"/>
            <a:ext cx="2181225" cy="10953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25400" dist="38100" dir="2700000" algn="tl" rotWithShape="0">
                    <a:prstClr val="black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의사결정</a:t>
            </a:r>
            <a:br>
              <a:rPr lang="en-US" altLang="ko-KR" sz="2000" b="1" dirty="0">
                <a:effectLst>
                  <a:outerShdw blurRad="25400" dist="38100" dir="2700000" algn="tl" rotWithShape="0">
                    <a:prstClr val="black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2000" b="1" dirty="0">
                <a:effectLst>
                  <a:outerShdw blurRad="25400" dist="38100" dir="2700000" algn="tl" rotWithShape="0">
                    <a:prstClr val="black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요인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4BA54D-C1F7-B5D5-0353-DC5C878E150F}"/>
              </a:ext>
            </a:extLst>
          </p:cNvPr>
          <p:cNvSpPr/>
          <p:nvPr/>
        </p:nvSpPr>
        <p:spPr>
          <a:xfrm>
            <a:off x="4076700" y="1283103"/>
            <a:ext cx="3933825" cy="361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dk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수량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06B394-DBA8-1F33-968D-4291C6585831}"/>
              </a:ext>
            </a:extLst>
          </p:cNvPr>
          <p:cNvSpPr/>
          <p:nvPr/>
        </p:nvSpPr>
        <p:spPr>
          <a:xfrm>
            <a:off x="4076700" y="1761110"/>
            <a:ext cx="3933825" cy="361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부품 표준화 여부</a:t>
            </a:r>
            <a:endParaRPr lang="ko-KR" altLang="en-US" sz="2000" b="1" dirty="0">
              <a:solidFill>
                <a:schemeClr val="dk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913DF6-5FE6-BF1F-C571-8A3E4F389C9D}"/>
              </a:ext>
            </a:extLst>
          </p:cNvPr>
          <p:cNvSpPr/>
          <p:nvPr/>
        </p:nvSpPr>
        <p:spPr>
          <a:xfrm>
            <a:off x="4076699" y="2239117"/>
            <a:ext cx="3933825" cy="361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부품의 크기</a:t>
            </a:r>
            <a:endParaRPr lang="ko-KR" altLang="en-US" sz="2000" b="1" dirty="0">
              <a:solidFill>
                <a:schemeClr val="dk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02A7CF-A014-C619-56F3-986A5C429F50}"/>
              </a:ext>
            </a:extLst>
          </p:cNvPr>
          <p:cNvSpPr/>
          <p:nvPr/>
        </p:nvSpPr>
        <p:spPr>
          <a:xfrm>
            <a:off x="4076699" y="2740935"/>
            <a:ext cx="3933825" cy="361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특수 설계사양 여부</a:t>
            </a:r>
            <a:endParaRPr lang="ko-KR" altLang="en-US" sz="2000" b="1" dirty="0">
              <a:solidFill>
                <a:schemeClr val="dk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2EA2CB-C0A5-3F30-AF03-A7541F62284D}"/>
              </a:ext>
            </a:extLst>
          </p:cNvPr>
          <p:cNvSpPr/>
          <p:nvPr/>
        </p:nvSpPr>
        <p:spPr>
          <a:xfrm>
            <a:off x="4076699" y="3242753"/>
            <a:ext cx="3933825" cy="361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품질과 신뢰도</a:t>
            </a:r>
            <a:endParaRPr lang="ko-KR" altLang="en-US" sz="2000" b="1" dirty="0">
              <a:solidFill>
                <a:schemeClr val="dk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63127C2-89C9-EBD2-97EC-4C22924540AA}"/>
              </a:ext>
            </a:extLst>
          </p:cNvPr>
          <p:cNvCxnSpPr>
            <a:stCxn id="5" idx="6"/>
            <a:endCxn id="9" idx="1"/>
          </p:cNvCxnSpPr>
          <p:nvPr/>
        </p:nvCxnSpPr>
        <p:spPr>
          <a:xfrm>
            <a:off x="3017044" y="2420092"/>
            <a:ext cx="105965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E8FF60C-772D-5ADA-EDE1-415203BCA340}"/>
              </a:ext>
            </a:extLst>
          </p:cNvPr>
          <p:cNvCxnSpPr>
            <a:cxnSpLocks/>
          </p:cNvCxnSpPr>
          <p:nvPr/>
        </p:nvCxnSpPr>
        <p:spPr>
          <a:xfrm>
            <a:off x="3476625" y="1472355"/>
            <a:ext cx="0" cy="19513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8DAD2A-1164-AB6F-A3E7-6F62E2093E75}"/>
              </a:ext>
            </a:extLst>
          </p:cNvPr>
          <p:cNvCxnSpPr>
            <a:stCxn id="6" idx="1"/>
          </p:cNvCxnSpPr>
          <p:nvPr/>
        </p:nvCxnSpPr>
        <p:spPr>
          <a:xfrm flipH="1">
            <a:off x="3476625" y="1464078"/>
            <a:ext cx="6000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41EAF29-2241-9DA7-1DA0-BDC2343F661C}"/>
              </a:ext>
            </a:extLst>
          </p:cNvPr>
          <p:cNvCxnSpPr>
            <a:stCxn id="11" idx="1"/>
          </p:cNvCxnSpPr>
          <p:nvPr/>
        </p:nvCxnSpPr>
        <p:spPr>
          <a:xfrm flipH="1">
            <a:off x="3476625" y="3423728"/>
            <a:ext cx="60007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CEAB4E9-3A77-61DB-2696-D76210793D29}"/>
              </a:ext>
            </a:extLst>
          </p:cNvPr>
          <p:cNvCxnSpPr>
            <a:stCxn id="8" idx="1"/>
          </p:cNvCxnSpPr>
          <p:nvPr/>
        </p:nvCxnSpPr>
        <p:spPr>
          <a:xfrm flipH="1">
            <a:off x="3476625" y="1942085"/>
            <a:ext cx="6000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E8BD341-3305-ED81-E590-BEFBEEC54824}"/>
              </a:ext>
            </a:extLst>
          </p:cNvPr>
          <p:cNvCxnSpPr>
            <a:cxnSpLocks/>
          </p:cNvCxnSpPr>
          <p:nvPr/>
        </p:nvCxnSpPr>
        <p:spPr>
          <a:xfrm flipH="1">
            <a:off x="3476624" y="2921910"/>
            <a:ext cx="6000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3480584-F917-F382-09BA-278DC85EC7D7}"/>
              </a:ext>
            </a:extLst>
          </p:cNvPr>
          <p:cNvGrpSpPr/>
          <p:nvPr/>
        </p:nvGrpSpPr>
        <p:grpSpPr>
          <a:xfrm>
            <a:off x="1146575" y="4190261"/>
            <a:ext cx="6702026" cy="1203661"/>
            <a:chOff x="1635917" y="4429125"/>
            <a:chExt cx="6016228" cy="991847"/>
          </a:xfrm>
          <a:effectLst>
            <a:outerShdw dist="76200" dir="2700000" algn="tl" rotWithShape="0">
              <a:prstClr val="black"/>
            </a:outerShdw>
          </a:effectLst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790FBF2-2C25-6C0A-9554-B34488FC088F}"/>
                </a:ext>
              </a:extLst>
            </p:cNvPr>
            <p:cNvSpPr/>
            <p:nvPr/>
          </p:nvSpPr>
          <p:spPr>
            <a:xfrm>
              <a:off x="3423046" y="4429125"/>
              <a:ext cx="4229099" cy="9905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latinLnBrk="1"/>
              <a:r>
                <a:rPr lang="ko-KR" altLang="en-US" b="1">
                  <a:latin typeface="굴림" panose="020B0600000101010101" pitchFamily="50" charset="-127"/>
                  <a:ea typeface="굴림" panose="020B0600000101010101" pitchFamily="50" charset="-127"/>
                </a:rPr>
                <a:t>공급업체로부터 원료와 부품을 구매</a:t>
              </a:r>
              <a:br>
                <a:rPr lang="en-US" altLang="ko-KR" b="1">
                  <a:latin typeface="굴림" panose="020B0600000101010101" pitchFamily="50" charset="-127"/>
                  <a:ea typeface="굴림" panose="020B0600000101010101" pitchFamily="50" charset="-127"/>
                </a:rPr>
              </a:br>
              <a:r>
                <a:rPr lang="ko-KR" altLang="en-US" b="1">
                  <a:latin typeface="굴림" panose="020B0600000101010101" pitchFamily="50" charset="-127"/>
                  <a:ea typeface="굴림" panose="020B0600000101010101" pitchFamily="50" charset="-127"/>
                </a:rPr>
                <a:t>하여 생산공정을 거쳐 완제품 생산하여 </a:t>
              </a:r>
              <a:br>
                <a:rPr lang="en-US" altLang="ko-KR" b="1">
                  <a:latin typeface="굴림" panose="020B0600000101010101" pitchFamily="50" charset="-127"/>
                  <a:ea typeface="굴림" panose="020B0600000101010101" pitchFamily="50" charset="-127"/>
                </a:rPr>
              </a:br>
              <a:r>
                <a:rPr lang="ko-KR" altLang="en-US" b="1">
                  <a:latin typeface="굴림" panose="020B0600000101010101" pitchFamily="50" charset="-127"/>
                  <a:ea typeface="굴림" panose="020B0600000101010101" pitchFamily="50" charset="-127"/>
                </a:rPr>
                <a:t>고객에게 전달하는 전체 과정</a:t>
              </a:r>
              <a:endParaRPr lang="ko-KR" altLang="en-US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339DC6E-2D91-FD0E-D71E-42BE65875E47}"/>
                </a:ext>
              </a:extLst>
            </p:cNvPr>
            <p:cNvSpPr/>
            <p:nvPr/>
          </p:nvSpPr>
          <p:spPr>
            <a:xfrm>
              <a:off x="1635917" y="4430373"/>
              <a:ext cx="1787129" cy="9905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latinLnBrk="1"/>
              <a:r>
                <a:rPr lang="ko-KR" altLang="en-US" sz="20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공급사슬</a:t>
              </a: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142232C-7DFA-843F-845A-574FDBC9E9D8}"/>
              </a:ext>
            </a:extLst>
          </p:cNvPr>
          <p:cNvSpPr/>
          <p:nvPr/>
        </p:nvSpPr>
        <p:spPr>
          <a:xfrm>
            <a:off x="1433512" y="5811276"/>
            <a:ext cx="6276975" cy="69532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i="1" dirty="0">
                <a:solidFill>
                  <a:schemeClr val="dk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목표</a:t>
            </a:r>
            <a:r>
              <a:rPr lang="en-US" altLang="ko-KR" sz="2000" b="1" i="1" dirty="0">
                <a:solidFill>
                  <a:schemeClr val="dk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b="1" i="1" dirty="0">
                <a:solidFill>
                  <a:schemeClr val="dk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고품질의 제품과 서비스 제공을 통한 고객만족</a:t>
            </a:r>
          </a:p>
        </p:txBody>
      </p:sp>
    </p:spTree>
    <p:extLst>
      <p:ext uri="{BB962C8B-B14F-4D97-AF65-F5344CB8AC3E}">
        <p14:creationId xmlns:p14="http://schemas.microsoft.com/office/powerpoint/2010/main" val="78204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343003-F98C-32A5-9769-1E970104FA0D}"/>
              </a:ext>
            </a:extLst>
          </p:cNvPr>
          <p:cNvSpPr txBox="1"/>
          <p:nvPr/>
        </p:nvSpPr>
        <p:spPr>
          <a:xfrm>
            <a:off x="1504950" y="443954"/>
            <a:ext cx="6134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인터넷 주소 체계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084C14-DE1E-8147-9971-9A1E92342BB0}"/>
              </a:ext>
            </a:extLst>
          </p:cNvPr>
          <p:cNvSpPr txBox="1"/>
          <p:nvPr/>
        </p:nvSpPr>
        <p:spPr>
          <a:xfrm>
            <a:off x="3133469" y="1390650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Root Server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33E576-675F-3407-87E1-1CF73CC35011}"/>
              </a:ext>
            </a:extLst>
          </p:cNvPr>
          <p:cNvSpPr txBox="1"/>
          <p:nvPr/>
        </p:nvSpPr>
        <p:spPr>
          <a:xfrm>
            <a:off x="979032" y="2312374"/>
            <a:ext cx="66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27B28F-0E5F-AB2D-E4D0-FAF0584ED43E}"/>
              </a:ext>
            </a:extLst>
          </p:cNvPr>
          <p:cNvSpPr txBox="1"/>
          <p:nvPr/>
        </p:nvSpPr>
        <p:spPr>
          <a:xfrm>
            <a:off x="1923538" y="2308712"/>
            <a:ext cx="66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gov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1A7F4C-9E71-4065-7DB7-FE02DCA32179}"/>
              </a:ext>
            </a:extLst>
          </p:cNvPr>
          <p:cNvSpPr txBox="1"/>
          <p:nvPr/>
        </p:nvSpPr>
        <p:spPr>
          <a:xfrm>
            <a:off x="2868044" y="2308712"/>
            <a:ext cx="66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net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786EC8-08EA-0A08-D4F7-366A88DA0D95}"/>
              </a:ext>
            </a:extLst>
          </p:cNvPr>
          <p:cNvSpPr txBox="1"/>
          <p:nvPr/>
        </p:nvSpPr>
        <p:spPr>
          <a:xfrm>
            <a:off x="3984681" y="2308712"/>
            <a:ext cx="66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….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FB2326-64E7-9AD5-A346-4A2C5CEF00A9}"/>
              </a:ext>
            </a:extLst>
          </p:cNvPr>
          <p:cNvSpPr txBox="1"/>
          <p:nvPr/>
        </p:nvSpPr>
        <p:spPr>
          <a:xfrm>
            <a:off x="4757056" y="2316065"/>
            <a:ext cx="66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kr</a:t>
            </a:r>
            <a:endParaRPr lang="en-US" altLang="ko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22BE76-8DAE-4F31-D30B-B411A6655BAD}"/>
              </a:ext>
            </a:extLst>
          </p:cNvPr>
          <p:cNvSpPr txBox="1"/>
          <p:nvPr/>
        </p:nvSpPr>
        <p:spPr>
          <a:xfrm>
            <a:off x="6646068" y="2316065"/>
            <a:ext cx="66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1EA30B-91B3-00CB-5DE2-B4C596F2475C}"/>
              </a:ext>
            </a:extLst>
          </p:cNvPr>
          <p:cNvSpPr txBox="1"/>
          <p:nvPr/>
        </p:nvSpPr>
        <p:spPr>
          <a:xfrm>
            <a:off x="5701562" y="2316065"/>
            <a:ext cx="66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jp</a:t>
            </a:r>
            <a:endParaRPr lang="en-US" altLang="ko-KR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C7E818-201A-C66E-5415-86C00DCDE784}"/>
              </a:ext>
            </a:extLst>
          </p:cNvPr>
          <p:cNvSpPr txBox="1"/>
          <p:nvPr/>
        </p:nvSpPr>
        <p:spPr>
          <a:xfrm>
            <a:off x="34526" y="2308712"/>
            <a:ext cx="66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edu</a:t>
            </a:r>
            <a:endParaRPr lang="en-US" altLang="ko-KR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3D8DC0-E7CD-9BD8-EECD-15703B732B05}"/>
              </a:ext>
            </a:extLst>
          </p:cNvPr>
          <p:cNvSpPr txBox="1"/>
          <p:nvPr/>
        </p:nvSpPr>
        <p:spPr>
          <a:xfrm>
            <a:off x="7156963" y="2323418"/>
            <a:ext cx="66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3D7C3F-5511-83EF-6F56-8EE72BA8B8CB}"/>
              </a:ext>
            </a:extLst>
          </p:cNvPr>
          <p:cNvSpPr txBox="1"/>
          <p:nvPr/>
        </p:nvSpPr>
        <p:spPr>
          <a:xfrm>
            <a:off x="7666549" y="2316065"/>
            <a:ext cx="129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Top level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6E94E31-1CEA-7649-5FB3-70EA829663A1}"/>
              </a:ext>
            </a:extLst>
          </p:cNvPr>
          <p:cNvCxnSpPr/>
          <p:nvPr/>
        </p:nvCxnSpPr>
        <p:spPr>
          <a:xfrm>
            <a:off x="365520" y="1943100"/>
            <a:ext cx="661154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DAC35D0-15E9-62AE-3B63-D4E70DEA84E6}"/>
              </a:ext>
            </a:extLst>
          </p:cNvPr>
          <p:cNvCxnSpPr>
            <a:endCxn id="14" idx="0"/>
          </p:cNvCxnSpPr>
          <p:nvPr/>
        </p:nvCxnSpPr>
        <p:spPr>
          <a:xfrm>
            <a:off x="365520" y="1933575"/>
            <a:ext cx="0" cy="3751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466393D-DA5D-B1F3-F9B0-A5A8B3A277C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977062" y="1943100"/>
            <a:ext cx="0" cy="3729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1A0D3B7-BF6B-D893-2F55-EB3C02E83418}"/>
              </a:ext>
            </a:extLst>
          </p:cNvPr>
          <p:cNvCxnSpPr/>
          <p:nvPr/>
        </p:nvCxnSpPr>
        <p:spPr>
          <a:xfrm>
            <a:off x="1313596" y="1933575"/>
            <a:ext cx="0" cy="3751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CA071C7-CB79-D018-6C2A-FE1234158439}"/>
              </a:ext>
            </a:extLst>
          </p:cNvPr>
          <p:cNvCxnSpPr/>
          <p:nvPr/>
        </p:nvCxnSpPr>
        <p:spPr>
          <a:xfrm>
            <a:off x="2254532" y="1933575"/>
            <a:ext cx="0" cy="3751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1DBB56F-CA33-7227-CA4C-4FF80B266E84}"/>
              </a:ext>
            </a:extLst>
          </p:cNvPr>
          <p:cNvCxnSpPr/>
          <p:nvPr/>
        </p:nvCxnSpPr>
        <p:spPr>
          <a:xfrm>
            <a:off x="3196145" y="1933575"/>
            <a:ext cx="0" cy="3751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3F6E426-D771-576D-0A9B-981849E16010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957381" y="1759982"/>
            <a:ext cx="1" cy="1735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ECD871B-5242-86AD-1193-B36D84672DF3}"/>
              </a:ext>
            </a:extLst>
          </p:cNvPr>
          <p:cNvCxnSpPr/>
          <p:nvPr/>
        </p:nvCxnSpPr>
        <p:spPr>
          <a:xfrm>
            <a:off x="5088050" y="1933575"/>
            <a:ext cx="0" cy="3751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4051CDA-A524-C983-995C-DBDB95AD43A5}"/>
              </a:ext>
            </a:extLst>
          </p:cNvPr>
          <p:cNvCxnSpPr/>
          <p:nvPr/>
        </p:nvCxnSpPr>
        <p:spPr>
          <a:xfrm>
            <a:off x="6034256" y="1933575"/>
            <a:ext cx="0" cy="3751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742C3AA-3DED-E9ED-DE82-AD738006A9A0}"/>
              </a:ext>
            </a:extLst>
          </p:cNvPr>
          <p:cNvCxnSpPr>
            <a:cxnSpLocks/>
          </p:cNvCxnSpPr>
          <p:nvPr/>
        </p:nvCxnSpPr>
        <p:spPr>
          <a:xfrm>
            <a:off x="2509551" y="3173997"/>
            <a:ext cx="46982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3C2BD91-3278-971F-8F52-FC7ECD6A65FA}"/>
              </a:ext>
            </a:extLst>
          </p:cNvPr>
          <p:cNvSpPr txBox="1"/>
          <p:nvPr/>
        </p:nvSpPr>
        <p:spPr>
          <a:xfrm>
            <a:off x="3067106" y="3384979"/>
            <a:ext cx="66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nm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A2DB0F-6110-C996-E5A3-3AF852449559}"/>
              </a:ext>
            </a:extLst>
          </p:cNvPr>
          <p:cNvSpPr txBox="1"/>
          <p:nvPr/>
        </p:nvSpPr>
        <p:spPr>
          <a:xfrm>
            <a:off x="4011612" y="3381317"/>
            <a:ext cx="66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go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39ABDB-7A2B-EB16-3995-37B2E9C06074}"/>
              </a:ext>
            </a:extLst>
          </p:cNvPr>
          <p:cNvSpPr txBox="1"/>
          <p:nvPr/>
        </p:nvSpPr>
        <p:spPr>
          <a:xfrm>
            <a:off x="4956118" y="3381317"/>
            <a:ext cx="66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3495C7-8728-D865-4288-697BAF69724E}"/>
              </a:ext>
            </a:extLst>
          </p:cNvPr>
          <p:cNvSpPr txBox="1"/>
          <p:nvPr/>
        </p:nvSpPr>
        <p:spPr>
          <a:xfrm>
            <a:off x="5900624" y="3381317"/>
            <a:ext cx="66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720907-F3AC-4338-DF22-D342A6F6F29B}"/>
              </a:ext>
            </a:extLst>
          </p:cNvPr>
          <p:cNvSpPr txBox="1"/>
          <p:nvPr/>
        </p:nvSpPr>
        <p:spPr>
          <a:xfrm>
            <a:off x="6876767" y="3381317"/>
            <a:ext cx="66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3230ED-6694-EA52-C4F7-991979CBB6BB}"/>
              </a:ext>
            </a:extLst>
          </p:cNvPr>
          <p:cNvSpPr txBox="1"/>
          <p:nvPr/>
        </p:nvSpPr>
        <p:spPr>
          <a:xfrm>
            <a:off x="2178557" y="3381317"/>
            <a:ext cx="66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ac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0BA6499-1BAE-144C-66DA-7E5689514D9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2509551" y="3173997"/>
            <a:ext cx="0" cy="207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288C6DF-416C-010E-01EE-A3B772FD003B}"/>
              </a:ext>
            </a:extLst>
          </p:cNvPr>
          <p:cNvCxnSpPr>
            <a:cxnSpLocks/>
          </p:cNvCxnSpPr>
          <p:nvPr/>
        </p:nvCxnSpPr>
        <p:spPr>
          <a:xfrm>
            <a:off x="3398551" y="3173997"/>
            <a:ext cx="0" cy="207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23A770C-97E7-7509-FCB7-BA607F6DFC97}"/>
              </a:ext>
            </a:extLst>
          </p:cNvPr>
          <p:cNvCxnSpPr>
            <a:cxnSpLocks/>
          </p:cNvCxnSpPr>
          <p:nvPr/>
        </p:nvCxnSpPr>
        <p:spPr>
          <a:xfrm>
            <a:off x="4344701" y="3173997"/>
            <a:ext cx="0" cy="207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0D3E59F-A0BE-4B17-B5BA-72E2F0033454}"/>
              </a:ext>
            </a:extLst>
          </p:cNvPr>
          <p:cNvCxnSpPr>
            <a:cxnSpLocks/>
          </p:cNvCxnSpPr>
          <p:nvPr/>
        </p:nvCxnSpPr>
        <p:spPr>
          <a:xfrm>
            <a:off x="5297201" y="3173997"/>
            <a:ext cx="0" cy="207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2B9629C-E0D6-E010-6E80-7A23D149FF35}"/>
              </a:ext>
            </a:extLst>
          </p:cNvPr>
          <p:cNvCxnSpPr>
            <a:cxnSpLocks/>
          </p:cNvCxnSpPr>
          <p:nvPr/>
        </p:nvCxnSpPr>
        <p:spPr>
          <a:xfrm>
            <a:off x="6243351" y="3173997"/>
            <a:ext cx="0" cy="207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0038DCD-3875-4AF4-A2F9-C9343B90714F}"/>
              </a:ext>
            </a:extLst>
          </p:cNvPr>
          <p:cNvCxnSpPr>
            <a:cxnSpLocks/>
          </p:cNvCxnSpPr>
          <p:nvPr/>
        </p:nvCxnSpPr>
        <p:spPr>
          <a:xfrm>
            <a:off x="7207761" y="3173997"/>
            <a:ext cx="0" cy="207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DD950CA-3AA2-9D95-0D1A-7D5774AEAB8F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088050" y="2685397"/>
            <a:ext cx="0" cy="488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5A977A8-1365-E5D9-121F-1054B58C5EE0}"/>
              </a:ext>
            </a:extLst>
          </p:cNvPr>
          <p:cNvSpPr txBox="1"/>
          <p:nvPr/>
        </p:nvSpPr>
        <p:spPr>
          <a:xfrm>
            <a:off x="7508761" y="3373964"/>
            <a:ext cx="15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Second level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0F3B3D8-CB46-80F7-5B1F-69B9F94283E8}"/>
              </a:ext>
            </a:extLst>
          </p:cNvPr>
          <p:cNvSpPr txBox="1"/>
          <p:nvPr/>
        </p:nvSpPr>
        <p:spPr>
          <a:xfrm>
            <a:off x="2171756" y="4318487"/>
            <a:ext cx="66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snu</a:t>
            </a:r>
            <a:endParaRPr lang="en-US" altLang="ko-KR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990408-FA24-212C-8DB3-69606DB7715A}"/>
              </a:ext>
            </a:extLst>
          </p:cNvPr>
          <p:cNvSpPr txBox="1"/>
          <p:nvPr/>
        </p:nvSpPr>
        <p:spPr>
          <a:xfrm>
            <a:off x="3025888" y="4314825"/>
            <a:ext cx="78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kaist</a:t>
            </a:r>
            <a:endParaRPr lang="en-US" altLang="ko-KR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89CFD3D-F115-F089-822F-1ADCF65178C6}"/>
              </a:ext>
            </a:extLst>
          </p:cNvPr>
          <p:cNvSpPr txBox="1"/>
          <p:nvPr/>
        </p:nvSpPr>
        <p:spPr>
          <a:xfrm>
            <a:off x="861734" y="4314825"/>
            <a:ext cx="120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sungshin</a:t>
            </a:r>
            <a:endParaRPr lang="en-US" altLang="ko-KR" b="1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81E5E3F-FC31-FAF4-16FD-D0F5A6D3E371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1463707" y="4107505"/>
            <a:ext cx="0" cy="207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72ED4F0-29DA-3883-9587-8092BDBFF31E}"/>
              </a:ext>
            </a:extLst>
          </p:cNvPr>
          <p:cNvCxnSpPr>
            <a:cxnSpLocks/>
          </p:cNvCxnSpPr>
          <p:nvPr/>
        </p:nvCxnSpPr>
        <p:spPr>
          <a:xfrm>
            <a:off x="2503201" y="4107505"/>
            <a:ext cx="0" cy="207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4908595-7132-1CD5-6A1E-6DD3F78E2964}"/>
              </a:ext>
            </a:extLst>
          </p:cNvPr>
          <p:cNvCxnSpPr>
            <a:cxnSpLocks/>
          </p:cNvCxnSpPr>
          <p:nvPr/>
        </p:nvCxnSpPr>
        <p:spPr>
          <a:xfrm>
            <a:off x="3449351" y="4107505"/>
            <a:ext cx="0" cy="207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C84AE544-C5BA-0044-A6D6-54E1F734C7C2}"/>
              </a:ext>
            </a:extLst>
          </p:cNvPr>
          <p:cNvCxnSpPr>
            <a:cxnSpLocks/>
          </p:cNvCxnSpPr>
          <p:nvPr/>
        </p:nvCxnSpPr>
        <p:spPr>
          <a:xfrm>
            <a:off x="1463707" y="4107505"/>
            <a:ext cx="19856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6B9FA61-57B3-BFA0-91A6-43FBEAE155CD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2509551" y="3750649"/>
            <a:ext cx="0" cy="3568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F3B052B-7E7C-8D7C-4250-52F90EFE83DD}"/>
              </a:ext>
            </a:extLst>
          </p:cNvPr>
          <p:cNvSpPr txBox="1"/>
          <p:nvPr/>
        </p:nvSpPr>
        <p:spPr>
          <a:xfrm>
            <a:off x="4499494" y="4315807"/>
            <a:ext cx="73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imbc</a:t>
            </a:r>
            <a:endParaRPr lang="en-US" altLang="ko-KR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C84DE41-B612-E978-E1EB-D941335954B4}"/>
              </a:ext>
            </a:extLst>
          </p:cNvPr>
          <p:cNvSpPr txBox="1"/>
          <p:nvPr/>
        </p:nvSpPr>
        <p:spPr>
          <a:xfrm>
            <a:off x="5825144" y="4315807"/>
            <a:ext cx="78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hani</a:t>
            </a:r>
            <a:endParaRPr lang="en-US" altLang="ko-KR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4E6BA03E-E466-0BCF-3C57-2BA95BF0B916}"/>
              </a:ext>
            </a:extLst>
          </p:cNvPr>
          <p:cNvCxnSpPr>
            <a:cxnSpLocks/>
          </p:cNvCxnSpPr>
          <p:nvPr/>
        </p:nvCxnSpPr>
        <p:spPr>
          <a:xfrm>
            <a:off x="4871085" y="4104825"/>
            <a:ext cx="0" cy="207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9FDF8593-FC62-3CE8-D9C1-5A4E1C2BB8B1}"/>
              </a:ext>
            </a:extLst>
          </p:cNvPr>
          <p:cNvCxnSpPr>
            <a:cxnSpLocks/>
          </p:cNvCxnSpPr>
          <p:nvPr/>
        </p:nvCxnSpPr>
        <p:spPr>
          <a:xfrm>
            <a:off x="6228111" y="4108488"/>
            <a:ext cx="0" cy="207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AAFAB1EE-474B-D727-3D60-FF3A3AE6D619}"/>
              </a:ext>
            </a:extLst>
          </p:cNvPr>
          <p:cNvCxnSpPr>
            <a:cxnSpLocks/>
          </p:cNvCxnSpPr>
          <p:nvPr/>
        </p:nvCxnSpPr>
        <p:spPr>
          <a:xfrm>
            <a:off x="4871085" y="4108488"/>
            <a:ext cx="135702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4AD5F954-8241-F73B-BF3E-5DF63613D327}"/>
              </a:ext>
            </a:extLst>
          </p:cNvPr>
          <p:cNvCxnSpPr>
            <a:cxnSpLocks/>
          </p:cNvCxnSpPr>
          <p:nvPr/>
        </p:nvCxnSpPr>
        <p:spPr>
          <a:xfrm>
            <a:off x="5288311" y="3751632"/>
            <a:ext cx="0" cy="3568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6671642-7CCC-29A6-092F-3459A559C553}"/>
              </a:ext>
            </a:extLst>
          </p:cNvPr>
          <p:cNvSpPr txBox="1"/>
          <p:nvPr/>
        </p:nvSpPr>
        <p:spPr>
          <a:xfrm>
            <a:off x="7487957" y="4231987"/>
            <a:ext cx="15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Third level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6988306-303A-8280-4435-3A08C60796F5}"/>
              </a:ext>
            </a:extLst>
          </p:cNvPr>
          <p:cNvSpPr txBox="1"/>
          <p:nvPr/>
        </p:nvSpPr>
        <p:spPr>
          <a:xfrm>
            <a:off x="1178934" y="5251994"/>
            <a:ext cx="66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08C40C-8885-2ACB-CE37-3FB762CB9A71}"/>
              </a:ext>
            </a:extLst>
          </p:cNvPr>
          <p:cNvSpPr txBox="1"/>
          <p:nvPr/>
        </p:nvSpPr>
        <p:spPr>
          <a:xfrm>
            <a:off x="2033066" y="5248332"/>
            <a:ext cx="78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752B1D3-2994-429E-327C-12EA903B71FC}"/>
              </a:ext>
            </a:extLst>
          </p:cNvPr>
          <p:cNvSpPr txBox="1"/>
          <p:nvPr/>
        </p:nvSpPr>
        <p:spPr>
          <a:xfrm>
            <a:off x="79649" y="5244670"/>
            <a:ext cx="78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www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D81F81D-2133-816F-4ED8-23F32D5142DE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470884" y="5041012"/>
            <a:ext cx="0" cy="2036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06A1BA82-0C31-8DA6-E640-0EA2FE5B7843}"/>
              </a:ext>
            </a:extLst>
          </p:cNvPr>
          <p:cNvCxnSpPr>
            <a:cxnSpLocks/>
          </p:cNvCxnSpPr>
          <p:nvPr/>
        </p:nvCxnSpPr>
        <p:spPr>
          <a:xfrm>
            <a:off x="1510379" y="5041012"/>
            <a:ext cx="0" cy="207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5ADC30D5-A4FD-F2B3-F8DA-0314E8FA1DF8}"/>
              </a:ext>
            </a:extLst>
          </p:cNvPr>
          <p:cNvCxnSpPr>
            <a:cxnSpLocks/>
          </p:cNvCxnSpPr>
          <p:nvPr/>
        </p:nvCxnSpPr>
        <p:spPr>
          <a:xfrm>
            <a:off x="2456529" y="5041012"/>
            <a:ext cx="0" cy="207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086BC2B6-8AF9-3E36-BFF3-7E0256F35E75}"/>
              </a:ext>
            </a:extLst>
          </p:cNvPr>
          <p:cNvCxnSpPr>
            <a:cxnSpLocks/>
          </p:cNvCxnSpPr>
          <p:nvPr/>
        </p:nvCxnSpPr>
        <p:spPr>
          <a:xfrm>
            <a:off x="470885" y="5041012"/>
            <a:ext cx="19856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2B74746B-7908-A9E3-B6B9-AFA5C0BE6BD1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1463707" y="4684157"/>
            <a:ext cx="0" cy="3568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4A1B1955-E5FE-00FF-6A2F-6904335C1E81}"/>
              </a:ext>
            </a:extLst>
          </p:cNvPr>
          <p:cNvSpPr txBox="1"/>
          <p:nvPr/>
        </p:nvSpPr>
        <p:spPr>
          <a:xfrm>
            <a:off x="5701562" y="5244670"/>
            <a:ext cx="78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……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FC13A0C-A409-B5D1-0DC4-22D432BFA3DC}"/>
              </a:ext>
            </a:extLst>
          </p:cNvPr>
          <p:cNvSpPr txBox="1"/>
          <p:nvPr/>
        </p:nvSpPr>
        <p:spPr>
          <a:xfrm>
            <a:off x="6486605" y="5205823"/>
            <a:ext cx="258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Host/Subdomain level</a:t>
            </a:r>
          </a:p>
        </p:txBody>
      </p:sp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2CF071A2-2E81-7412-5348-96A6B0632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203721"/>
              </p:ext>
            </p:extLst>
          </p:nvPr>
        </p:nvGraphicFramePr>
        <p:xfrm>
          <a:off x="472584" y="5918516"/>
          <a:ext cx="8223537" cy="6318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5244">
                  <a:extLst>
                    <a:ext uri="{9D8B030D-6E8A-4147-A177-3AD203B41FA5}">
                      <a16:colId xmlns:a16="http://schemas.microsoft.com/office/drawing/2014/main" val="2102624881"/>
                    </a:ext>
                  </a:extLst>
                </a:gridCol>
                <a:gridCol w="384111">
                  <a:extLst>
                    <a:ext uri="{9D8B030D-6E8A-4147-A177-3AD203B41FA5}">
                      <a16:colId xmlns:a16="http://schemas.microsoft.com/office/drawing/2014/main" val="2596522384"/>
                    </a:ext>
                  </a:extLst>
                </a:gridCol>
                <a:gridCol w="1690088">
                  <a:extLst>
                    <a:ext uri="{9D8B030D-6E8A-4147-A177-3AD203B41FA5}">
                      <a16:colId xmlns:a16="http://schemas.microsoft.com/office/drawing/2014/main" val="2135759538"/>
                    </a:ext>
                  </a:extLst>
                </a:gridCol>
                <a:gridCol w="393715">
                  <a:extLst>
                    <a:ext uri="{9D8B030D-6E8A-4147-A177-3AD203B41FA5}">
                      <a16:colId xmlns:a16="http://schemas.microsoft.com/office/drawing/2014/main" val="2664549251"/>
                    </a:ext>
                  </a:extLst>
                </a:gridCol>
                <a:gridCol w="1987774">
                  <a:extLst>
                    <a:ext uri="{9D8B030D-6E8A-4147-A177-3AD203B41FA5}">
                      <a16:colId xmlns:a16="http://schemas.microsoft.com/office/drawing/2014/main" val="3041229502"/>
                    </a:ext>
                  </a:extLst>
                </a:gridCol>
                <a:gridCol w="374508">
                  <a:extLst>
                    <a:ext uri="{9D8B030D-6E8A-4147-A177-3AD203B41FA5}">
                      <a16:colId xmlns:a16="http://schemas.microsoft.com/office/drawing/2014/main" val="2253587051"/>
                    </a:ext>
                  </a:extLst>
                </a:gridCol>
                <a:gridCol w="1578097">
                  <a:extLst>
                    <a:ext uri="{9D8B030D-6E8A-4147-A177-3AD203B41FA5}">
                      <a16:colId xmlns:a16="http://schemas.microsoft.com/office/drawing/2014/main" val="2296605936"/>
                    </a:ext>
                  </a:extLst>
                </a:gridCol>
              </a:tblGrid>
              <a:tr h="327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www</a:t>
                      </a:r>
                      <a:endParaRPr lang="ko-KR" altLang="en-US" sz="1400" b="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.</a:t>
                      </a:r>
                      <a:endParaRPr lang="ko-KR" altLang="en-US" sz="1400" b="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hrdkorea</a:t>
                      </a:r>
                      <a:endParaRPr lang="ko-KR" altLang="en-US" sz="1400" b="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.</a:t>
                      </a:r>
                      <a:endParaRPr lang="ko-KR" altLang="en-US" sz="1400" b="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or</a:t>
                      </a:r>
                      <a:endParaRPr lang="ko-KR" altLang="en-US" sz="1400" b="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.</a:t>
                      </a:r>
                      <a:endParaRPr lang="ko-KR" altLang="en-US" sz="1400" b="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kr</a:t>
                      </a:r>
                      <a:endParaRPr lang="ko-KR" altLang="en-US" sz="1400" b="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517624"/>
                  </a:ext>
                </a:extLst>
              </a:tr>
              <a:tr h="265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호스트이름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한국산업인력공단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공공기관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한국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288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40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90</Words>
  <Application>Microsoft Office PowerPoint</Application>
  <PresentationFormat>화면 슬라이드 쇼(4:3)</PresentationFormat>
  <Paragraphs>51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HY견명조</vt:lpstr>
      <vt:lpstr>굴림</vt:lpstr>
      <vt:lpstr>Aptos</vt:lpstr>
      <vt:lpstr>Aptos Display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이지호</dc:creator>
  <cp:lastModifiedBy>이지호</cp:lastModifiedBy>
  <cp:revision>16</cp:revision>
  <dcterms:created xsi:type="dcterms:W3CDTF">2025-07-11T05:06:27Z</dcterms:created>
  <dcterms:modified xsi:type="dcterms:W3CDTF">2025-07-11T05:38:57Z</dcterms:modified>
</cp:coreProperties>
</file>