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5" autoAdjust="0"/>
    <p:restoredTop sz="94660"/>
  </p:normalViewPr>
  <p:slideViewPr>
    <p:cSldViewPr snapToGrid="0">
      <p:cViewPr>
        <p:scale>
          <a:sx n="125" d="100"/>
          <a:sy n="125" d="100"/>
        </p:scale>
        <p:origin x="942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8380-1771-4B12-8D20-18B6BBCE8F06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C10B-EB9A-4566-B238-6229E930D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5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8380-1771-4B12-8D20-18B6BBCE8F06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C10B-EB9A-4566-B238-6229E930D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56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8380-1771-4B12-8D20-18B6BBCE8F06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C10B-EB9A-4566-B238-6229E930D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2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8380-1771-4B12-8D20-18B6BBCE8F06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C10B-EB9A-4566-B238-6229E930D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8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8380-1771-4B12-8D20-18B6BBCE8F06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C10B-EB9A-4566-B238-6229E930D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92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8380-1771-4B12-8D20-18B6BBCE8F06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C10B-EB9A-4566-B238-6229E930D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36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8380-1771-4B12-8D20-18B6BBCE8F06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C10B-EB9A-4566-B238-6229E930D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8380-1771-4B12-8D20-18B6BBCE8F06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C10B-EB9A-4566-B238-6229E930D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500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8380-1771-4B12-8D20-18B6BBCE8F06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C10B-EB9A-4566-B238-6229E930D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3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8380-1771-4B12-8D20-18B6BBCE8F06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C10B-EB9A-4566-B238-6229E930D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14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38380-1771-4B12-8D20-18B6BBCE8F06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6C10B-EB9A-4566-B238-6229E930D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507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038380-1771-4B12-8D20-18B6BBCE8F06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6C10B-EB9A-4566-B238-6229E930D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3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C1317-A66D-7AD3-CA2F-3AB549A1F805}"/>
              </a:ext>
            </a:extLst>
          </p:cNvPr>
          <p:cNvSpPr txBox="1"/>
          <p:nvPr/>
        </p:nvSpPr>
        <p:spPr>
          <a:xfrm>
            <a:off x="323848" y="216114"/>
            <a:ext cx="384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정보통신의 유형</a:t>
            </a:r>
            <a:endParaRPr lang="en-US" altLang="ko-KR" sz="36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078B114-5BFB-DA3C-0114-E59BE525889E}"/>
              </a:ext>
            </a:extLst>
          </p:cNvPr>
          <p:cNvSpPr/>
          <p:nvPr/>
        </p:nvSpPr>
        <p:spPr>
          <a:xfrm>
            <a:off x="388143" y="1409700"/>
            <a:ext cx="8401050" cy="52321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E8F242-76DD-64A5-79DF-1F21C712B8FF}"/>
              </a:ext>
            </a:extLst>
          </p:cNvPr>
          <p:cNvSpPr/>
          <p:nvPr/>
        </p:nvSpPr>
        <p:spPr>
          <a:xfrm>
            <a:off x="3571875" y="1128303"/>
            <a:ext cx="2033588" cy="57708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100" dirty="0"/>
              <a:t>통신방식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C0074B-E716-CBD2-0490-67D092A24FAA}"/>
              </a:ext>
            </a:extLst>
          </p:cNvPr>
          <p:cNvSpPr/>
          <p:nvPr/>
        </p:nvSpPr>
        <p:spPr>
          <a:xfrm>
            <a:off x="690563" y="1667692"/>
            <a:ext cx="652462" cy="57708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000" dirty="0"/>
              <a:t>2</a:t>
            </a:r>
            <a:endParaRPr lang="ko-KR" altLang="en-US" sz="4000" dirty="0"/>
          </a:p>
        </p:txBody>
      </p:sp>
      <p:sp>
        <p:nvSpPr>
          <p:cNvPr id="6" name="말풍선: 모서리가 둥근 사각형 5">
            <a:extLst>
              <a:ext uri="{FF2B5EF4-FFF2-40B4-BE49-F238E27FC236}">
                <a16:creationId xmlns:a16="http://schemas.microsoft.com/office/drawing/2014/main" id="{238ED298-D46B-68D8-C47C-F3A217C70991}"/>
              </a:ext>
            </a:extLst>
          </p:cNvPr>
          <p:cNvSpPr/>
          <p:nvPr/>
        </p:nvSpPr>
        <p:spPr>
          <a:xfrm>
            <a:off x="6169819" y="216114"/>
            <a:ext cx="2619374" cy="945117"/>
          </a:xfrm>
          <a:prstGeom prst="wedgeRoundRectCallout">
            <a:avLst>
              <a:gd name="adj1" fmla="val -68186"/>
              <a:gd name="adj2" fmla="val 65758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흐름</a:t>
            </a:r>
            <a:r>
              <a:rPr lang="en-US" altLang="ko-KR" sz="1600" dirty="0"/>
              <a:t>, </a:t>
            </a:r>
            <a:r>
              <a:rPr lang="ko-KR" altLang="en-US" sz="1600" dirty="0"/>
              <a:t>방향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동시성여부에 따라</a:t>
            </a:r>
            <a:br>
              <a:rPr lang="en-US" altLang="ko-KR" sz="1600" dirty="0"/>
            </a:br>
            <a:r>
              <a:rPr lang="ko-KR" altLang="en-US" sz="1600" dirty="0"/>
              <a:t>분류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6A8BE-211B-5A1C-4F01-8493A587EE6D}"/>
              </a:ext>
            </a:extLst>
          </p:cNvPr>
          <p:cNvSpPr txBox="1"/>
          <p:nvPr/>
        </p:nvSpPr>
        <p:spPr>
          <a:xfrm>
            <a:off x="1016794" y="1986781"/>
            <a:ext cx="5457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err="1">
                <a:latin typeface="+mj-ea"/>
                <a:ea typeface="+mj-ea"/>
              </a:rPr>
              <a:t>반이중</a:t>
            </a:r>
            <a:r>
              <a:rPr lang="ko-KR" altLang="en-US" sz="3200" dirty="0">
                <a:latin typeface="+mj-ea"/>
                <a:ea typeface="+mj-ea"/>
              </a:rPr>
              <a:t> 통신</a:t>
            </a:r>
            <a:r>
              <a:rPr lang="en-US" altLang="ko-KR" sz="3200" dirty="0">
                <a:latin typeface="+mj-ea"/>
                <a:ea typeface="+mj-ea"/>
              </a:rPr>
              <a:t>(Half duplex)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19827-92FC-1976-CF63-AA515DE0EA11}"/>
              </a:ext>
            </a:extLst>
          </p:cNvPr>
          <p:cNvSpPr txBox="1"/>
          <p:nvPr/>
        </p:nvSpPr>
        <p:spPr>
          <a:xfrm>
            <a:off x="769145" y="2571556"/>
            <a:ext cx="8084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200" dirty="0" err="1"/>
              <a:t>반이중</a:t>
            </a:r>
            <a:r>
              <a:rPr lang="ko-KR" altLang="en-US" sz="2200" dirty="0"/>
              <a:t> 통신은 통신하는 두 단말기 모두 송수신이 가능하나</a:t>
            </a:r>
            <a:br>
              <a:rPr lang="en-US" altLang="ko-KR" sz="2200" dirty="0"/>
            </a:br>
            <a:r>
              <a:rPr lang="ko-KR" altLang="en-US" sz="2200" dirty="0"/>
              <a:t>동시에는 불가능한 통신방식을 말한다</a:t>
            </a:r>
            <a:br>
              <a:rPr lang="en-US" altLang="ko-KR" sz="2200" dirty="0"/>
            </a:br>
            <a:r>
              <a:rPr lang="ko-KR" altLang="en-US" sz="2200" dirty="0"/>
              <a:t>즉 교대로 데이터를 주고 받는 방식이다</a:t>
            </a:r>
            <a:r>
              <a:rPr lang="en-US" altLang="ko-KR" sz="2200" dirty="0"/>
              <a:t>.</a:t>
            </a:r>
            <a:br>
              <a:rPr lang="en-US" altLang="ko-KR" sz="2200" dirty="0"/>
            </a:br>
            <a:r>
              <a:rPr lang="ko-KR" altLang="en-US" sz="2200" dirty="0"/>
              <a:t>예 </a:t>
            </a:r>
            <a:r>
              <a:rPr lang="en-US" altLang="ko-KR" sz="2200" dirty="0"/>
              <a:t>) </a:t>
            </a:r>
            <a:r>
              <a:rPr lang="ko-KR" altLang="en-US" sz="2200" dirty="0"/>
              <a:t>무전기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100C65B-46C7-9D5A-01BB-2ADFF0097437}"/>
              </a:ext>
            </a:extLst>
          </p:cNvPr>
          <p:cNvSpPr/>
          <p:nvPr/>
        </p:nvSpPr>
        <p:spPr>
          <a:xfrm>
            <a:off x="1781176" y="4266575"/>
            <a:ext cx="809624" cy="80962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송</a:t>
            </a:r>
            <a:endParaRPr lang="en-US" altLang="ko-KR" sz="28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BB732CB-135D-3683-95D9-8808296B1AA5}"/>
              </a:ext>
            </a:extLst>
          </p:cNvPr>
          <p:cNvSpPr/>
          <p:nvPr/>
        </p:nvSpPr>
        <p:spPr>
          <a:xfrm>
            <a:off x="1781176" y="5357596"/>
            <a:ext cx="809624" cy="80962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수</a:t>
            </a:r>
            <a:endParaRPr lang="en-US" altLang="ko-KR" sz="28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6910022-FB4F-93E3-F879-C39D0C324D6E}"/>
              </a:ext>
            </a:extLst>
          </p:cNvPr>
          <p:cNvSpPr/>
          <p:nvPr/>
        </p:nvSpPr>
        <p:spPr>
          <a:xfrm>
            <a:off x="6379367" y="4266575"/>
            <a:ext cx="809624" cy="80962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수</a:t>
            </a:r>
            <a:endParaRPr lang="en-US" altLang="ko-KR" sz="2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2A1B15A-B8D1-2FB3-C0BB-318E503A5160}"/>
              </a:ext>
            </a:extLst>
          </p:cNvPr>
          <p:cNvSpPr/>
          <p:nvPr/>
        </p:nvSpPr>
        <p:spPr>
          <a:xfrm>
            <a:off x="6379367" y="5357596"/>
            <a:ext cx="809624" cy="80962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800" dirty="0"/>
              <a:t>송</a:t>
            </a:r>
            <a:endParaRPr lang="en-US" altLang="ko-KR" sz="2800" dirty="0"/>
          </a:p>
        </p:txBody>
      </p:sp>
      <p:sp>
        <p:nvSpPr>
          <p:cNvPr id="13" name="원통형 12">
            <a:extLst>
              <a:ext uri="{FF2B5EF4-FFF2-40B4-BE49-F238E27FC236}">
                <a16:creationId xmlns:a16="http://schemas.microsoft.com/office/drawing/2014/main" id="{2D899247-C556-DB20-9C5F-C60979262FF7}"/>
              </a:ext>
            </a:extLst>
          </p:cNvPr>
          <p:cNvSpPr/>
          <p:nvPr/>
        </p:nvSpPr>
        <p:spPr>
          <a:xfrm rot="16200000">
            <a:off x="4194347" y="4090585"/>
            <a:ext cx="581473" cy="2362200"/>
          </a:xfrm>
          <a:prstGeom prst="can">
            <a:avLst>
              <a:gd name="adj" fmla="val 54412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DB76F5B-A65D-2B61-8794-B21323CAD784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2590800" y="4671387"/>
            <a:ext cx="968375" cy="404812"/>
          </a:xfrm>
          <a:prstGeom prst="bentConnector3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61DB7D5A-F81D-D85F-65CC-6F57CFD3D899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>
            <a:off x="5666184" y="5271685"/>
            <a:ext cx="713183" cy="490723"/>
          </a:xfrm>
          <a:prstGeom prst="bentConnector3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97E75673-C737-D4FA-2744-FCB0A1FA173B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666184" y="4671387"/>
            <a:ext cx="713183" cy="460412"/>
          </a:xfrm>
          <a:prstGeom prst="bentConnector3">
            <a:avLst/>
          </a:prstGeom>
          <a:ln w="38100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3891DCFB-B8A2-6844-538D-0BAAE61E47B7}"/>
              </a:ext>
            </a:extLst>
          </p:cNvPr>
          <p:cNvCxnSpPr>
            <a:cxnSpLocks/>
            <a:stCxn id="13" idx="0"/>
            <a:endCxn id="10" idx="6"/>
          </p:cNvCxnSpPr>
          <p:nvPr/>
        </p:nvCxnSpPr>
        <p:spPr>
          <a:xfrm rot="10800000" flipV="1">
            <a:off x="2590801" y="5271684"/>
            <a:ext cx="1029575" cy="490723"/>
          </a:xfrm>
          <a:prstGeom prst="bentConnector3">
            <a:avLst>
              <a:gd name="adj1" fmla="val 54626"/>
            </a:avLst>
          </a:prstGeom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A6A06976-2CE4-E68D-5AB0-4C2DEF87F46E}"/>
              </a:ext>
            </a:extLst>
          </p:cNvPr>
          <p:cNvCxnSpPr/>
          <p:nvPr/>
        </p:nvCxnSpPr>
        <p:spPr>
          <a:xfrm>
            <a:off x="3888582" y="4873793"/>
            <a:ext cx="1207293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38BE6D5-025F-FD04-C38C-EDF7728BC071}"/>
              </a:ext>
            </a:extLst>
          </p:cNvPr>
          <p:cNvCxnSpPr>
            <a:cxnSpLocks/>
          </p:cNvCxnSpPr>
          <p:nvPr/>
        </p:nvCxnSpPr>
        <p:spPr>
          <a:xfrm flipH="1">
            <a:off x="3923107" y="5660015"/>
            <a:ext cx="117276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7D1FFD3-A518-F338-1F00-CCEE15C22151}"/>
              </a:ext>
            </a:extLst>
          </p:cNvPr>
          <p:cNvCxnSpPr>
            <a:cxnSpLocks/>
          </p:cNvCxnSpPr>
          <p:nvPr/>
        </p:nvCxnSpPr>
        <p:spPr>
          <a:xfrm>
            <a:off x="6169818" y="5076199"/>
            <a:ext cx="0" cy="34328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918B1F6-C7FC-5F03-0FB4-11853CA3C04B}"/>
              </a:ext>
            </a:extLst>
          </p:cNvPr>
          <p:cNvCxnSpPr>
            <a:cxnSpLocks/>
          </p:cNvCxnSpPr>
          <p:nvPr/>
        </p:nvCxnSpPr>
        <p:spPr>
          <a:xfrm>
            <a:off x="2883693" y="5040863"/>
            <a:ext cx="0" cy="343283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846E26B-5479-78A6-3129-C34E33713FA4}"/>
              </a:ext>
            </a:extLst>
          </p:cNvPr>
          <p:cNvSpPr txBox="1"/>
          <p:nvPr/>
        </p:nvSpPr>
        <p:spPr>
          <a:xfrm>
            <a:off x="3419912" y="4368593"/>
            <a:ext cx="17898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데이터의 흐름</a:t>
            </a:r>
          </a:p>
        </p:txBody>
      </p:sp>
    </p:spTree>
    <p:extLst>
      <p:ext uri="{BB962C8B-B14F-4D97-AF65-F5344CB8AC3E}">
        <p14:creationId xmlns:p14="http://schemas.microsoft.com/office/powerpoint/2010/main" val="3076403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448494C8-61B7-D521-3315-E09B4B97E3AE}"/>
              </a:ext>
            </a:extLst>
          </p:cNvPr>
          <p:cNvSpPr txBox="1"/>
          <p:nvPr/>
        </p:nvSpPr>
        <p:spPr>
          <a:xfrm>
            <a:off x="1181100" y="251253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굴림" panose="020B0600000101010101" pitchFamily="50" charset="-127"/>
                <a:ea typeface="굴림" panose="020B0600000101010101" pitchFamily="50" charset="-127"/>
              </a:rPr>
              <a:t>인적자원 관리 절차</a:t>
            </a:r>
            <a:endParaRPr lang="en-US" altLang="ko-KR" sz="32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F78A53-DF28-46A3-170B-EE26CEF77CDF}"/>
              </a:ext>
            </a:extLst>
          </p:cNvPr>
          <p:cNvSpPr/>
          <p:nvPr/>
        </p:nvSpPr>
        <p:spPr>
          <a:xfrm>
            <a:off x="685800" y="1055102"/>
            <a:ext cx="2914650" cy="9334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조직의 전략 및 목표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1EAD76-C43F-D242-7EC6-DDF73CDA1F83}"/>
              </a:ext>
            </a:extLst>
          </p:cNvPr>
          <p:cNvSpPr/>
          <p:nvPr/>
        </p:nvSpPr>
        <p:spPr>
          <a:xfrm>
            <a:off x="409576" y="2590799"/>
            <a:ext cx="1371599" cy="714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직무분석</a:t>
            </a:r>
            <a:br>
              <a:rPr lang="en-US" altLang="ko-KR" dirty="0"/>
            </a:br>
            <a:r>
              <a:rPr lang="ko-KR" altLang="en-US" dirty="0"/>
              <a:t>및 설계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D6E287-93C2-4A2D-76B6-47D1BD71AE1D}"/>
              </a:ext>
            </a:extLst>
          </p:cNvPr>
          <p:cNvSpPr/>
          <p:nvPr/>
        </p:nvSpPr>
        <p:spPr>
          <a:xfrm>
            <a:off x="2387601" y="2590798"/>
            <a:ext cx="1704974" cy="714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인적자원계획</a:t>
            </a:r>
            <a:br>
              <a:rPr lang="en-US" altLang="ko-KR" dirty="0"/>
            </a:br>
            <a:r>
              <a:rPr lang="ko-KR" altLang="en-US" dirty="0"/>
              <a:t>및 예측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6A2514-AD85-666B-838B-6D1D2C387961}"/>
              </a:ext>
            </a:extLst>
          </p:cNvPr>
          <p:cNvSpPr/>
          <p:nvPr/>
        </p:nvSpPr>
        <p:spPr>
          <a:xfrm>
            <a:off x="4705351" y="2590798"/>
            <a:ext cx="1485899" cy="714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지원자 모집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704207-9582-1F45-7FE5-C818F7038CD3}"/>
              </a:ext>
            </a:extLst>
          </p:cNvPr>
          <p:cNvSpPr/>
          <p:nvPr/>
        </p:nvSpPr>
        <p:spPr>
          <a:xfrm>
            <a:off x="6800851" y="2590798"/>
            <a:ext cx="1485899" cy="714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68C819E-2E27-E8C5-B18D-AC03B00B5569}"/>
              </a:ext>
            </a:extLst>
          </p:cNvPr>
          <p:cNvSpPr/>
          <p:nvPr/>
        </p:nvSpPr>
        <p:spPr>
          <a:xfrm>
            <a:off x="6391275" y="4000498"/>
            <a:ext cx="1895476" cy="714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급여 및 복리후생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04CD8F-F05C-E65A-92C9-F1AF0017FCAA}"/>
              </a:ext>
            </a:extLst>
          </p:cNvPr>
          <p:cNvSpPr/>
          <p:nvPr/>
        </p:nvSpPr>
        <p:spPr>
          <a:xfrm>
            <a:off x="3031331" y="4000498"/>
            <a:ext cx="2576514" cy="714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성과계획 및 평가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4459E0-0D33-2D2B-052B-5A97522D7D7B}"/>
              </a:ext>
            </a:extLst>
          </p:cNvPr>
          <p:cNvSpPr/>
          <p:nvPr/>
        </p:nvSpPr>
        <p:spPr>
          <a:xfrm>
            <a:off x="685800" y="4000498"/>
            <a:ext cx="1562102" cy="714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교육훈련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4F88D7-6D07-4C96-EF0C-3DE0A87D9EC5}"/>
              </a:ext>
            </a:extLst>
          </p:cNvPr>
          <p:cNvSpPr/>
          <p:nvPr/>
        </p:nvSpPr>
        <p:spPr>
          <a:xfrm>
            <a:off x="2759867" y="5543550"/>
            <a:ext cx="3624265" cy="910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경력관리</a:t>
            </a:r>
            <a:r>
              <a:rPr lang="en-US" altLang="ko-KR" dirty="0"/>
              <a:t>: </a:t>
            </a:r>
            <a:r>
              <a:rPr lang="ko-KR" altLang="en-US" dirty="0"/>
              <a:t>인사이동 및 해고</a:t>
            </a: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FB0B524-B896-0E56-5B8A-A94B00E674D2}"/>
              </a:ext>
            </a:extLst>
          </p:cNvPr>
          <p:cNvSpPr/>
          <p:nvPr/>
        </p:nvSpPr>
        <p:spPr>
          <a:xfrm>
            <a:off x="1181100" y="1988552"/>
            <a:ext cx="247650" cy="54509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FEDC5A57-7F12-1947-3F06-49EE4E188D3F}"/>
              </a:ext>
            </a:extLst>
          </p:cNvPr>
          <p:cNvSpPr/>
          <p:nvPr/>
        </p:nvSpPr>
        <p:spPr>
          <a:xfrm rot="16200000">
            <a:off x="1980249" y="2817776"/>
            <a:ext cx="247650" cy="40138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515BA1D3-C84E-0446-954C-23F1FEEA961E}"/>
              </a:ext>
            </a:extLst>
          </p:cNvPr>
          <p:cNvSpPr/>
          <p:nvPr/>
        </p:nvSpPr>
        <p:spPr>
          <a:xfrm rot="16200000">
            <a:off x="4311969" y="2817776"/>
            <a:ext cx="247650" cy="40138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92BF264-EFA8-CDAE-A851-5057CAAAF85B}"/>
              </a:ext>
            </a:extLst>
          </p:cNvPr>
          <p:cNvSpPr/>
          <p:nvPr/>
        </p:nvSpPr>
        <p:spPr>
          <a:xfrm rot="16200000">
            <a:off x="6379845" y="2820630"/>
            <a:ext cx="247650" cy="40138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A850C03A-518D-767F-66E1-D23DC1104AF2}"/>
              </a:ext>
            </a:extLst>
          </p:cNvPr>
          <p:cNvSpPr/>
          <p:nvPr/>
        </p:nvSpPr>
        <p:spPr>
          <a:xfrm rot="16200000">
            <a:off x="2491694" y="4186259"/>
            <a:ext cx="247650" cy="40138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FD2606C-C369-25CC-30B5-7D350A92AE32}"/>
              </a:ext>
            </a:extLst>
          </p:cNvPr>
          <p:cNvSpPr/>
          <p:nvPr/>
        </p:nvSpPr>
        <p:spPr>
          <a:xfrm rot="16200000">
            <a:off x="5863545" y="4156991"/>
            <a:ext cx="247650" cy="40138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9EC1B45-7D04-D242-5700-2E5C7CD34BCC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H="1">
            <a:off x="685800" y="2947986"/>
            <a:ext cx="7600950" cy="1409700"/>
          </a:xfrm>
          <a:prstGeom prst="bentConnector5">
            <a:avLst>
              <a:gd name="adj1" fmla="val -3008"/>
              <a:gd name="adj2" fmla="val 50000"/>
              <a:gd name="adj3" fmla="val 10300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FE9F001-028A-22D4-D3A0-D5856E7E4C20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H="1">
            <a:off x="2759867" y="4357686"/>
            <a:ext cx="5526884" cy="1641263"/>
          </a:xfrm>
          <a:prstGeom prst="bentConnector5">
            <a:avLst>
              <a:gd name="adj1" fmla="val -4136"/>
              <a:gd name="adj2" fmla="val 47008"/>
              <a:gd name="adj3" fmla="val 104136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01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80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굴림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10</cp:revision>
  <dcterms:created xsi:type="dcterms:W3CDTF">2025-07-08T04:07:39Z</dcterms:created>
  <dcterms:modified xsi:type="dcterms:W3CDTF">2025-07-08T05:12:03Z</dcterms:modified>
</cp:coreProperties>
</file>