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E45CBA0-5E87-F771-EF1F-37406B2DED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D0118E-5EF2-C1C4-36D5-EBA6936B23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D5BDD-4912-4041-A952-C959A0A4ACCE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F6DD58-5FED-9DF9-C618-1066CBC577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A443C4-0D48-D19C-6D72-001D1BCC6F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004AB-183A-4923-BC73-C40F2DE90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89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7A2FE-7B5B-4EE9-A0A5-EC5251FF171A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90FB2-87BC-4CD7-8678-1742A48FB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2612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D28-C429-47FC-97FC-334A677D95D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55B-079B-4723-9540-6BE0F5F5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09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D28-C429-47FC-97FC-334A677D95D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55B-079B-4723-9540-6BE0F5F5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230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D28-C429-47FC-97FC-334A677D95D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55B-079B-4723-9540-6BE0F5F5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2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D28-C429-47FC-97FC-334A677D95D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55B-079B-4723-9540-6BE0F5F5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5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D28-C429-47FC-97FC-334A677D95D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55B-079B-4723-9540-6BE0F5F5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75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D28-C429-47FC-97FC-334A677D95D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55B-079B-4723-9540-6BE0F5F5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9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D28-C429-47FC-97FC-334A677D95D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55B-079B-4723-9540-6BE0F5F5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D28-C429-47FC-97FC-334A677D95D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55B-079B-4723-9540-6BE0F5F5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D28-C429-47FC-97FC-334A677D95D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55B-079B-4723-9540-6BE0F5F5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9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D28-C429-47FC-97FC-334A677D95D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55B-079B-4723-9540-6BE0F5F5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3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DD28-C429-47FC-97FC-334A677D95D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7D55B-079B-4723-9540-6BE0F5F5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9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FDD28-C429-47FC-97FC-334A677D95D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7D55B-079B-4723-9540-6BE0F5F5E9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64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1EC47EC-D362-322F-6ADB-7AB0CB035386}"/>
              </a:ext>
            </a:extLst>
          </p:cNvPr>
          <p:cNvSpPr/>
          <p:nvPr/>
        </p:nvSpPr>
        <p:spPr>
          <a:xfrm>
            <a:off x="1439213" y="573665"/>
            <a:ext cx="6265573" cy="8715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300" dirty="0" err="1">
                <a:latin typeface="굴림" panose="020B0600000101010101" pitchFamily="50" charset="-127"/>
                <a:ea typeface="굴림" panose="020B0600000101010101" pitchFamily="50" charset="-127"/>
              </a:rPr>
              <a:t>Vmware</a:t>
            </a:r>
            <a:r>
              <a:rPr lang="ko-KR" altLang="en-US" sz="3300" dirty="0">
                <a:latin typeface="굴림" panose="020B0600000101010101" pitchFamily="50" charset="-127"/>
                <a:ea typeface="굴림" panose="020B0600000101010101" pitchFamily="50" charset="-127"/>
              </a:rPr>
              <a:t>의 특징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3AFC9-16E7-4F4C-4261-BC5C4EA52B16}"/>
              </a:ext>
            </a:extLst>
          </p:cNvPr>
          <p:cNvSpPr txBox="1"/>
          <p:nvPr/>
        </p:nvSpPr>
        <p:spPr>
          <a:xfrm>
            <a:off x="1015999" y="1699491"/>
            <a:ext cx="5422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400" b="1" dirty="0"/>
              <a:t>똑같은 운영체제가 필요할 경우 복사해서 사용</a:t>
            </a:r>
            <a:endParaRPr lang="en-US" altLang="ko-KR" sz="1400" b="1" dirty="0"/>
          </a:p>
          <a:p>
            <a:pPr marL="342900" indent="-342900">
              <a:buFont typeface="+mj-ea"/>
              <a:buAutoNum type="circleNumDbPlain"/>
            </a:pPr>
            <a:r>
              <a:rPr lang="ko-KR" altLang="en-US" sz="1400" b="1" dirty="0"/>
              <a:t>운영체제의 특정시점을 저장 </a:t>
            </a:r>
            <a:r>
              <a:rPr lang="en-US" altLang="ko-KR" sz="1400" b="1" dirty="0"/>
              <a:t>: Snapshot </a:t>
            </a:r>
            <a:r>
              <a:rPr lang="ko-KR" altLang="en-US" sz="1400" b="1" dirty="0"/>
              <a:t>기능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0D2BAE-7257-9A4F-EAD4-61B860D14572}"/>
              </a:ext>
            </a:extLst>
          </p:cNvPr>
          <p:cNvSpPr/>
          <p:nvPr/>
        </p:nvSpPr>
        <p:spPr>
          <a:xfrm>
            <a:off x="1560945" y="3539832"/>
            <a:ext cx="1861642" cy="600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OS </a:t>
            </a:r>
            <a:r>
              <a:rPr lang="ko-KR" altLang="en-US" dirty="0"/>
              <a:t>설치완료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F6E019-F25C-A3ED-0542-4AB0C3F17B25}"/>
              </a:ext>
            </a:extLst>
          </p:cNvPr>
          <p:cNvSpPr/>
          <p:nvPr/>
        </p:nvSpPr>
        <p:spPr>
          <a:xfrm>
            <a:off x="3419473" y="3539831"/>
            <a:ext cx="2650479" cy="600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설치 후 여러 가지 작업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0ACAD3E-7BC6-9AB0-54CE-02363C7C423E}"/>
              </a:ext>
            </a:extLst>
          </p:cNvPr>
          <p:cNvSpPr/>
          <p:nvPr/>
        </p:nvSpPr>
        <p:spPr>
          <a:xfrm>
            <a:off x="6079188" y="3241959"/>
            <a:ext cx="1625598" cy="11878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시간흐름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2A2233D-1978-E32E-B13D-F66C2AE92753}"/>
              </a:ext>
            </a:extLst>
          </p:cNvPr>
          <p:cNvSpPr/>
          <p:nvPr/>
        </p:nvSpPr>
        <p:spPr>
          <a:xfrm>
            <a:off x="3419473" y="3043373"/>
            <a:ext cx="2164088" cy="341755"/>
          </a:xfrm>
          <a:custGeom>
            <a:avLst/>
            <a:gdLst>
              <a:gd name="connsiteX0" fmla="*/ 0 w 2401454"/>
              <a:gd name="connsiteY0" fmla="*/ 332519 h 341755"/>
              <a:gd name="connsiteX1" fmla="*/ 1200727 w 2401454"/>
              <a:gd name="connsiteY1" fmla="*/ 10 h 341755"/>
              <a:gd name="connsiteX2" fmla="*/ 2401454 w 2401454"/>
              <a:gd name="connsiteY2" fmla="*/ 341755 h 34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1454" h="341755">
                <a:moveTo>
                  <a:pt x="0" y="332519"/>
                </a:moveTo>
                <a:cubicBezTo>
                  <a:pt x="400242" y="165495"/>
                  <a:pt x="800485" y="-1529"/>
                  <a:pt x="1200727" y="10"/>
                </a:cubicBezTo>
                <a:cubicBezTo>
                  <a:pt x="1600969" y="1549"/>
                  <a:pt x="2001211" y="171652"/>
                  <a:pt x="2401454" y="341755"/>
                </a:cubicBezTo>
              </a:path>
            </a:pathLst>
          </a:custGeom>
          <a:noFill/>
          <a:ln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7F0D1994-2277-A59D-2EA8-998762A1650F}"/>
              </a:ext>
            </a:extLst>
          </p:cNvPr>
          <p:cNvSpPr/>
          <p:nvPr/>
        </p:nvSpPr>
        <p:spPr>
          <a:xfrm>
            <a:off x="3414859" y="3302003"/>
            <a:ext cx="1480418" cy="152400"/>
          </a:xfrm>
          <a:custGeom>
            <a:avLst/>
            <a:gdLst>
              <a:gd name="connsiteX0" fmla="*/ 0 w 2401454"/>
              <a:gd name="connsiteY0" fmla="*/ 332519 h 341755"/>
              <a:gd name="connsiteX1" fmla="*/ 1200727 w 2401454"/>
              <a:gd name="connsiteY1" fmla="*/ 10 h 341755"/>
              <a:gd name="connsiteX2" fmla="*/ 2401454 w 2401454"/>
              <a:gd name="connsiteY2" fmla="*/ 341755 h 34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1454" h="341755">
                <a:moveTo>
                  <a:pt x="0" y="332519"/>
                </a:moveTo>
                <a:cubicBezTo>
                  <a:pt x="400242" y="165495"/>
                  <a:pt x="800485" y="-1529"/>
                  <a:pt x="1200727" y="10"/>
                </a:cubicBezTo>
                <a:cubicBezTo>
                  <a:pt x="1600969" y="1549"/>
                  <a:pt x="2001211" y="171652"/>
                  <a:pt x="2401454" y="341755"/>
                </a:cubicBezTo>
              </a:path>
            </a:pathLst>
          </a:custGeom>
          <a:noFill/>
          <a:ln>
            <a:prstDash val="sysDash"/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67B076-4A58-1DB8-590E-6827B176FAE9}"/>
              </a:ext>
            </a:extLst>
          </p:cNvPr>
          <p:cNvSpPr txBox="1"/>
          <p:nvPr/>
        </p:nvSpPr>
        <p:spPr>
          <a:xfrm>
            <a:off x="3246759" y="2400499"/>
            <a:ext cx="2650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언제든지 스냅샷 지점으로</a:t>
            </a:r>
            <a:br>
              <a:rPr lang="en-US" altLang="ko-KR" sz="1400" b="1" dirty="0"/>
            </a:br>
            <a:r>
              <a:rPr lang="ko-KR" altLang="en-US" sz="1400" b="1" dirty="0"/>
              <a:t>되돌릴 수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EE4311-39D7-0209-CED0-10175F75D4E5}"/>
              </a:ext>
            </a:extLst>
          </p:cNvPr>
          <p:cNvSpPr txBox="1"/>
          <p:nvPr/>
        </p:nvSpPr>
        <p:spPr>
          <a:xfrm>
            <a:off x="1015999" y="5181884"/>
            <a:ext cx="5883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하드디스크 등의 하드웨어를 여러 개 장착 가능</a:t>
            </a:r>
            <a:endParaRPr lang="en-US" altLang="ko-KR" sz="1400" b="1" dirty="0"/>
          </a:p>
          <a:p>
            <a:pPr marL="342900" indent="-342900">
              <a:buFont typeface="+mj-ea"/>
              <a:buAutoNum type="circleNumDbPlain" startAt="3"/>
            </a:pPr>
            <a:r>
              <a:rPr lang="ko-KR" altLang="en-US" sz="1400" b="1" dirty="0"/>
              <a:t>현재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의 상태를 그대로 저장해 놓고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다음 사용할 때 현재 상태를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이어서 구동 </a:t>
            </a:r>
            <a:r>
              <a:rPr lang="en-US" altLang="ko-KR" sz="1400" b="1" dirty="0"/>
              <a:t>: Suspend </a:t>
            </a:r>
            <a:r>
              <a:rPr lang="ko-KR" altLang="en-US" sz="1400" b="1" dirty="0"/>
              <a:t>기능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F14565-10FE-CC47-FEBF-7C9BAF9ACC6E}"/>
              </a:ext>
            </a:extLst>
          </p:cNvPr>
          <p:cNvCxnSpPr>
            <a:cxnSpLocks/>
          </p:cNvCxnSpPr>
          <p:nvPr/>
        </p:nvCxnSpPr>
        <p:spPr>
          <a:xfrm flipV="1">
            <a:off x="3422587" y="4186228"/>
            <a:ext cx="0" cy="44119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627F8F-7D64-8CD7-6205-79C5E109009C}"/>
              </a:ext>
            </a:extLst>
          </p:cNvPr>
          <p:cNvSpPr txBox="1"/>
          <p:nvPr/>
        </p:nvSpPr>
        <p:spPr>
          <a:xfrm>
            <a:off x="2866095" y="4666951"/>
            <a:ext cx="1112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스냅샷 지점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BC12A68-E3A0-5EBB-F4E8-06CAEAD7A6BC}"/>
              </a:ext>
            </a:extLst>
          </p:cNvPr>
          <p:cNvCxnSpPr>
            <a:cxnSpLocks/>
          </p:cNvCxnSpPr>
          <p:nvPr/>
        </p:nvCxnSpPr>
        <p:spPr>
          <a:xfrm flipV="1">
            <a:off x="4811857" y="4184662"/>
            <a:ext cx="0" cy="48126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ED7D79-A154-6576-9B61-3548A2BA4160}"/>
              </a:ext>
            </a:extLst>
          </p:cNvPr>
          <p:cNvSpPr txBox="1"/>
          <p:nvPr/>
        </p:nvSpPr>
        <p:spPr>
          <a:xfrm>
            <a:off x="4548916" y="4666951"/>
            <a:ext cx="1292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문제발생 지점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D5A0BB0-3BFD-775E-A944-89BA8C671742}"/>
              </a:ext>
            </a:extLst>
          </p:cNvPr>
          <p:cNvCxnSpPr>
            <a:cxnSpLocks/>
          </p:cNvCxnSpPr>
          <p:nvPr/>
        </p:nvCxnSpPr>
        <p:spPr>
          <a:xfrm flipV="1">
            <a:off x="5597127" y="4193898"/>
            <a:ext cx="0" cy="48126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89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정육면체 1">
            <a:extLst>
              <a:ext uri="{FF2B5EF4-FFF2-40B4-BE49-F238E27FC236}">
                <a16:creationId xmlns:a16="http://schemas.microsoft.com/office/drawing/2014/main" id="{039E9ACC-A8C7-D906-7779-09B2294E7A9A}"/>
              </a:ext>
            </a:extLst>
          </p:cNvPr>
          <p:cNvSpPr/>
          <p:nvPr/>
        </p:nvSpPr>
        <p:spPr>
          <a:xfrm>
            <a:off x="1971963" y="424873"/>
            <a:ext cx="5200073" cy="831273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조직 개선 </a:t>
            </a:r>
            <a:r>
              <a:rPr lang="en-US" altLang="ko-KR" sz="2800" b="1" dirty="0"/>
              <a:t>TFT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61959-7369-F2E7-A85B-8FDF295C66DD}"/>
              </a:ext>
            </a:extLst>
          </p:cNvPr>
          <p:cNvSpPr txBox="1"/>
          <p:nvPr/>
        </p:nvSpPr>
        <p:spPr>
          <a:xfrm>
            <a:off x="1228436" y="1708728"/>
            <a:ext cx="5874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u="sng" dirty="0"/>
              <a:t>* </a:t>
            </a:r>
            <a:r>
              <a:rPr lang="ko-KR" altLang="en-US" sz="1600" b="1" u="sng" dirty="0"/>
              <a:t>개선 전략을 세우고 직원 의견 수렴 후 조직 개편을 수행 한다</a:t>
            </a:r>
            <a:r>
              <a:rPr lang="en-US" altLang="ko-KR" sz="1600" b="1" u="sng" dirty="0"/>
              <a:t>.</a:t>
            </a:r>
            <a:endParaRPr lang="ko-KR" altLang="en-US" sz="1600" b="1" u="sng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FE9C6A-CECD-D74B-34BE-03050581821F}"/>
              </a:ext>
            </a:extLst>
          </p:cNvPr>
          <p:cNvSpPr/>
          <p:nvPr/>
        </p:nvSpPr>
        <p:spPr>
          <a:xfrm>
            <a:off x="1468582" y="2499864"/>
            <a:ext cx="1168399" cy="1136073"/>
          </a:xfrm>
          <a:prstGeom prst="rect">
            <a:avLst/>
          </a:prstGeom>
          <a:effectLst>
            <a:outerShdw dist="38100" dir="2700000" sx="102000" sy="102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조직개선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9C10AE-EB6E-0492-3658-B9A76E45BEB2}"/>
              </a:ext>
            </a:extLst>
          </p:cNvPr>
          <p:cNvSpPr/>
          <p:nvPr/>
        </p:nvSpPr>
        <p:spPr>
          <a:xfrm>
            <a:off x="1468582" y="4314810"/>
            <a:ext cx="1168399" cy="1136073"/>
          </a:xfrm>
          <a:prstGeom prst="rect">
            <a:avLst/>
          </a:prstGeom>
          <a:effectLst>
            <a:outerShdw dist="38100" dir="2700000" sx="102000" sy="102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의견수렴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E48D87-8CEE-BAFF-F232-ADFA5E6D931B}"/>
              </a:ext>
            </a:extLst>
          </p:cNvPr>
          <p:cNvSpPr/>
          <p:nvPr/>
        </p:nvSpPr>
        <p:spPr>
          <a:xfrm>
            <a:off x="2840181" y="2499864"/>
            <a:ext cx="1316183" cy="538900"/>
          </a:xfrm>
          <a:prstGeom prst="rect">
            <a:avLst/>
          </a:prstGeom>
          <a:effectLst>
            <a:outerShdw dist="38100" dir="2700000" sx="102000" sy="102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타사사례분석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6F8F13-25E1-5A46-1207-E7C1C36F7859}"/>
              </a:ext>
            </a:extLst>
          </p:cNvPr>
          <p:cNvSpPr/>
          <p:nvPr/>
        </p:nvSpPr>
        <p:spPr>
          <a:xfrm>
            <a:off x="2840181" y="4314808"/>
            <a:ext cx="1316183" cy="538900"/>
          </a:xfrm>
          <a:prstGeom prst="rect">
            <a:avLst/>
          </a:prstGeom>
          <a:effectLst>
            <a:outerShdw dist="38100" dir="2700000" sx="102000" sy="102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부서별 상담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DD0E77C-E189-16BA-C473-45AD7C45837A}"/>
              </a:ext>
            </a:extLst>
          </p:cNvPr>
          <p:cNvSpPr/>
          <p:nvPr/>
        </p:nvSpPr>
        <p:spPr>
          <a:xfrm>
            <a:off x="4253346" y="2499864"/>
            <a:ext cx="212436" cy="538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FD69A60-8D9A-B950-FEFD-FDAE10D9C78D}"/>
              </a:ext>
            </a:extLst>
          </p:cNvPr>
          <p:cNvSpPr/>
          <p:nvPr/>
        </p:nvSpPr>
        <p:spPr>
          <a:xfrm>
            <a:off x="4253346" y="4271819"/>
            <a:ext cx="212436" cy="538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BC5054-6455-8FD4-FFDC-C96552579993}"/>
              </a:ext>
            </a:extLst>
          </p:cNvPr>
          <p:cNvSpPr/>
          <p:nvPr/>
        </p:nvSpPr>
        <p:spPr>
          <a:xfrm>
            <a:off x="4572000" y="2499864"/>
            <a:ext cx="1316183" cy="538900"/>
          </a:xfrm>
          <a:prstGeom prst="rect">
            <a:avLst/>
          </a:prstGeom>
          <a:effectLst>
            <a:outerShdw dist="38100" dir="2700000" sx="102000" sy="102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조직 안 도출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0B5C506-DF2E-36F1-904B-CAAE62233718}"/>
              </a:ext>
            </a:extLst>
          </p:cNvPr>
          <p:cNvSpPr/>
          <p:nvPr/>
        </p:nvSpPr>
        <p:spPr>
          <a:xfrm>
            <a:off x="4572000" y="4314808"/>
            <a:ext cx="1316183" cy="538900"/>
          </a:xfrm>
          <a:prstGeom prst="rect">
            <a:avLst/>
          </a:prstGeom>
          <a:effectLst>
            <a:outerShdw dist="38100" dir="2700000" sx="102000" sy="102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변화관리 수행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EDE5DB5-B83B-2977-00B1-69A18EF9C594}"/>
              </a:ext>
            </a:extLst>
          </p:cNvPr>
          <p:cNvSpPr/>
          <p:nvPr/>
        </p:nvSpPr>
        <p:spPr>
          <a:xfrm>
            <a:off x="5985165" y="2499864"/>
            <a:ext cx="212436" cy="538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062BEF8-4525-8C64-D607-3FA3C718DA71}"/>
              </a:ext>
            </a:extLst>
          </p:cNvPr>
          <p:cNvSpPr/>
          <p:nvPr/>
        </p:nvSpPr>
        <p:spPr>
          <a:xfrm>
            <a:off x="5985165" y="4271819"/>
            <a:ext cx="212436" cy="5389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6F64D-B27C-13B3-E02D-657E47D36AF8}"/>
              </a:ext>
            </a:extLst>
          </p:cNvPr>
          <p:cNvSpPr/>
          <p:nvPr/>
        </p:nvSpPr>
        <p:spPr>
          <a:xfrm>
            <a:off x="6361548" y="2499864"/>
            <a:ext cx="2092035" cy="2649408"/>
          </a:xfrm>
          <a:prstGeom prst="rect">
            <a:avLst/>
          </a:prstGeom>
          <a:effectLst>
            <a:outerShdw dist="38100" dir="2700000" sx="102000" sy="102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최종 안 설문 실시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부서별 회람 실시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변화 관리 기간 실시</a:t>
            </a:r>
            <a:r>
              <a:rPr lang="en-US" altLang="ko-KR" sz="1400" b="1" dirty="0"/>
              <a:t> 2012/05/10 ~ 5/20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최종 조직 안 발표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D85395-999B-FD17-55F7-25878DEF70A4}"/>
              </a:ext>
            </a:extLst>
          </p:cNvPr>
          <p:cNvSpPr txBox="1"/>
          <p:nvPr/>
        </p:nvSpPr>
        <p:spPr>
          <a:xfrm>
            <a:off x="2768600" y="3192853"/>
            <a:ext cx="3639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/>
              <a:t>개선안 도출 시 외국 사례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건 포함</a:t>
            </a:r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/>
              <a:t>정기 회의 시 부서 별 최소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인 참여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A19D7-BD29-F871-0B6A-24F2DF6C030B}"/>
              </a:ext>
            </a:extLst>
          </p:cNvPr>
          <p:cNvSpPr txBox="1"/>
          <p:nvPr/>
        </p:nvSpPr>
        <p:spPr>
          <a:xfrm>
            <a:off x="2768599" y="4913848"/>
            <a:ext cx="281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b="1" dirty="0"/>
              <a:t>상담 수행 시 대리 이하 직원 </a:t>
            </a:r>
            <a:r>
              <a:rPr lang="en-US" altLang="ko-KR" sz="1400" b="1" dirty="0"/>
              <a:t>50% </a:t>
            </a:r>
            <a:r>
              <a:rPr lang="ko-KR" altLang="en-US" sz="1400" b="1" dirty="0"/>
              <a:t>참여 필요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89330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130</Words>
  <Application>Microsoft Office PowerPoint</Application>
  <PresentationFormat>화면 슬라이드 쇼(4:3)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굴림</vt:lpstr>
      <vt:lpstr>맑은 고딕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9</cp:revision>
  <dcterms:created xsi:type="dcterms:W3CDTF">2025-07-08T05:35:45Z</dcterms:created>
  <dcterms:modified xsi:type="dcterms:W3CDTF">2025-07-08T06:17:08Z</dcterms:modified>
</cp:coreProperties>
</file>