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9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4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9D9F1-87C5-4F2C-88FB-1E2975C73309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C42B8-CEEC-4828-A6CE-1C5221A64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5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95D9D658-094B-217D-1F2D-8CDF8E871984}"/>
              </a:ext>
            </a:extLst>
          </p:cNvPr>
          <p:cNvSpPr/>
          <p:nvPr/>
        </p:nvSpPr>
        <p:spPr>
          <a:xfrm>
            <a:off x="1383506" y="245506"/>
            <a:ext cx="6376988" cy="1143000"/>
          </a:xfrm>
          <a:prstGeom prst="horizontalScroll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이미지의 처리와 압축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CDD37-659C-D894-465B-C1D2AEE26159}"/>
              </a:ext>
            </a:extLst>
          </p:cNvPr>
          <p:cNvSpPr txBox="1"/>
          <p:nvPr/>
        </p:nvSpPr>
        <p:spPr>
          <a:xfrm>
            <a:off x="315445" y="1628775"/>
            <a:ext cx="547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dirty="0"/>
              <a:t> JPEG</a:t>
            </a:r>
            <a:r>
              <a:rPr lang="ko-KR" altLang="en-US" dirty="0"/>
              <a:t>에 의한 이미지 데이터의 압축 및 복원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10D86-7880-2863-EF5F-5B3F81B80CA5}"/>
              </a:ext>
            </a:extLst>
          </p:cNvPr>
          <p:cNvSpPr txBox="1"/>
          <p:nvPr/>
        </p:nvSpPr>
        <p:spPr>
          <a:xfrm>
            <a:off x="2085095" y="4282261"/>
            <a:ext cx="96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8x8 </a:t>
            </a:r>
            <a:r>
              <a:rPr lang="ko-KR" altLang="en-US" sz="1400" b="1" dirty="0" err="1"/>
              <a:t>블럭</a:t>
            </a:r>
            <a:endParaRPr lang="ko-KR" altLang="en-US" sz="1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9C5D642-ABE2-6E54-CCC3-152627C0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01555"/>
              </p:ext>
            </p:extLst>
          </p:nvPr>
        </p:nvGraphicFramePr>
        <p:xfrm>
          <a:off x="1349691" y="2951202"/>
          <a:ext cx="860544" cy="858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36">
                  <a:extLst>
                    <a:ext uri="{9D8B030D-6E8A-4147-A177-3AD203B41FA5}">
                      <a16:colId xmlns:a16="http://schemas.microsoft.com/office/drawing/2014/main" val="3086739784"/>
                    </a:ext>
                  </a:extLst>
                </a:gridCol>
                <a:gridCol w="215136">
                  <a:extLst>
                    <a:ext uri="{9D8B030D-6E8A-4147-A177-3AD203B41FA5}">
                      <a16:colId xmlns:a16="http://schemas.microsoft.com/office/drawing/2014/main" val="1732121815"/>
                    </a:ext>
                  </a:extLst>
                </a:gridCol>
                <a:gridCol w="215136">
                  <a:extLst>
                    <a:ext uri="{9D8B030D-6E8A-4147-A177-3AD203B41FA5}">
                      <a16:colId xmlns:a16="http://schemas.microsoft.com/office/drawing/2014/main" val="1764431409"/>
                    </a:ext>
                  </a:extLst>
                </a:gridCol>
                <a:gridCol w="215136">
                  <a:extLst>
                    <a:ext uri="{9D8B030D-6E8A-4147-A177-3AD203B41FA5}">
                      <a16:colId xmlns:a16="http://schemas.microsoft.com/office/drawing/2014/main" val="2814810623"/>
                    </a:ext>
                  </a:extLst>
                </a:gridCol>
              </a:tblGrid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46455"/>
                  </a:ext>
                </a:extLst>
              </a:tr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17011"/>
                  </a:ext>
                </a:extLst>
              </a:tr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46708"/>
                  </a:ext>
                </a:extLst>
              </a:tr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847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8C1CDA-997A-0E55-8599-3C783909D49D}"/>
              </a:ext>
            </a:extLst>
          </p:cNvPr>
          <p:cNvSpPr txBox="1"/>
          <p:nvPr/>
        </p:nvSpPr>
        <p:spPr>
          <a:xfrm>
            <a:off x="528543" y="6027779"/>
            <a:ext cx="204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복원된 이미지 데이터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CC8971-4FFF-A5E9-1E18-5DC65263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99606"/>
              </p:ext>
            </p:extLst>
          </p:nvPr>
        </p:nvGraphicFramePr>
        <p:xfrm>
          <a:off x="1349690" y="5069326"/>
          <a:ext cx="860544" cy="858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36">
                  <a:extLst>
                    <a:ext uri="{9D8B030D-6E8A-4147-A177-3AD203B41FA5}">
                      <a16:colId xmlns:a16="http://schemas.microsoft.com/office/drawing/2014/main" val="3086739784"/>
                    </a:ext>
                  </a:extLst>
                </a:gridCol>
                <a:gridCol w="215136">
                  <a:extLst>
                    <a:ext uri="{9D8B030D-6E8A-4147-A177-3AD203B41FA5}">
                      <a16:colId xmlns:a16="http://schemas.microsoft.com/office/drawing/2014/main" val="1732121815"/>
                    </a:ext>
                  </a:extLst>
                </a:gridCol>
                <a:gridCol w="215136">
                  <a:extLst>
                    <a:ext uri="{9D8B030D-6E8A-4147-A177-3AD203B41FA5}">
                      <a16:colId xmlns:a16="http://schemas.microsoft.com/office/drawing/2014/main" val="1764431409"/>
                    </a:ext>
                  </a:extLst>
                </a:gridCol>
                <a:gridCol w="215136">
                  <a:extLst>
                    <a:ext uri="{9D8B030D-6E8A-4147-A177-3AD203B41FA5}">
                      <a16:colId xmlns:a16="http://schemas.microsoft.com/office/drawing/2014/main" val="2814810623"/>
                    </a:ext>
                  </a:extLst>
                </a:gridCol>
              </a:tblGrid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46455"/>
                  </a:ext>
                </a:extLst>
              </a:tr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17011"/>
                  </a:ext>
                </a:extLst>
              </a:tr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46708"/>
                  </a:ext>
                </a:extLst>
              </a:tr>
              <a:tr h="21469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4425" marR="74425" marT="37213" marB="37213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84781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CB40E-A17C-3186-C1B8-A5FD70474D0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659255" y="3689866"/>
            <a:ext cx="910233" cy="5923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AECCF2-C55C-75A4-33EB-8A44A58B8A3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59255" y="4590038"/>
            <a:ext cx="910233" cy="5923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4267F8-7A96-58C2-D5A1-1E6FB608DB35}"/>
              </a:ext>
            </a:extLst>
          </p:cNvPr>
          <p:cNvSpPr txBox="1"/>
          <p:nvPr/>
        </p:nvSpPr>
        <p:spPr>
          <a:xfrm>
            <a:off x="528543" y="2628960"/>
            <a:ext cx="204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입력된 이미지 데이터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218C45-42EF-DBD5-F60B-A92BD918D777}"/>
              </a:ext>
            </a:extLst>
          </p:cNvPr>
          <p:cNvCxnSpPr>
            <a:cxnSpLocks/>
          </p:cNvCxnSpPr>
          <p:nvPr/>
        </p:nvCxnSpPr>
        <p:spPr>
          <a:xfrm>
            <a:off x="4268360" y="3505200"/>
            <a:ext cx="3523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033FD41-8E8A-49E8-110A-91590AE85501}"/>
              </a:ext>
            </a:extLst>
          </p:cNvPr>
          <p:cNvSpPr/>
          <p:nvPr/>
        </p:nvSpPr>
        <p:spPr>
          <a:xfrm>
            <a:off x="2869935" y="3320534"/>
            <a:ext cx="1310281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순방향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DCT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A2F589-D113-AD26-A5AA-AF3AA9F9A17A}"/>
              </a:ext>
            </a:extLst>
          </p:cNvPr>
          <p:cNvCxnSpPr>
            <a:cxnSpLocks/>
          </p:cNvCxnSpPr>
          <p:nvPr/>
        </p:nvCxnSpPr>
        <p:spPr>
          <a:xfrm>
            <a:off x="2306210" y="3505200"/>
            <a:ext cx="4666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41E4C61-1BE2-67F3-8AC4-ED13A5B40C1E}"/>
              </a:ext>
            </a:extLst>
          </p:cNvPr>
          <p:cNvSpPr/>
          <p:nvPr/>
        </p:nvSpPr>
        <p:spPr>
          <a:xfrm>
            <a:off x="4708890" y="3320534"/>
            <a:ext cx="1310281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양자화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F21910-DE53-5698-327C-D7404FBBBEE8}"/>
              </a:ext>
            </a:extLst>
          </p:cNvPr>
          <p:cNvCxnSpPr>
            <a:cxnSpLocks/>
          </p:cNvCxnSpPr>
          <p:nvPr/>
        </p:nvCxnSpPr>
        <p:spPr>
          <a:xfrm>
            <a:off x="6107315" y="3505200"/>
            <a:ext cx="3523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063DE3-08F2-58BE-9267-B149FAF60EED}"/>
              </a:ext>
            </a:extLst>
          </p:cNvPr>
          <p:cNvSpPr/>
          <p:nvPr/>
        </p:nvSpPr>
        <p:spPr>
          <a:xfrm>
            <a:off x="6547845" y="3320534"/>
            <a:ext cx="1310281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인코더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886174-AAEF-61C9-EF3F-F3C03FAC8F3D}"/>
              </a:ext>
            </a:extLst>
          </p:cNvPr>
          <p:cNvCxnSpPr>
            <a:cxnSpLocks/>
          </p:cNvCxnSpPr>
          <p:nvPr/>
        </p:nvCxnSpPr>
        <p:spPr>
          <a:xfrm>
            <a:off x="4268359" y="5396089"/>
            <a:ext cx="3523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D72E97C-70E2-3094-687A-1F15BCDA0AF0}"/>
              </a:ext>
            </a:extLst>
          </p:cNvPr>
          <p:cNvSpPr/>
          <p:nvPr/>
        </p:nvSpPr>
        <p:spPr>
          <a:xfrm>
            <a:off x="2869934" y="5211423"/>
            <a:ext cx="1310281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역방향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DCT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72CBA2-3FC5-6E97-F018-AC446DA4A0FF}"/>
              </a:ext>
            </a:extLst>
          </p:cNvPr>
          <p:cNvCxnSpPr>
            <a:cxnSpLocks/>
          </p:cNvCxnSpPr>
          <p:nvPr/>
        </p:nvCxnSpPr>
        <p:spPr>
          <a:xfrm flipH="1">
            <a:off x="2306209" y="5392216"/>
            <a:ext cx="4488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A80151-A634-090B-5DC2-EF10A017F2E7}"/>
              </a:ext>
            </a:extLst>
          </p:cNvPr>
          <p:cNvSpPr/>
          <p:nvPr/>
        </p:nvSpPr>
        <p:spPr>
          <a:xfrm>
            <a:off x="4708889" y="5211423"/>
            <a:ext cx="1310281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역양자화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5476EF-A5FD-9442-ECCD-88CB5FCF76E1}"/>
              </a:ext>
            </a:extLst>
          </p:cNvPr>
          <p:cNvCxnSpPr>
            <a:cxnSpLocks/>
          </p:cNvCxnSpPr>
          <p:nvPr/>
        </p:nvCxnSpPr>
        <p:spPr>
          <a:xfrm>
            <a:off x="6107314" y="5396089"/>
            <a:ext cx="3523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12A6DAA-1FE3-B084-4C78-5FE46314D181}"/>
              </a:ext>
            </a:extLst>
          </p:cNvPr>
          <p:cNvSpPr/>
          <p:nvPr/>
        </p:nvSpPr>
        <p:spPr>
          <a:xfrm>
            <a:off x="6547844" y="5211423"/>
            <a:ext cx="1310281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디코더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1B17E-D0C4-D65E-450E-6D9B87D4ECE8}"/>
              </a:ext>
            </a:extLst>
          </p:cNvPr>
          <p:cNvSpPr txBox="1"/>
          <p:nvPr/>
        </p:nvSpPr>
        <p:spPr>
          <a:xfrm>
            <a:off x="4784271" y="4206751"/>
            <a:ext cx="1159516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테이블 정보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E8CA64-BDA1-2BE2-F1CE-7897BB4AA624}"/>
              </a:ext>
            </a:extLst>
          </p:cNvPr>
          <p:cNvCxnSpPr>
            <a:cxnSpLocks/>
          </p:cNvCxnSpPr>
          <p:nvPr/>
        </p:nvCxnSpPr>
        <p:spPr>
          <a:xfrm flipV="1">
            <a:off x="5375010" y="3721119"/>
            <a:ext cx="0" cy="4317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83C3C7-DEF1-2188-D3FA-54EB591D8CB5}"/>
              </a:ext>
            </a:extLst>
          </p:cNvPr>
          <p:cNvCxnSpPr>
            <a:cxnSpLocks/>
          </p:cNvCxnSpPr>
          <p:nvPr/>
        </p:nvCxnSpPr>
        <p:spPr>
          <a:xfrm>
            <a:off x="5375010" y="4562475"/>
            <a:ext cx="0" cy="4498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B15C8A-D2A0-6137-8EFA-0C48BAC43A1E}"/>
              </a:ext>
            </a:extLst>
          </p:cNvPr>
          <p:cNvSpPr txBox="1"/>
          <p:nvPr/>
        </p:nvSpPr>
        <p:spPr>
          <a:xfrm>
            <a:off x="6645269" y="4209456"/>
            <a:ext cx="1159516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테이블 정보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F0033F-EE83-B3B9-A943-0694CBBAD7EC}"/>
              </a:ext>
            </a:extLst>
          </p:cNvPr>
          <p:cNvCxnSpPr>
            <a:cxnSpLocks/>
          </p:cNvCxnSpPr>
          <p:nvPr/>
        </p:nvCxnSpPr>
        <p:spPr>
          <a:xfrm flipV="1">
            <a:off x="7365548" y="3721119"/>
            <a:ext cx="0" cy="4317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1BF08A-9273-ADC2-F510-405770E1ABB3}"/>
              </a:ext>
            </a:extLst>
          </p:cNvPr>
          <p:cNvCxnSpPr>
            <a:cxnSpLocks/>
          </p:cNvCxnSpPr>
          <p:nvPr/>
        </p:nvCxnSpPr>
        <p:spPr>
          <a:xfrm>
            <a:off x="7365548" y="4562475"/>
            <a:ext cx="0" cy="4498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865C76-363C-642C-DD17-CBCC76A5D0F7}"/>
              </a:ext>
            </a:extLst>
          </p:cNvPr>
          <p:cNvSpPr txBox="1"/>
          <p:nvPr/>
        </p:nvSpPr>
        <p:spPr>
          <a:xfrm>
            <a:off x="4387215" y="4554855"/>
            <a:ext cx="180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양자화   행렬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4355A0-E530-1E99-934F-F354736432E8}"/>
              </a:ext>
            </a:extLst>
          </p:cNvPr>
          <p:cNvSpPr txBox="1"/>
          <p:nvPr/>
        </p:nvSpPr>
        <p:spPr>
          <a:xfrm>
            <a:off x="6374136" y="4533990"/>
            <a:ext cx="180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>
                <a:latin typeface="+mj-ea"/>
                <a:ea typeface="+mj-ea"/>
              </a:rPr>
              <a:t>Huffman</a:t>
            </a:r>
            <a:r>
              <a:rPr lang="ko-KR" altLang="en-US" sz="1200" dirty="0">
                <a:latin typeface="+mj-ea"/>
                <a:ea typeface="+mj-ea"/>
              </a:rPr>
              <a:t>   테이블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A8B7B3-9A20-44FC-C21E-8EA5C17C905A}"/>
              </a:ext>
            </a:extLst>
          </p:cNvPr>
          <p:cNvSpPr/>
          <p:nvPr/>
        </p:nvSpPr>
        <p:spPr>
          <a:xfrm>
            <a:off x="8180533" y="4095660"/>
            <a:ext cx="834616" cy="790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압축된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이미지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528FB6C-629A-014B-8A39-57DCC86AAFFE}"/>
              </a:ext>
            </a:extLst>
          </p:cNvPr>
          <p:cNvCxnSpPr>
            <a:stCxn id="27" idx="3"/>
            <a:endCxn id="59" idx="0"/>
          </p:cNvCxnSpPr>
          <p:nvPr/>
        </p:nvCxnSpPr>
        <p:spPr>
          <a:xfrm>
            <a:off x="7858126" y="3505200"/>
            <a:ext cx="739715" cy="59046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3CD7819-AC80-6327-A7C5-28EBA4F1BC2D}"/>
              </a:ext>
            </a:extLst>
          </p:cNvPr>
          <p:cNvCxnSpPr>
            <a:stCxn id="59" idx="2"/>
            <a:endCxn id="33" idx="3"/>
          </p:cNvCxnSpPr>
          <p:nvPr/>
        </p:nvCxnSpPr>
        <p:spPr>
          <a:xfrm rot="5400000">
            <a:off x="7973056" y="4771304"/>
            <a:ext cx="509854" cy="73971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EA4C42-FB5F-413B-9F25-3F4A95D223B7}"/>
              </a:ext>
            </a:extLst>
          </p:cNvPr>
          <p:cNvSpPr/>
          <p:nvPr/>
        </p:nvSpPr>
        <p:spPr>
          <a:xfrm>
            <a:off x="2539553" y="2936737"/>
            <a:ext cx="5521981" cy="9076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3C93D0-7074-551E-C9F9-869D2426BA20}"/>
              </a:ext>
            </a:extLst>
          </p:cNvPr>
          <p:cNvSpPr/>
          <p:nvPr/>
        </p:nvSpPr>
        <p:spPr>
          <a:xfrm>
            <a:off x="2539553" y="5041172"/>
            <a:ext cx="5521981" cy="9076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1617D6-1FF0-A1F1-EDD2-86B13A117303}"/>
              </a:ext>
            </a:extLst>
          </p:cNvPr>
          <p:cNvSpPr txBox="1"/>
          <p:nvPr/>
        </p:nvSpPr>
        <p:spPr>
          <a:xfrm>
            <a:off x="2530626" y="2971856"/>
            <a:ext cx="131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압축과정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A8C6E7-0284-6408-7889-75D06CB386EA}"/>
              </a:ext>
            </a:extLst>
          </p:cNvPr>
          <p:cNvSpPr txBox="1"/>
          <p:nvPr/>
        </p:nvSpPr>
        <p:spPr>
          <a:xfrm>
            <a:off x="2521925" y="5641007"/>
            <a:ext cx="131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복원과정</a:t>
            </a:r>
          </a:p>
        </p:txBody>
      </p:sp>
    </p:spTree>
    <p:extLst>
      <p:ext uri="{BB962C8B-B14F-4D97-AF65-F5344CB8AC3E}">
        <p14:creationId xmlns:p14="http://schemas.microsoft.com/office/powerpoint/2010/main" val="29245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7D460-4A22-3853-C599-97A04FE6E8E0}"/>
              </a:ext>
            </a:extLst>
          </p:cNvPr>
          <p:cNvSpPr txBox="1"/>
          <p:nvPr/>
        </p:nvSpPr>
        <p:spPr>
          <a:xfrm>
            <a:off x="1133475" y="333375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지원자 모집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3D6F2-FC66-7808-C4CB-35466058DDD8}"/>
              </a:ext>
            </a:extLst>
          </p:cNvPr>
          <p:cNvSpPr/>
          <p:nvPr/>
        </p:nvSpPr>
        <p:spPr>
          <a:xfrm>
            <a:off x="408854" y="1487863"/>
            <a:ext cx="14492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직무분석 및</a:t>
            </a:r>
            <a:br>
              <a:rPr lang="en-US" altLang="ko-KR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0B1B7D-EEEE-25EC-D827-6DFCACD0E562}"/>
              </a:ext>
            </a:extLst>
          </p:cNvPr>
          <p:cNvSpPr/>
          <p:nvPr/>
        </p:nvSpPr>
        <p:spPr>
          <a:xfrm>
            <a:off x="2466254" y="1487863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인적자원계획 및</a:t>
            </a:r>
            <a:br>
              <a:rPr lang="en-US" altLang="ko-KR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3F8B3-2750-A93C-3223-1BF376BCBA07}"/>
              </a:ext>
            </a:extLst>
          </p:cNvPr>
          <p:cNvSpPr/>
          <p:nvPr/>
        </p:nvSpPr>
        <p:spPr>
          <a:xfrm>
            <a:off x="4753698" y="1489826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지원자 모집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9D9E26-D19D-5C13-067F-EA5B4B6BF1DB}"/>
              </a:ext>
            </a:extLst>
          </p:cNvPr>
          <p:cNvSpPr/>
          <p:nvPr/>
        </p:nvSpPr>
        <p:spPr>
          <a:xfrm>
            <a:off x="7041142" y="1487863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F9953DE-98A4-316D-5375-51D5BBB108BF}"/>
              </a:ext>
            </a:extLst>
          </p:cNvPr>
          <p:cNvSpPr/>
          <p:nvPr/>
        </p:nvSpPr>
        <p:spPr>
          <a:xfrm>
            <a:off x="1995487" y="1733550"/>
            <a:ext cx="333375" cy="2095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9D97282-57A1-7B2C-6747-136884D378F4}"/>
              </a:ext>
            </a:extLst>
          </p:cNvPr>
          <p:cNvSpPr/>
          <p:nvPr/>
        </p:nvSpPr>
        <p:spPr>
          <a:xfrm>
            <a:off x="4301259" y="1733550"/>
            <a:ext cx="333375" cy="2095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ABD5F97-9286-3822-20CD-1DAD8698977D}"/>
              </a:ext>
            </a:extLst>
          </p:cNvPr>
          <p:cNvSpPr/>
          <p:nvPr/>
        </p:nvSpPr>
        <p:spPr>
          <a:xfrm>
            <a:off x="6588703" y="1733550"/>
            <a:ext cx="333375" cy="2095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26CFF6-4E05-3098-8E58-A666AC9E3882}"/>
              </a:ext>
            </a:extLst>
          </p:cNvPr>
          <p:cNvGrpSpPr/>
          <p:nvPr/>
        </p:nvGrpSpPr>
        <p:grpSpPr>
          <a:xfrm>
            <a:off x="981075" y="2526773"/>
            <a:ext cx="7698112" cy="722530"/>
            <a:chOff x="1339201" y="2926913"/>
            <a:chExt cx="6576074" cy="646331"/>
          </a:xfrm>
          <a:effectLst>
            <a:outerShdw dist="88900" dir="2700000" algn="tl" rotWithShape="0">
              <a:prstClr val="black"/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D0A9E1-A739-AB1B-E516-079A05D8CBBC}"/>
                </a:ext>
              </a:extLst>
            </p:cNvPr>
            <p:cNvSpPr/>
            <p:nvPr/>
          </p:nvSpPr>
          <p:spPr>
            <a:xfrm>
              <a:off x="1339201" y="2926913"/>
              <a:ext cx="2405063" cy="6463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내부 채용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2CB612-BF46-4789-BFFE-D10290106FEF}"/>
                </a:ext>
              </a:extLst>
            </p:cNvPr>
            <p:cNvSpPr/>
            <p:nvPr/>
          </p:nvSpPr>
          <p:spPr>
            <a:xfrm>
              <a:off x="3744264" y="2926913"/>
              <a:ext cx="4171011" cy="6463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내부승진 및 전보 방침에 준함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8349E6-11D7-8A70-783A-3FECDADC4459}"/>
              </a:ext>
            </a:extLst>
          </p:cNvPr>
          <p:cNvGrpSpPr/>
          <p:nvPr/>
        </p:nvGrpSpPr>
        <p:grpSpPr>
          <a:xfrm>
            <a:off x="981075" y="3681261"/>
            <a:ext cx="7698112" cy="722530"/>
            <a:chOff x="1339201" y="2926913"/>
            <a:chExt cx="6576074" cy="646331"/>
          </a:xfrm>
          <a:effectLst>
            <a:outerShdw dist="88900" dir="2700000" algn="tl" rotWithShape="0">
              <a:prstClr val="black"/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E763BE-7D7B-E9A4-7720-8235BC4864C7}"/>
                </a:ext>
              </a:extLst>
            </p:cNvPr>
            <p:cNvSpPr/>
            <p:nvPr/>
          </p:nvSpPr>
          <p:spPr>
            <a:xfrm>
              <a:off x="1339201" y="2926913"/>
              <a:ext cx="2405063" cy="6463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외부 채용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F538A3-AE71-EBBA-6691-553EFCD51E36}"/>
                </a:ext>
              </a:extLst>
            </p:cNvPr>
            <p:cNvSpPr/>
            <p:nvPr/>
          </p:nvSpPr>
          <p:spPr>
            <a:xfrm>
              <a:off x="3744264" y="2926913"/>
              <a:ext cx="4171011" cy="6463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외부 인력시장에서 적절한 채용 대상자를</a:t>
              </a:r>
              <a:br>
                <a:rPr lang="en-US" altLang="ko-KR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ko-KR" altLang="en-US" sz="2000" b="1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물색함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3C5BEE-26E1-B4CD-9780-F6836FA051E5}"/>
              </a:ext>
            </a:extLst>
          </p:cNvPr>
          <p:cNvSpPr/>
          <p:nvPr/>
        </p:nvSpPr>
        <p:spPr>
          <a:xfrm>
            <a:off x="4301259" y="4835749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광고</a:t>
            </a:r>
            <a:endParaRPr lang="ko-KR" altLang="en-US" sz="2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937E5-91AC-0BBA-CF9D-56DAD7A5EFCD}"/>
              </a:ext>
            </a:extLst>
          </p:cNvPr>
          <p:cNvSpPr/>
          <p:nvPr/>
        </p:nvSpPr>
        <p:spPr>
          <a:xfrm>
            <a:off x="6534748" y="4835749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구인회사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8A50F7-AC05-EDBB-02A5-7E944DF45E71}"/>
              </a:ext>
            </a:extLst>
          </p:cNvPr>
          <p:cNvSpPr/>
          <p:nvPr/>
        </p:nvSpPr>
        <p:spPr>
          <a:xfrm>
            <a:off x="4301259" y="5878294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채용박람회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5C9F19-CA99-B17B-ACDE-BDD97A841B94}"/>
              </a:ext>
            </a:extLst>
          </p:cNvPr>
          <p:cNvSpPr/>
          <p:nvPr/>
        </p:nvSpPr>
        <p:spPr>
          <a:xfrm>
            <a:off x="6534748" y="5878294"/>
            <a:ext cx="1715942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채용설명회</a:t>
            </a:r>
          </a:p>
        </p:txBody>
      </p:sp>
    </p:spTree>
    <p:extLst>
      <p:ext uri="{BB962C8B-B14F-4D97-AF65-F5344CB8AC3E}">
        <p14:creationId xmlns:p14="http://schemas.microsoft.com/office/powerpoint/2010/main" val="159756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81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HY신명조</vt:lpstr>
      <vt:lpstr>굴림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19</cp:revision>
  <dcterms:created xsi:type="dcterms:W3CDTF">2025-07-17T01:55:01Z</dcterms:created>
  <dcterms:modified xsi:type="dcterms:W3CDTF">2025-07-17T02:27:26Z</dcterms:modified>
</cp:coreProperties>
</file>