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3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4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6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0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6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AB1E9-FF16-463A-AD6D-32D42D4C1E06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30BBA-E728-4629-BBCA-9DA927369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58080-33E2-6915-4CCD-00D8F7B3CA96}"/>
              </a:ext>
            </a:extLst>
          </p:cNvPr>
          <p:cNvSpPr txBox="1"/>
          <p:nvPr/>
        </p:nvSpPr>
        <p:spPr>
          <a:xfrm>
            <a:off x="411480" y="285750"/>
            <a:ext cx="4998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정보통신의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E11E9-B2AC-5D9E-980F-F82810B2D9EA}"/>
              </a:ext>
            </a:extLst>
          </p:cNvPr>
          <p:cNvSpPr/>
          <p:nvPr/>
        </p:nvSpPr>
        <p:spPr>
          <a:xfrm>
            <a:off x="285750" y="1428750"/>
            <a:ext cx="8618220" cy="5189220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F7F51B-17D3-D7D1-1930-F23646CB6607}"/>
              </a:ext>
            </a:extLst>
          </p:cNvPr>
          <p:cNvSpPr/>
          <p:nvPr/>
        </p:nvSpPr>
        <p:spPr>
          <a:xfrm>
            <a:off x="3335867" y="1075267"/>
            <a:ext cx="2475653" cy="7247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통신방식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7F7B2A87-168C-CCC9-830E-7018937C6B36}"/>
              </a:ext>
            </a:extLst>
          </p:cNvPr>
          <p:cNvSpPr/>
          <p:nvPr/>
        </p:nvSpPr>
        <p:spPr>
          <a:xfrm>
            <a:off x="6426201" y="313267"/>
            <a:ext cx="2438399" cy="973666"/>
          </a:xfrm>
          <a:prstGeom prst="wedgeRoundRectCallout">
            <a:avLst>
              <a:gd name="adj1" fmla="val -72043"/>
              <a:gd name="adj2" fmla="val 47048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흐름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방향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동시성여부에 따라</a:t>
            </a:r>
            <a:b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분류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B37690-5E6D-27EB-DFCE-DACAC05AF5D2}"/>
              </a:ext>
            </a:extLst>
          </p:cNvPr>
          <p:cNvSpPr/>
          <p:nvPr/>
        </p:nvSpPr>
        <p:spPr>
          <a:xfrm>
            <a:off x="584202" y="1777999"/>
            <a:ext cx="592665" cy="5672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+mj-ea"/>
                <a:ea typeface="+mj-ea"/>
              </a:rPr>
              <a:t>2</a:t>
            </a:r>
            <a:endParaRPr lang="ko-KR" altLang="en-US" sz="4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8ABA1-7B40-7D63-9C57-A0CCD1433C1A}"/>
              </a:ext>
            </a:extLst>
          </p:cNvPr>
          <p:cNvSpPr txBox="1"/>
          <p:nvPr/>
        </p:nvSpPr>
        <p:spPr>
          <a:xfrm>
            <a:off x="1351278" y="2004483"/>
            <a:ext cx="61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반이중 통신</a:t>
            </a:r>
            <a:r>
              <a:rPr lang="en-US" altLang="ko-KR" sz="3600" dirty="0">
                <a:latin typeface="+mj-ea"/>
                <a:ea typeface="+mj-ea"/>
              </a:rPr>
              <a:t>(Half duplex)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99C7B-6AE7-4ED9-3A82-D77C17AA5D2A}"/>
              </a:ext>
            </a:extLst>
          </p:cNvPr>
          <p:cNvSpPr txBox="1"/>
          <p:nvPr/>
        </p:nvSpPr>
        <p:spPr>
          <a:xfrm>
            <a:off x="690878" y="2707216"/>
            <a:ext cx="8453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반이중 통신은 통신하는 두 단말기 모두 송수신이 가능하나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ko-KR" altLang="en-US" sz="2000" dirty="0">
                <a:latin typeface="+mj-ea"/>
                <a:ea typeface="+mj-ea"/>
              </a:rPr>
              <a:t>동시에는 불가능한 통신방식을 말한다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ko-KR" altLang="en-US" sz="2000" dirty="0">
                <a:latin typeface="+mj-ea"/>
                <a:ea typeface="+mj-ea"/>
              </a:rPr>
              <a:t>즉 교대로 데이터를 주고 받는 방식이다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ko-KR" altLang="en-US" sz="2000" dirty="0">
                <a:latin typeface="+mj-ea"/>
                <a:ea typeface="+mj-ea"/>
              </a:rPr>
              <a:t>예 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무전기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DD3AE2-60B7-72AF-D0C9-B972DDBDC124}"/>
              </a:ext>
            </a:extLst>
          </p:cNvPr>
          <p:cNvSpPr/>
          <p:nvPr/>
        </p:nvSpPr>
        <p:spPr>
          <a:xfrm>
            <a:off x="1803400" y="4402666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송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FB54E9-05BE-4B77-C72B-D3165E8E6053}"/>
              </a:ext>
            </a:extLst>
          </p:cNvPr>
          <p:cNvSpPr/>
          <p:nvPr/>
        </p:nvSpPr>
        <p:spPr>
          <a:xfrm>
            <a:off x="1803400" y="525779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7AE7E1-3CD6-2B71-106F-3E27D3F41369}"/>
              </a:ext>
            </a:extLst>
          </p:cNvPr>
          <p:cNvSpPr/>
          <p:nvPr/>
        </p:nvSpPr>
        <p:spPr>
          <a:xfrm>
            <a:off x="5909734" y="4402666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A64468-45A8-CCCC-9579-91C728AA410A}"/>
              </a:ext>
            </a:extLst>
          </p:cNvPr>
          <p:cNvSpPr/>
          <p:nvPr/>
        </p:nvSpPr>
        <p:spPr>
          <a:xfrm>
            <a:off x="5909734" y="525779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송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EB6DC8B7-9643-C235-E9A6-E0DF27A96522}"/>
              </a:ext>
            </a:extLst>
          </p:cNvPr>
          <p:cNvSpPr/>
          <p:nvPr/>
        </p:nvSpPr>
        <p:spPr>
          <a:xfrm rot="16200000">
            <a:off x="4008970" y="4330700"/>
            <a:ext cx="448733" cy="1778000"/>
          </a:xfrm>
          <a:prstGeom prst="can">
            <a:avLst>
              <a:gd name="adj" fmla="val 541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2A01013-B203-8BD2-BB9F-1DF17998F639}"/>
              </a:ext>
            </a:extLst>
          </p:cNvPr>
          <p:cNvCxnSpPr>
            <a:cxnSpLocks/>
          </p:cNvCxnSpPr>
          <p:nvPr/>
        </p:nvCxnSpPr>
        <p:spPr>
          <a:xfrm>
            <a:off x="2565400" y="4778622"/>
            <a:ext cx="982133" cy="30137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31BAA44-B02D-2B1B-61D4-3E251FEC812A}"/>
              </a:ext>
            </a:extLst>
          </p:cNvPr>
          <p:cNvCxnSpPr>
            <a:cxnSpLocks/>
            <a:stCxn id="13" idx="6"/>
            <a:endCxn id="16" idx="0"/>
          </p:cNvCxnSpPr>
          <p:nvPr/>
        </p:nvCxnSpPr>
        <p:spPr>
          <a:xfrm flipV="1">
            <a:off x="2565400" y="5219700"/>
            <a:ext cx="1022096" cy="419099"/>
          </a:xfrm>
          <a:prstGeom prst="bentConnector3">
            <a:avLst>
              <a:gd name="adj1" fmla="val 48343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DF5A183-161E-A98C-0DF1-0A100AD932FE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130800" y="5274733"/>
            <a:ext cx="778934" cy="3640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AC722C7-4248-4F8B-33D2-BC10173B247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088467" y="4783666"/>
            <a:ext cx="821267" cy="2921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DF874FF-2803-EF30-18B3-BD57CFC6C828}"/>
              </a:ext>
            </a:extLst>
          </p:cNvPr>
          <p:cNvCxnSpPr/>
          <p:nvPr/>
        </p:nvCxnSpPr>
        <p:spPr>
          <a:xfrm>
            <a:off x="3759200" y="4820920"/>
            <a:ext cx="103124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A8EDC67-4AE5-07FF-9525-2D80FF660916}"/>
              </a:ext>
            </a:extLst>
          </p:cNvPr>
          <p:cNvCxnSpPr>
            <a:cxnSpLocks/>
          </p:cNvCxnSpPr>
          <p:nvPr/>
        </p:nvCxnSpPr>
        <p:spPr>
          <a:xfrm flipH="1">
            <a:off x="3749040" y="5603240"/>
            <a:ext cx="10109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57D2AB5-B937-7914-7A17-C9715CFD97CB}"/>
              </a:ext>
            </a:extLst>
          </p:cNvPr>
          <p:cNvCxnSpPr>
            <a:cxnSpLocks/>
          </p:cNvCxnSpPr>
          <p:nvPr/>
        </p:nvCxnSpPr>
        <p:spPr>
          <a:xfrm>
            <a:off x="5679440" y="5029200"/>
            <a:ext cx="0" cy="3505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01E7D87-C240-B176-9161-BCF978E1AE77}"/>
              </a:ext>
            </a:extLst>
          </p:cNvPr>
          <p:cNvCxnSpPr>
            <a:cxnSpLocks/>
          </p:cNvCxnSpPr>
          <p:nvPr/>
        </p:nvCxnSpPr>
        <p:spPr>
          <a:xfrm>
            <a:off x="2910840" y="5003800"/>
            <a:ext cx="0" cy="3505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4E15B-84C3-6AE9-DBD9-14BEA7261FF3}"/>
              </a:ext>
            </a:extLst>
          </p:cNvPr>
          <p:cNvSpPr/>
          <p:nvPr/>
        </p:nvSpPr>
        <p:spPr>
          <a:xfrm>
            <a:off x="3279987" y="4299373"/>
            <a:ext cx="1723813" cy="364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흐름</a:t>
            </a:r>
          </a:p>
        </p:txBody>
      </p:sp>
    </p:spTree>
    <p:extLst>
      <p:ext uri="{BB962C8B-B14F-4D97-AF65-F5344CB8AC3E}">
        <p14:creationId xmlns:p14="http://schemas.microsoft.com/office/powerpoint/2010/main" val="40769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06F0A-39BA-58C5-3E6D-9D2A8C7455B2}"/>
              </a:ext>
            </a:extLst>
          </p:cNvPr>
          <p:cNvSpPr txBox="1"/>
          <p:nvPr/>
        </p:nvSpPr>
        <p:spPr>
          <a:xfrm>
            <a:off x="952924" y="272203"/>
            <a:ext cx="499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인적자원 관리 절차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9F034-A986-E3DB-AD29-DF67A499BE26}"/>
              </a:ext>
            </a:extLst>
          </p:cNvPr>
          <p:cNvSpPr/>
          <p:nvPr/>
        </p:nvSpPr>
        <p:spPr>
          <a:xfrm>
            <a:off x="489374" y="1117600"/>
            <a:ext cx="3102610" cy="97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조직의 전략 및 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AC35F1-157D-04D2-3596-0D2BE5D034E8}"/>
              </a:ext>
            </a:extLst>
          </p:cNvPr>
          <p:cNvSpPr/>
          <p:nvPr/>
        </p:nvSpPr>
        <p:spPr>
          <a:xfrm>
            <a:off x="286174" y="2904065"/>
            <a:ext cx="1280159" cy="70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직무분석</a:t>
            </a:r>
            <a:b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및 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C197E-9434-7FD1-8CBF-D75D3C111C15}"/>
              </a:ext>
            </a:extLst>
          </p:cNvPr>
          <p:cNvSpPr/>
          <p:nvPr/>
        </p:nvSpPr>
        <p:spPr>
          <a:xfrm>
            <a:off x="2123441" y="2904065"/>
            <a:ext cx="1762760" cy="70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인적자원계획</a:t>
            </a:r>
            <a:b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및 예측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712B1C-DFA4-2222-5FFE-1ABA50DD5ED4}"/>
              </a:ext>
            </a:extLst>
          </p:cNvPr>
          <p:cNvSpPr/>
          <p:nvPr/>
        </p:nvSpPr>
        <p:spPr>
          <a:xfrm>
            <a:off x="4434841" y="2904065"/>
            <a:ext cx="1584959" cy="70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지원자 모집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F5C407-CF29-A3EF-982C-52DE165007B5}"/>
              </a:ext>
            </a:extLst>
          </p:cNvPr>
          <p:cNvSpPr/>
          <p:nvPr/>
        </p:nvSpPr>
        <p:spPr>
          <a:xfrm>
            <a:off x="6585375" y="2904065"/>
            <a:ext cx="2084492" cy="70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선발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D03A5F-6D31-9583-F7B9-59E0D33ADEC6}"/>
              </a:ext>
            </a:extLst>
          </p:cNvPr>
          <p:cNvSpPr/>
          <p:nvPr/>
        </p:nvSpPr>
        <p:spPr>
          <a:xfrm>
            <a:off x="6163733" y="4216398"/>
            <a:ext cx="2506134" cy="70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급여 및 복리후생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96E1DD-06DF-5709-B6BD-10D2FB912BB3}"/>
              </a:ext>
            </a:extLst>
          </p:cNvPr>
          <p:cNvSpPr/>
          <p:nvPr/>
        </p:nvSpPr>
        <p:spPr>
          <a:xfrm>
            <a:off x="2675466" y="4216398"/>
            <a:ext cx="2506134" cy="70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성과계획 및 평가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6DB3B8-B700-8BEB-E7F0-58771E12BB4E}"/>
              </a:ext>
            </a:extLst>
          </p:cNvPr>
          <p:cNvSpPr/>
          <p:nvPr/>
        </p:nvSpPr>
        <p:spPr>
          <a:xfrm>
            <a:off x="440267" y="4216398"/>
            <a:ext cx="1507067" cy="70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교육훈련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E1BBD86-C0B4-F0AE-E882-55765196898D}"/>
              </a:ext>
            </a:extLst>
          </p:cNvPr>
          <p:cNvSpPr/>
          <p:nvPr/>
        </p:nvSpPr>
        <p:spPr>
          <a:xfrm rot="5400000">
            <a:off x="877357" y="2352679"/>
            <a:ext cx="754593" cy="2656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A3E9FB9-462D-BFAE-3A4A-ABBA3694F3BF}"/>
              </a:ext>
            </a:extLst>
          </p:cNvPr>
          <p:cNvSpPr/>
          <p:nvPr/>
        </p:nvSpPr>
        <p:spPr>
          <a:xfrm>
            <a:off x="1687484" y="3175639"/>
            <a:ext cx="331683" cy="2656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D5B45F7-2E7B-6248-6313-323CF7C1456A}"/>
              </a:ext>
            </a:extLst>
          </p:cNvPr>
          <p:cNvSpPr/>
          <p:nvPr/>
        </p:nvSpPr>
        <p:spPr>
          <a:xfrm>
            <a:off x="3987922" y="3175639"/>
            <a:ext cx="331683" cy="2656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61966C8-7D60-7B53-1F7E-9B1DCD7618E0}"/>
              </a:ext>
            </a:extLst>
          </p:cNvPr>
          <p:cNvSpPr/>
          <p:nvPr/>
        </p:nvSpPr>
        <p:spPr>
          <a:xfrm>
            <a:off x="6153606" y="3175639"/>
            <a:ext cx="331683" cy="2656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CF515E7-9865-A79A-C70B-9D108488AD76}"/>
              </a:ext>
            </a:extLst>
          </p:cNvPr>
          <p:cNvSpPr/>
          <p:nvPr/>
        </p:nvSpPr>
        <p:spPr>
          <a:xfrm>
            <a:off x="5450962" y="4484675"/>
            <a:ext cx="331683" cy="2656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5B7AC9B-4C7B-2D07-8AB0-4BB027ED78AB}"/>
              </a:ext>
            </a:extLst>
          </p:cNvPr>
          <p:cNvSpPr/>
          <p:nvPr/>
        </p:nvSpPr>
        <p:spPr>
          <a:xfrm>
            <a:off x="2120621" y="4484675"/>
            <a:ext cx="331683" cy="2656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9D4B0E-F00B-3782-051A-04D5584B9623}"/>
              </a:ext>
            </a:extLst>
          </p:cNvPr>
          <p:cNvSpPr/>
          <p:nvPr/>
        </p:nvSpPr>
        <p:spPr>
          <a:xfrm>
            <a:off x="2236625" y="5539871"/>
            <a:ext cx="4164174" cy="1048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경력관리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인사이동 및 해고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0FD1738-06F0-59B6-FF74-4B0A9F3EAFC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H="1">
            <a:off x="440267" y="3257549"/>
            <a:ext cx="8229600" cy="1312333"/>
          </a:xfrm>
          <a:prstGeom prst="bentConnector5">
            <a:avLst>
              <a:gd name="adj1" fmla="val -2778"/>
              <a:gd name="adj2" fmla="val 50000"/>
              <a:gd name="adj3" fmla="val 10277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640F0D3-8FE8-1FE4-D50D-49A95A71791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H="1">
            <a:off x="2236625" y="4569882"/>
            <a:ext cx="6433242" cy="1494300"/>
          </a:xfrm>
          <a:prstGeom prst="bentConnector5">
            <a:avLst>
              <a:gd name="adj1" fmla="val -3553"/>
              <a:gd name="adj2" fmla="val 44284"/>
              <a:gd name="adj3" fmla="val 10983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9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81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15</cp:revision>
  <dcterms:created xsi:type="dcterms:W3CDTF">2025-07-20T12:01:52Z</dcterms:created>
  <dcterms:modified xsi:type="dcterms:W3CDTF">2025-07-20T12:21:44Z</dcterms:modified>
</cp:coreProperties>
</file>