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6C1FF-3BAA-4852-8376-8D1A686FA52A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F4D67-0B40-4D4A-A715-CEE2063471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50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F4D67-0B40-4D4A-A715-CEE2063471F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06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31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8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8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1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73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0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4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2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3EAD8-13FA-4AB8-83F7-9F2A3712BE6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6C2E1-289E-4A1E-BA7E-60F8AA271D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83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E0D86-14F3-D6E2-37BD-0C7C93914579}"/>
              </a:ext>
            </a:extLst>
          </p:cNvPr>
          <p:cNvSpPr txBox="1"/>
          <p:nvPr/>
        </p:nvSpPr>
        <p:spPr>
          <a:xfrm>
            <a:off x="230909" y="249383"/>
            <a:ext cx="508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/>
              <a:t>정보통신의 유형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D76B2C-3C3C-15BA-37BC-3370EAA81ACC}"/>
              </a:ext>
            </a:extLst>
          </p:cNvPr>
          <p:cNvSpPr/>
          <p:nvPr/>
        </p:nvSpPr>
        <p:spPr>
          <a:xfrm>
            <a:off x="489527" y="1468583"/>
            <a:ext cx="8137237" cy="5103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A4123E-326B-F27A-BFD2-37E343B0506B}"/>
              </a:ext>
            </a:extLst>
          </p:cNvPr>
          <p:cNvSpPr/>
          <p:nvPr/>
        </p:nvSpPr>
        <p:spPr>
          <a:xfrm>
            <a:off x="3371273" y="1163493"/>
            <a:ext cx="2299854" cy="60036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통신방식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0E29B301-AEBA-CF7E-6EED-72AA2B91F733}"/>
              </a:ext>
            </a:extLst>
          </p:cNvPr>
          <p:cNvSpPr/>
          <p:nvPr/>
        </p:nvSpPr>
        <p:spPr>
          <a:xfrm>
            <a:off x="6151418" y="304801"/>
            <a:ext cx="2475346" cy="1016000"/>
          </a:xfrm>
          <a:prstGeom prst="wedgeRoundRectCallout">
            <a:avLst>
              <a:gd name="adj1" fmla="val -68084"/>
              <a:gd name="adj2" fmla="val 516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흐름</a:t>
            </a:r>
            <a:r>
              <a:rPr lang="en-US" altLang="ko-KR" dirty="0"/>
              <a:t>, </a:t>
            </a:r>
            <a:r>
              <a:rPr lang="ko-KR" altLang="en-US" dirty="0" err="1"/>
              <a:t>뱡향</a:t>
            </a:r>
            <a:r>
              <a:rPr lang="en-US" altLang="ko-KR" dirty="0"/>
              <a:t>, </a:t>
            </a:r>
            <a:r>
              <a:rPr lang="ko-KR" altLang="en-US" dirty="0"/>
              <a:t>동시성여부에 따라 분류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E6C871-3982-C4F6-7164-1CD28D3A97A7}"/>
              </a:ext>
            </a:extLst>
          </p:cNvPr>
          <p:cNvSpPr/>
          <p:nvPr/>
        </p:nvSpPr>
        <p:spPr>
          <a:xfrm>
            <a:off x="792884" y="1763857"/>
            <a:ext cx="512041" cy="525896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C96DE-55D5-02EA-B774-E108F1CD54BA}"/>
              </a:ext>
            </a:extLst>
          </p:cNvPr>
          <p:cNvSpPr txBox="1"/>
          <p:nvPr/>
        </p:nvSpPr>
        <p:spPr>
          <a:xfrm>
            <a:off x="1401617" y="2025940"/>
            <a:ext cx="58769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+mj-ea"/>
                <a:ea typeface="+mj-ea"/>
              </a:rPr>
              <a:t>반이중</a:t>
            </a:r>
            <a:r>
              <a:rPr lang="ko-KR" altLang="en-US" sz="3200" dirty="0">
                <a:latin typeface="+mj-ea"/>
                <a:ea typeface="+mj-ea"/>
              </a:rPr>
              <a:t> 통신</a:t>
            </a:r>
            <a:r>
              <a:rPr lang="en-US" altLang="ko-KR" sz="3200" dirty="0">
                <a:latin typeface="+mj-ea"/>
                <a:ea typeface="+mj-ea"/>
              </a:rPr>
              <a:t>(Half duplex)</a:t>
            </a:r>
            <a:endParaRPr lang="ko-KR" altLang="en-US" sz="32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B0B8C8-7F6C-6C32-8DC8-8CA40BA3FF74}"/>
              </a:ext>
            </a:extLst>
          </p:cNvPr>
          <p:cNvSpPr txBox="1"/>
          <p:nvPr/>
        </p:nvSpPr>
        <p:spPr>
          <a:xfrm>
            <a:off x="813376" y="2696689"/>
            <a:ext cx="66568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/>
              <a:t>반이중</a:t>
            </a:r>
            <a:r>
              <a:rPr lang="ko-KR" altLang="en-US" sz="2000" dirty="0"/>
              <a:t> 통신은 통신하는 두 단말기 모두 송수신이 가능하나</a:t>
            </a:r>
            <a:br>
              <a:rPr lang="en-US" altLang="ko-KR" sz="2000" dirty="0"/>
            </a:br>
            <a:r>
              <a:rPr lang="ko-KR" altLang="en-US" sz="2000" dirty="0"/>
              <a:t>동시에는 불가능한 통신방식을 말한다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즉 교대로 데이터를 주고 받는 방식이다</a:t>
            </a:r>
            <a:r>
              <a:rPr lang="en-US" altLang="ko-KR" sz="2000" dirty="0"/>
              <a:t>.</a:t>
            </a:r>
            <a:br>
              <a:rPr lang="en-US" altLang="ko-KR" sz="2000" dirty="0"/>
            </a:br>
            <a:r>
              <a:rPr lang="ko-KR" altLang="en-US" sz="2000" dirty="0"/>
              <a:t>예 </a:t>
            </a:r>
            <a:r>
              <a:rPr lang="en-US" altLang="ko-KR" sz="2000" dirty="0"/>
              <a:t>) </a:t>
            </a:r>
            <a:r>
              <a:rPr lang="ko-KR" altLang="en-US" sz="2000" dirty="0"/>
              <a:t>무전기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9C40CB5-80C3-EF0A-3DA3-A82329CC69B8}"/>
              </a:ext>
            </a:extLst>
          </p:cNvPr>
          <p:cNvSpPr/>
          <p:nvPr/>
        </p:nvSpPr>
        <p:spPr>
          <a:xfrm>
            <a:off x="1847850" y="4543425"/>
            <a:ext cx="771525" cy="771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송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1CB97E3-F7EF-D43C-F66F-C471FA060F4D}"/>
              </a:ext>
            </a:extLst>
          </p:cNvPr>
          <p:cNvSpPr/>
          <p:nvPr/>
        </p:nvSpPr>
        <p:spPr>
          <a:xfrm>
            <a:off x="1847849" y="5396057"/>
            <a:ext cx="771525" cy="771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C00541-0A6B-CA73-B0B2-237569B7A83D}"/>
              </a:ext>
            </a:extLst>
          </p:cNvPr>
          <p:cNvSpPr/>
          <p:nvPr/>
        </p:nvSpPr>
        <p:spPr>
          <a:xfrm>
            <a:off x="5838826" y="4543425"/>
            <a:ext cx="771525" cy="771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송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4096EC-4849-22FC-7510-AD9D7C5EEEDE}"/>
              </a:ext>
            </a:extLst>
          </p:cNvPr>
          <p:cNvSpPr/>
          <p:nvPr/>
        </p:nvSpPr>
        <p:spPr>
          <a:xfrm>
            <a:off x="5838825" y="5396057"/>
            <a:ext cx="771525" cy="771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수</a:t>
            </a:r>
          </a:p>
        </p:txBody>
      </p:sp>
      <p:sp>
        <p:nvSpPr>
          <p:cNvPr id="16" name="원통형 15">
            <a:extLst>
              <a:ext uri="{FF2B5EF4-FFF2-40B4-BE49-F238E27FC236}">
                <a16:creationId xmlns:a16="http://schemas.microsoft.com/office/drawing/2014/main" id="{30865B19-5F66-87CD-F7C5-007C8E56300E}"/>
              </a:ext>
            </a:extLst>
          </p:cNvPr>
          <p:cNvSpPr/>
          <p:nvPr/>
        </p:nvSpPr>
        <p:spPr>
          <a:xfrm rot="16200000">
            <a:off x="3983689" y="4400764"/>
            <a:ext cx="490821" cy="1903267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0AB7644-1EC5-79D0-0D5E-3A43B47C7764}"/>
              </a:ext>
            </a:extLst>
          </p:cNvPr>
          <p:cNvCxnSpPr>
            <a:cxnSpLocks/>
          </p:cNvCxnSpPr>
          <p:nvPr/>
        </p:nvCxnSpPr>
        <p:spPr>
          <a:xfrm>
            <a:off x="2619375" y="4912431"/>
            <a:ext cx="751898" cy="28102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4F7BEB1-4409-E9DB-5494-66BB72E6D720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>
            <a:off x="5180733" y="5352397"/>
            <a:ext cx="658092" cy="429423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8A4075A-1AE5-F78B-8220-B2A40C52270E}"/>
              </a:ext>
            </a:extLst>
          </p:cNvPr>
          <p:cNvCxnSpPr>
            <a:cxnSpLocks/>
          </p:cNvCxnSpPr>
          <p:nvPr/>
        </p:nvCxnSpPr>
        <p:spPr>
          <a:xfrm flipV="1">
            <a:off x="5180733" y="4935665"/>
            <a:ext cx="658092" cy="257790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FBCE02-0245-9965-5BF8-22A89E8D2D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614617" y="5330679"/>
            <a:ext cx="784293" cy="451140"/>
          </a:xfrm>
          <a:prstGeom prst="bentConnector3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529A0B3-DECB-757C-0019-952F2E7BF503}"/>
              </a:ext>
            </a:extLst>
          </p:cNvPr>
          <p:cNvSpPr/>
          <p:nvPr/>
        </p:nvSpPr>
        <p:spPr>
          <a:xfrm>
            <a:off x="3183662" y="4460436"/>
            <a:ext cx="1664564" cy="3547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데이터의 흐름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6BA6C5B-0306-A11A-3E9C-3F2F8C2F81E3}"/>
              </a:ext>
            </a:extLst>
          </p:cNvPr>
          <p:cNvCxnSpPr>
            <a:cxnSpLocks/>
          </p:cNvCxnSpPr>
          <p:nvPr/>
        </p:nvCxnSpPr>
        <p:spPr>
          <a:xfrm>
            <a:off x="3524250" y="4983290"/>
            <a:ext cx="1162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CDC38D7-7143-C35D-A71A-A353FFE82129}"/>
              </a:ext>
            </a:extLst>
          </p:cNvPr>
          <p:cNvCxnSpPr>
            <a:cxnSpLocks/>
          </p:cNvCxnSpPr>
          <p:nvPr/>
        </p:nvCxnSpPr>
        <p:spPr>
          <a:xfrm flipH="1">
            <a:off x="3524250" y="5738952"/>
            <a:ext cx="11620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0F151B6-2339-99CA-8E7D-F363136FEDFC}"/>
              </a:ext>
            </a:extLst>
          </p:cNvPr>
          <p:cNvCxnSpPr>
            <a:cxnSpLocks/>
          </p:cNvCxnSpPr>
          <p:nvPr/>
        </p:nvCxnSpPr>
        <p:spPr>
          <a:xfrm>
            <a:off x="2852738" y="5147398"/>
            <a:ext cx="0" cy="3351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494E74F-2F83-C7EC-1055-0066B20B95C9}"/>
              </a:ext>
            </a:extLst>
          </p:cNvPr>
          <p:cNvCxnSpPr>
            <a:cxnSpLocks/>
          </p:cNvCxnSpPr>
          <p:nvPr/>
        </p:nvCxnSpPr>
        <p:spPr>
          <a:xfrm>
            <a:off x="5671127" y="5147398"/>
            <a:ext cx="0" cy="3351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9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31710-DF46-FC6C-45DB-C3BB86A09023}"/>
              </a:ext>
            </a:extLst>
          </p:cNvPr>
          <p:cNvSpPr txBox="1"/>
          <p:nvPr/>
        </p:nvSpPr>
        <p:spPr>
          <a:xfrm>
            <a:off x="1117602" y="295834"/>
            <a:ext cx="4368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 관리 절차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BFF46E-9930-D4CD-0782-1C6842ED8B5F}"/>
              </a:ext>
            </a:extLst>
          </p:cNvPr>
          <p:cNvSpPr/>
          <p:nvPr/>
        </p:nvSpPr>
        <p:spPr>
          <a:xfrm>
            <a:off x="628072" y="1403929"/>
            <a:ext cx="3057237" cy="1006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조직의 전략 및 목표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8D94F08-8459-83A2-B8F3-78D0832CD8BD}"/>
              </a:ext>
            </a:extLst>
          </p:cNvPr>
          <p:cNvSpPr/>
          <p:nvPr/>
        </p:nvSpPr>
        <p:spPr>
          <a:xfrm>
            <a:off x="1117602" y="2419928"/>
            <a:ext cx="277091" cy="657259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7A93C-3FD6-179E-1BB1-ECDBCFAFF100}"/>
              </a:ext>
            </a:extLst>
          </p:cNvPr>
          <p:cNvSpPr/>
          <p:nvPr/>
        </p:nvSpPr>
        <p:spPr>
          <a:xfrm>
            <a:off x="254001" y="3087903"/>
            <a:ext cx="1399308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직무분석</a:t>
            </a:r>
            <a:b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및 설계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28CF0C-E43F-4860-7A0E-B60EE6F2668E}"/>
              </a:ext>
            </a:extLst>
          </p:cNvPr>
          <p:cNvSpPr/>
          <p:nvPr/>
        </p:nvSpPr>
        <p:spPr>
          <a:xfrm>
            <a:off x="2217307" y="3094722"/>
            <a:ext cx="2018144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인적자원계획</a:t>
            </a:r>
            <a:b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및 예측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9E54A478-4F7D-27B5-08D5-F991F24C2FB9}"/>
              </a:ext>
            </a:extLst>
          </p:cNvPr>
          <p:cNvSpPr/>
          <p:nvPr/>
        </p:nvSpPr>
        <p:spPr>
          <a:xfrm rot="16200000">
            <a:off x="1803978" y="3285905"/>
            <a:ext cx="277091" cy="365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00DB920-FD6E-4678-B416-C176AD68FD91}"/>
              </a:ext>
            </a:extLst>
          </p:cNvPr>
          <p:cNvSpPr/>
          <p:nvPr/>
        </p:nvSpPr>
        <p:spPr>
          <a:xfrm rot="16200000">
            <a:off x="4371688" y="3285906"/>
            <a:ext cx="277091" cy="365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457F01-D487-CB2E-383D-72E07FA6FEB1}"/>
              </a:ext>
            </a:extLst>
          </p:cNvPr>
          <p:cNvSpPr/>
          <p:nvPr/>
        </p:nvSpPr>
        <p:spPr>
          <a:xfrm>
            <a:off x="4799449" y="3094722"/>
            <a:ext cx="1527460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지원자 모집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4F129B-5AB3-6853-05CC-2693861C73FB}"/>
              </a:ext>
            </a:extLst>
          </p:cNvPr>
          <p:cNvSpPr/>
          <p:nvPr/>
        </p:nvSpPr>
        <p:spPr>
          <a:xfrm>
            <a:off x="6905338" y="3094722"/>
            <a:ext cx="2018144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선발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5A56177-34CA-1524-91A0-FB67B01A2FF3}"/>
              </a:ext>
            </a:extLst>
          </p:cNvPr>
          <p:cNvSpPr/>
          <p:nvPr/>
        </p:nvSpPr>
        <p:spPr>
          <a:xfrm rot="16200000">
            <a:off x="6477578" y="3280641"/>
            <a:ext cx="277091" cy="365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2BE8D6-9735-6BA8-9F88-CA02D98D81AD}"/>
              </a:ext>
            </a:extLst>
          </p:cNvPr>
          <p:cNvSpPr/>
          <p:nvPr/>
        </p:nvSpPr>
        <p:spPr>
          <a:xfrm>
            <a:off x="6511636" y="4412309"/>
            <a:ext cx="2411846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급여 </a:t>
            </a:r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및 복리후생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10FBE4-BF57-5945-7BB5-835CCF5E9CAA}"/>
              </a:ext>
            </a:extLst>
          </p:cNvPr>
          <p:cNvSpPr/>
          <p:nvPr/>
        </p:nvSpPr>
        <p:spPr>
          <a:xfrm>
            <a:off x="3065609" y="4408335"/>
            <a:ext cx="2597724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성과계획 및 평가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774225-70AA-E73B-6E14-582F78D6B98D}"/>
              </a:ext>
            </a:extLst>
          </p:cNvPr>
          <p:cNvSpPr/>
          <p:nvPr/>
        </p:nvSpPr>
        <p:spPr>
          <a:xfrm>
            <a:off x="447386" y="4408337"/>
            <a:ext cx="1769921" cy="748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latin typeface="굴림" panose="020B0600000101010101" pitchFamily="50" charset="-127"/>
                <a:ea typeface="굴림" panose="020B0600000101010101" pitchFamily="50" charset="-127"/>
              </a:rPr>
              <a:t>교육훈련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F45557C-EEE8-15E6-0553-821583B8235E}"/>
              </a:ext>
            </a:extLst>
          </p:cNvPr>
          <p:cNvSpPr/>
          <p:nvPr/>
        </p:nvSpPr>
        <p:spPr>
          <a:xfrm rot="16200000">
            <a:off x="2502913" y="4599518"/>
            <a:ext cx="277091" cy="365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AA50E82-6E83-56ED-D122-F3E1DD43AB29}"/>
              </a:ext>
            </a:extLst>
          </p:cNvPr>
          <p:cNvSpPr/>
          <p:nvPr/>
        </p:nvSpPr>
        <p:spPr>
          <a:xfrm rot="16200000">
            <a:off x="5948938" y="4599518"/>
            <a:ext cx="277091" cy="36599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B37BC1-7410-66DF-F307-7C3D0E387E19}"/>
              </a:ext>
            </a:extLst>
          </p:cNvPr>
          <p:cNvSpPr/>
          <p:nvPr/>
        </p:nvSpPr>
        <p:spPr>
          <a:xfrm>
            <a:off x="2285642" y="5725926"/>
            <a:ext cx="4449182" cy="937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경력관리</a:t>
            </a: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인사이동 및 해고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D69302-DDEF-624E-198A-9B9C9DE9C1C1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H="1">
            <a:off x="447386" y="3468903"/>
            <a:ext cx="8476096" cy="1313615"/>
          </a:xfrm>
          <a:prstGeom prst="bentConnector5">
            <a:avLst>
              <a:gd name="adj1" fmla="val -1607"/>
              <a:gd name="adj2" fmla="val 50000"/>
              <a:gd name="adj3" fmla="val 102697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B7557C2-9DE8-211E-38D6-CBB7B616804D}"/>
              </a:ext>
            </a:extLst>
          </p:cNvPr>
          <p:cNvCxnSpPr>
            <a:stCxn id="14" idx="3"/>
            <a:endCxn id="19" idx="1"/>
          </p:cNvCxnSpPr>
          <p:nvPr/>
        </p:nvCxnSpPr>
        <p:spPr>
          <a:xfrm flipH="1">
            <a:off x="2285642" y="4786490"/>
            <a:ext cx="6637840" cy="1408425"/>
          </a:xfrm>
          <a:prstGeom prst="bentConnector5">
            <a:avLst>
              <a:gd name="adj1" fmla="val -1774"/>
              <a:gd name="adj2" fmla="val 46634"/>
              <a:gd name="adj3" fmla="val 103444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80</Words>
  <Application>Microsoft Office PowerPoint</Application>
  <PresentationFormat>화면 슬라이드 쇼(4:3)</PresentationFormat>
  <Paragraphs>22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4</cp:revision>
  <dcterms:created xsi:type="dcterms:W3CDTF">2025-07-09T05:02:37Z</dcterms:created>
  <dcterms:modified xsi:type="dcterms:W3CDTF">2025-07-09T05:44:46Z</dcterms:modified>
</cp:coreProperties>
</file>