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4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177E-BB27-45F2-BFDA-50742E56D9D8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3688-CBEB-4BBB-B228-6F3C40B45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0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177E-BB27-45F2-BFDA-50742E56D9D8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3688-CBEB-4BBB-B228-6F3C40B45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77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177E-BB27-45F2-BFDA-50742E56D9D8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3688-CBEB-4BBB-B228-6F3C40B45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74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177E-BB27-45F2-BFDA-50742E56D9D8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3688-CBEB-4BBB-B228-6F3C40B45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82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177E-BB27-45F2-BFDA-50742E56D9D8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3688-CBEB-4BBB-B228-6F3C40B45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6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177E-BB27-45F2-BFDA-50742E56D9D8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3688-CBEB-4BBB-B228-6F3C40B45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44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177E-BB27-45F2-BFDA-50742E56D9D8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3688-CBEB-4BBB-B228-6F3C40B45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96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177E-BB27-45F2-BFDA-50742E56D9D8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3688-CBEB-4BBB-B228-6F3C40B45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731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177E-BB27-45F2-BFDA-50742E56D9D8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3688-CBEB-4BBB-B228-6F3C40B45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4209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177E-BB27-45F2-BFDA-50742E56D9D8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3688-CBEB-4BBB-B228-6F3C40B45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48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7177E-BB27-45F2-BFDA-50742E56D9D8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D3688-CBEB-4BBB-B228-6F3C40B45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89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37177E-BB27-45F2-BFDA-50742E56D9D8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D3688-CBEB-4BBB-B228-6F3C40B453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76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두루마리 모양: 가로로 말림 3">
            <a:extLst>
              <a:ext uri="{FF2B5EF4-FFF2-40B4-BE49-F238E27FC236}">
                <a16:creationId xmlns:a16="http://schemas.microsoft.com/office/drawing/2014/main" id="{E527E704-C0C7-7E16-ED87-7F50F637B6F1}"/>
              </a:ext>
            </a:extLst>
          </p:cNvPr>
          <p:cNvSpPr/>
          <p:nvPr/>
        </p:nvSpPr>
        <p:spPr>
          <a:xfrm>
            <a:off x="2566554" y="290654"/>
            <a:ext cx="3435927" cy="824345"/>
          </a:xfrm>
          <a:prstGeom prst="horizontalScrol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700">
                <a:latin typeface="굴림" panose="020B0600000101010101" pitchFamily="50" charset="-127"/>
                <a:ea typeface="굴림" panose="020B0600000101010101" pitchFamily="50" charset="-127"/>
              </a:rPr>
              <a:t>에디터의 사용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880550B6-79C1-DE1C-5D39-399AE7487DDE}"/>
              </a:ext>
            </a:extLst>
          </p:cNvPr>
          <p:cNvSpPr/>
          <p:nvPr/>
        </p:nvSpPr>
        <p:spPr>
          <a:xfrm>
            <a:off x="637309" y="1462228"/>
            <a:ext cx="3858491" cy="111471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b="1" dirty="0"/>
              <a:t>♣ 실습목표</a:t>
            </a:r>
            <a:endParaRPr lang="en-US" altLang="ko-KR" b="1" dirty="0"/>
          </a:p>
          <a:p>
            <a:pPr marL="447675" lvl="1" indent="-180975">
              <a:buFont typeface="Aptos" panose="020B0004020202020204" pitchFamily="34" charset="0"/>
              <a:buChar char="–"/>
            </a:pPr>
            <a:r>
              <a:rPr lang="en-US" altLang="ko-KR" sz="1400" dirty="0" err="1">
                <a:latin typeface="+mj-ea"/>
                <a:ea typeface="+mj-ea"/>
              </a:rPr>
              <a:t>gedit</a:t>
            </a:r>
            <a:r>
              <a:rPr lang="ko-KR" altLang="en-US" sz="1400" dirty="0">
                <a:latin typeface="+mj-ea"/>
                <a:ea typeface="+mj-ea"/>
              </a:rPr>
              <a:t>의 기본적인 사용법을 익힌다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</a:p>
          <a:p>
            <a:pPr marL="447675" lvl="1" indent="-180975">
              <a:buFont typeface="Aptos" panose="020B0004020202020204" pitchFamily="34" charset="0"/>
              <a:buChar char="–"/>
            </a:pPr>
            <a:r>
              <a:rPr lang="en-US" altLang="ko-KR" sz="1400" dirty="0">
                <a:latin typeface="+mj-ea"/>
                <a:ea typeface="+mj-ea"/>
              </a:rPr>
              <a:t>vi</a:t>
            </a:r>
            <a:r>
              <a:rPr lang="ko-KR" altLang="en-US" sz="1400" dirty="0">
                <a:latin typeface="+mj-ea"/>
                <a:ea typeface="+mj-ea"/>
              </a:rPr>
              <a:t>의 사용법을 연습한다</a:t>
            </a:r>
            <a:r>
              <a:rPr lang="en-US" altLang="ko-KR" sz="1400" dirty="0">
                <a:latin typeface="+mj-ea"/>
                <a:ea typeface="+mj-ea"/>
              </a:rPr>
              <a:t>.</a:t>
            </a:r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A3A1BD-6A4C-EC1E-2561-02E5C217AF01}"/>
              </a:ext>
            </a:extLst>
          </p:cNvPr>
          <p:cNvSpPr/>
          <p:nvPr/>
        </p:nvSpPr>
        <p:spPr>
          <a:xfrm>
            <a:off x="5981700" y="2576944"/>
            <a:ext cx="2867025" cy="1033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입력 모드</a:t>
            </a:r>
            <a:br>
              <a:rPr lang="en-US" altLang="ko-KR" b="1" dirty="0"/>
            </a:br>
            <a:endParaRPr lang="en-US" altLang="ko-KR" b="1" dirty="0"/>
          </a:p>
          <a:p>
            <a:pPr algn="ctr"/>
            <a:r>
              <a:rPr lang="ko-KR" altLang="en-US" sz="1400" dirty="0"/>
              <a:t>여기서 문서를 작성하는 실제작업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6B4070B-98A0-D667-6401-FCD0DFFB97D7}"/>
              </a:ext>
            </a:extLst>
          </p:cNvPr>
          <p:cNvSpPr/>
          <p:nvPr/>
        </p:nvSpPr>
        <p:spPr>
          <a:xfrm>
            <a:off x="5981700" y="4964540"/>
            <a:ext cx="2867025" cy="11715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b="1" dirty="0"/>
              <a:t>ex </a:t>
            </a:r>
            <a:r>
              <a:rPr lang="ko-KR" altLang="en-US" sz="1600" b="1" dirty="0"/>
              <a:t>모드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라인 명령 모드</a:t>
            </a:r>
            <a:r>
              <a:rPr lang="en-US" altLang="ko-KR" sz="1600" b="1" dirty="0"/>
              <a:t>)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1400" dirty="0"/>
              <a:t>여기서 저장</a:t>
            </a:r>
            <a:r>
              <a:rPr lang="en-US" altLang="ko-KR" sz="1400" dirty="0"/>
              <a:t>(w), </a:t>
            </a:r>
            <a:r>
              <a:rPr lang="ko-KR" altLang="en-US" sz="1400" dirty="0"/>
              <a:t>종료</a:t>
            </a:r>
            <a:r>
              <a:rPr lang="en-US" altLang="ko-KR" sz="1400" dirty="0"/>
              <a:t>(q), </a:t>
            </a:r>
            <a:r>
              <a:rPr lang="ko-KR" altLang="en-US" sz="1400" dirty="0"/>
              <a:t>취소</a:t>
            </a:r>
            <a:r>
              <a:rPr lang="en-US" altLang="ko-KR" sz="1400" dirty="0"/>
              <a:t>(</a:t>
            </a:r>
            <a:r>
              <a:rPr lang="en-US" altLang="ko-KR" sz="1400" dirty="0" err="1"/>
              <a:t>i</a:t>
            </a:r>
            <a:r>
              <a:rPr lang="en-US" altLang="ko-KR" sz="1400" dirty="0"/>
              <a:t>) </a:t>
            </a:r>
          </a:p>
          <a:p>
            <a:r>
              <a:rPr lang="ko-KR" altLang="en-US" sz="1400" dirty="0"/>
              <a:t>등을 수행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F7A3C7B-6ABD-E69E-83E3-48AFF764D23D}"/>
              </a:ext>
            </a:extLst>
          </p:cNvPr>
          <p:cNvSpPr/>
          <p:nvPr/>
        </p:nvSpPr>
        <p:spPr>
          <a:xfrm>
            <a:off x="2742334" y="3895725"/>
            <a:ext cx="1809750" cy="685800"/>
          </a:xfrm>
          <a:prstGeom prst="roundRect">
            <a:avLst>
              <a:gd name="adj" fmla="val 4444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명령 모드</a:t>
            </a:r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579DD08B-5597-C374-1698-0C48339A94CD}"/>
              </a:ext>
            </a:extLst>
          </p:cNvPr>
          <p:cNvCxnSpPr>
            <a:cxnSpLocks/>
            <a:stCxn id="8" idx="0"/>
          </p:cNvCxnSpPr>
          <p:nvPr/>
        </p:nvCxnSpPr>
        <p:spPr>
          <a:xfrm rot="5400000" flipH="1" flipV="1">
            <a:off x="4258970" y="2258722"/>
            <a:ext cx="1025242" cy="2248764"/>
          </a:xfrm>
          <a:prstGeom prst="curvedConnector2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802D5802-1300-3829-7080-801FA3F180D7}"/>
              </a:ext>
            </a:extLst>
          </p:cNvPr>
          <p:cNvCxnSpPr>
            <a:cxnSpLocks/>
            <a:stCxn id="8" idx="2"/>
          </p:cNvCxnSpPr>
          <p:nvPr/>
        </p:nvCxnSpPr>
        <p:spPr>
          <a:xfrm rot="16200000" flipH="1">
            <a:off x="4185804" y="4042930"/>
            <a:ext cx="1171574" cy="2248764"/>
          </a:xfrm>
          <a:prstGeom prst="curvedConnector2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4E531BAC-9887-E53C-E19C-553A17EBD708}"/>
              </a:ext>
            </a:extLst>
          </p:cNvPr>
          <p:cNvCxnSpPr>
            <a:cxnSpLocks/>
          </p:cNvCxnSpPr>
          <p:nvPr/>
        </p:nvCxnSpPr>
        <p:spPr>
          <a:xfrm rot="10800000">
            <a:off x="4637814" y="4339072"/>
            <a:ext cx="1258159" cy="1056701"/>
          </a:xfrm>
          <a:prstGeom prst="curvedConnector3">
            <a:avLst>
              <a:gd name="adj1" fmla="val 55299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연결선: 구부러짐 18">
            <a:extLst>
              <a:ext uri="{FF2B5EF4-FFF2-40B4-BE49-F238E27FC236}">
                <a16:creationId xmlns:a16="http://schemas.microsoft.com/office/drawing/2014/main" id="{F05C38CE-4160-0347-CD9D-E0F659BCD655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37815" y="3313831"/>
            <a:ext cx="1258160" cy="824343"/>
          </a:xfrm>
          <a:prstGeom prst="curvedConnector3">
            <a:avLst>
              <a:gd name="adj1" fmla="val 55299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7F06BE-AF77-92FC-0A9C-E8D4962E3D8B}"/>
              </a:ext>
            </a:extLst>
          </p:cNvPr>
          <p:cNvSpPr txBox="1"/>
          <p:nvPr/>
        </p:nvSpPr>
        <p:spPr>
          <a:xfrm>
            <a:off x="4103982" y="3405167"/>
            <a:ext cx="106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</a:t>
            </a:r>
            <a:r>
              <a:rPr lang="en-US" altLang="ko-KR" b="1" dirty="0"/>
              <a:t>  </a:t>
            </a:r>
            <a:r>
              <a:rPr lang="ko-KR" altLang="en-US" b="1" dirty="0"/>
              <a:t>또는 </a:t>
            </a:r>
            <a:r>
              <a:rPr lang="en-US" altLang="ko-KR" b="1" dirty="0"/>
              <a:t>a</a:t>
            </a:r>
            <a:endParaRPr lang="ko-KR" altLang="en-US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6C4485-DC97-A030-1312-58E4C89860BE}"/>
              </a:ext>
            </a:extLst>
          </p:cNvPr>
          <p:cNvSpPr txBox="1"/>
          <p:nvPr/>
        </p:nvSpPr>
        <p:spPr>
          <a:xfrm>
            <a:off x="1179370" y="3905250"/>
            <a:ext cx="1067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터미널</a:t>
            </a:r>
            <a:br>
              <a:rPr lang="en-US" altLang="ko-KR" b="1" dirty="0"/>
            </a:br>
            <a:r>
              <a:rPr lang="en-US" altLang="ko-KR" b="1" dirty="0"/>
              <a:t>(vi </a:t>
            </a:r>
            <a:r>
              <a:rPr lang="ko-KR" altLang="en-US" b="1" dirty="0"/>
              <a:t>실행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27693E-FCDE-4F7D-1694-7E23E870AA0B}"/>
              </a:ext>
            </a:extLst>
          </p:cNvPr>
          <p:cNvSpPr txBox="1"/>
          <p:nvPr/>
        </p:nvSpPr>
        <p:spPr>
          <a:xfrm>
            <a:off x="5266893" y="3788132"/>
            <a:ext cx="106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Esc</a:t>
            </a:r>
            <a:endParaRPr lang="ko-KR" altLang="en-US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1B9075-055B-CA27-2A29-0D4618CE349A}"/>
              </a:ext>
            </a:extLst>
          </p:cNvPr>
          <p:cNvSpPr txBox="1"/>
          <p:nvPr/>
        </p:nvSpPr>
        <p:spPr>
          <a:xfrm>
            <a:off x="5266893" y="4575919"/>
            <a:ext cx="125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Esc, Enter</a:t>
            </a:r>
            <a:endParaRPr lang="ko-KR" altLang="en-US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7901048-A348-F428-CBD2-E3AC037971BE}"/>
              </a:ext>
            </a:extLst>
          </p:cNvPr>
          <p:cNvSpPr txBox="1"/>
          <p:nvPr/>
        </p:nvSpPr>
        <p:spPr>
          <a:xfrm>
            <a:off x="4161132" y="4945251"/>
            <a:ext cx="1067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콜론</a:t>
            </a:r>
            <a:r>
              <a:rPr lang="en-US" altLang="ko-KR" b="1" dirty="0"/>
              <a:t>(:)</a:t>
            </a:r>
            <a:endParaRPr lang="ko-KR" altLang="en-US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CDA8133-737A-A83C-B2D9-B2CCD42D4729}"/>
              </a:ext>
            </a:extLst>
          </p:cNvPr>
          <p:cNvCxnSpPr>
            <a:stCxn id="42" idx="3"/>
            <a:endCxn id="8" idx="1"/>
          </p:cNvCxnSpPr>
          <p:nvPr/>
        </p:nvCxnSpPr>
        <p:spPr>
          <a:xfrm>
            <a:off x="2247031" y="4228416"/>
            <a:ext cx="495303" cy="10209"/>
          </a:xfrm>
          <a:prstGeom prst="straightConnector1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생각 풍선: 구름 모양 49">
            <a:extLst>
              <a:ext uri="{FF2B5EF4-FFF2-40B4-BE49-F238E27FC236}">
                <a16:creationId xmlns:a16="http://schemas.microsoft.com/office/drawing/2014/main" id="{63F43090-B304-5C71-A4BB-9DDB0BCD1C1E}"/>
              </a:ext>
            </a:extLst>
          </p:cNvPr>
          <p:cNvSpPr/>
          <p:nvPr/>
        </p:nvSpPr>
        <p:spPr>
          <a:xfrm>
            <a:off x="168422" y="5126829"/>
            <a:ext cx="2849707" cy="1252539"/>
          </a:xfrm>
          <a:prstGeom prst="cloudCallout">
            <a:avLst>
              <a:gd name="adj1" fmla="val -725"/>
              <a:gd name="adj2" fmla="val -9406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vi</a:t>
            </a:r>
            <a:r>
              <a:rPr lang="ko-KR" altLang="en-US" sz="1400" b="1" dirty="0"/>
              <a:t>는 자주 사용해야</a:t>
            </a:r>
            <a:br>
              <a:rPr lang="en-US" altLang="ko-KR" sz="1400" b="1" dirty="0"/>
            </a:br>
            <a:r>
              <a:rPr lang="ko-KR" altLang="en-US" sz="1400" b="1" dirty="0"/>
              <a:t>할 기능이므로 </a:t>
            </a:r>
            <a:r>
              <a:rPr lang="ko-KR" altLang="en-US" sz="1400" b="1" dirty="0" err="1"/>
              <a:t>반드</a:t>
            </a:r>
            <a:br>
              <a:rPr lang="en-US" altLang="ko-KR" sz="1400" b="1" dirty="0"/>
            </a:br>
            <a:r>
              <a:rPr lang="ko-KR" altLang="en-US" sz="1400" b="1" dirty="0"/>
              <a:t>시 익혀야 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52136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75</Words>
  <Application>Microsoft Office PowerPoint</Application>
  <PresentationFormat>화면 슬라이드 쇼(4:3)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굴림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6</cp:revision>
  <dcterms:created xsi:type="dcterms:W3CDTF">2025-07-10T00:22:31Z</dcterms:created>
  <dcterms:modified xsi:type="dcterms:W3CDTF">2025-07-10T04:53:56Z</dcterms:modified>
</cp:coreProperties>
</file>