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3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5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A21B4-C29F-4835-B170-B6F2319B7CE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73ED5-E446-4F5A-8C6C-563B571A8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BFBBDA98-BC44-CC38-937C-44C3F1A2A7C1}"/>
              </a:ext>
            </a:extLst>
          </p:cNvPr>
          <p:cNvSpPr/>
          <p:nvPr/>
        </p:nvSpPr>
        <p:spPr>
          <a:xfrm>
            <a:off x="2058246" y="230294"/>
            <a:ext cx="4994487" cy="1014306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굴림" panose="020B0600000101010101" pitchFamily="50" charset="-127"/>
                <a:ea typeface="굴림" panose="020B0600000101010101" pitchFamily="50" charset="-127"/>
              </a:rPr>
              <a:t>에디터의 사용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F362C8-6C9C-3206-939E-868774F58D85}"/>
              </a:ext>
            </a:extLst>
          </p:cNvPr>
          <p:cNvSpPr/>
          <p:nvPr/>
        </p:nvSpPr>
        <p:spPr>
          <a:xfrm>
            <a:off x="757366" y="1514286"/>
            <a:ext cx="4430651" cy="1185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♣ </a:t>
            </a:r>
            <a:r>
              <a:rPr lang="ko-KR" altLang="en-US" sz="2400" b="1" dirty="0"/>
              <a:t>실습목표</a:t>
            </a:r>
            <a:endParaRPr lang="en-US" altLang="ko-KR" sz="2400" b="1" dirty="0"/>
          </a:p>
          <a:p>
            <a:pPr marL="541338" indent="-269875">
              <a:buFont typeface="Aptos" panose="020B0004020202020204" pitchFamily="34" charset="0"/>
              <a:buChar char="–"/>
            </a:pPr>
            <a:r>
              <a:rPr lang="en-US" altLang="ko-KR" sz="1600" b="1" dirty="0">
                <a:latin typeface="+mj-ea"/>
                <a:ea typeface="+mj-ea"/>
              </a:rPr>
              <a:t>gedit</a:t>
            </a:r>
            <a:r>
              <a:rPr lang="ko-KR" altLang="en-US" sz="1600" b="1" dirty="0">
                <a:latin typeface="+mj-ea"/>
                <a:ea typeface="+mj-ea"/>
              </a:rPr>
              <a:t>의 기본적인 사용법을 익힌다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pPr marL="541338" indent="-269875">
              <a:buFont typeface="Aptos" panose="020B0004020202020204" pitchFamily="34" charset="0"/>
              <a:buChar char="–"/>
            </a:pPr>
            <a:r>
              <a:rPr lang="en-US" altLang="ko-KR" sz="1600" b="1" dirty="0">
                <a:latin typeface="+mj-ea"/>
                <a:ea typeface="+mj-ea"/>
              </a:rPr>
              <a:t>vi</a:t>
            </a:r>
            <a:r>
              <a:rPr lang="ko-KR" altLang="en-US" sz="1600" b="1" dirty="0">
                <a:latin typeface="+mj-ea"/>
                <a:ea typeface="+mj-ea"/>
              </a:rPr>
              <a:t>의 사용법을 연습한다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7B8061-2ABF-1D98-78E9-30744383925E}"/>
              </a:ext>
            </a:extLst>
          </p:cNvPr>
          <p:cNvSpPr/>
          <p:nvPr/>
        </p:nvSpPr>
        <p:spPr>
          <a:xfrm>
            <a:off x="2425566" y="4148486"/>
            <a:ext cx="1684421" cy="635268"/>
          </a:xfrm>
          <a:prstGeom prst="roundRect">
            <a:avLst>
              <a:gd name="adj" fmla="val 36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명령 모드</a:t>
            </a:r>
            <a:endParaRPr lang="ko-KR" altLang="en-US" sz="2000" b="1" dirty="0">
              <a:solidFill>
                <a:schemeClr val="dk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7B6C1-E07C-485F-ECC4-A0E4AF2B0DCE}"/>
              </a:ext>
            </a:extLst>
          </p:cNvPr>
          <p:cNvSpPr/>
          <p:nvPr/>
        </p:nvSpPr>
        <p:spPr>
          <a:xfrm>
            <a:off x="5659654" y="2589196"/>
            <a:ext cx="3243714" cy="1203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dk1"/>
                </a:solidFill>
              </a:rPr>
              <a:t>입력 모드</a:t>
            </a:r>
            <a:endParaRPr lang="en-US" altLang="ko-KR" b="1" dirty="0">
              <a:solidFill>
                <a:schemeClr val="dk1"/>
              </a:solidFill>
            </a:endParaRPr>
          </a:p>
          <a:p>
            <a:pPr algn="ctr"/>
            <a:endParaRPr lang="en-US" altLang="ko-KR" b="1" dirty="0">
              <a:solidFill>
                <a:schemeClr val="dk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dk1"/>
                </a:solidFill>
              </a:rPr>
              <a:t>여기서 문서를 작성하는 실제 작업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9E54C0-C56F-C123-A350-334F468B9C12}"/>
              </a:ext>
            </a:extLst>
          </p:cNvPr>
          <p:cNvSpPr/>
          <p:nvPr/>
        </p:nvSpPr>
        <p:spPr>
          <a:xfrm>
            <a:off x="5659654" y="5245768"/>
            <a:ext cx="3243714" cy="1203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dk1"/>
                </a:solidFill>
              </a:rPr>
              <a:t>ex </a:t>
            </a:r>
            <a:r>
              <a:rPr lang="ko-KR" altLang="en-US" b="1" dirty="0">
                <a:solidFill>
                  <a:schemeClr val="dk1"/>
                </a:solidFill>
              </a:rPr>
              <a:t>모드</a:t>
            </a:r>
            <a:r>
              <a:rPr lang="en-US" altLang="ko-KR" b="1" dirty="0">
                <a:solidFill>
                  <a:schemeClr val="dk1"/>
                </a:solidFill>
              </a:rPr>
              <a:t>(</a:t>
            </a:r>
            <a:r>
              <a:rPr lang="ko-KR" altLang="en-US" b="1" dirty="0">
                <a:solidFill>
                  <a:schemeClr val="dk1"/>
                </a:solidFill>
              </a:rPr>
              <a:t>라인 명령 모드</a:t>
            </a:r>
            <a:r>
              <a:rPr lang="en-US" altLang="ko-KR" b="1" dirty="0">
                <a:solidFill>
                  <a:schemeClr val="dk1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chemeClr val="dk1"/>
              </a:solidFill>
            </a:endParaRPr>
          </a:p>
          <a:p>
            <a:r>
              <a:rPr lang="ko-KR" altLang="en-US" sz="1600" b="1" dirty="0">
                <a:solidFill>
                  <a:schemeClr val="dk1"/>
                </a:solidFill>
              </a:rPr>
              <a:t>여기서 저장</a:t>
            </a:r>
            <a:r>
              <a:rPr lang="en-US" altLang="ko-KR" sz="1600" b="1" dirty="0">
                <a:solidFill>
                  <a:schemeClr val="dk1"/>
                </a:solidFill>
              </a:rPr>
              <a:t>(w), </a:t>
            </a:r>
            <a:r>
              <a:rPr lang="ko-KR" altLang="en-US" sz="1600" b="1" dirty="0">
                <a:solidFill>
                  <a:schemeClr val="dk1"/>
                </a:solidFill>
              </a:rPr>
              <a:t>종료</a:t>
            </a:r>
            <a:r>
              <a:rPr lang="en-US" altLang="ko-KR" sz="1600" b="1" dirty="0">
                <a:solidFill>
                  <a:schemeClr val="dk1"/>
                </a:solidFill>
              </a:rPr>
              <a:t>(q), </a:t>
            </a:r>
            <a:r>
              <a:rPr lang="ko-KR" altLang="en-US" sz="1600" b="1" dirty="0">
                <a:solidFill>
                  <a:schemeClr val="dk1"/>
                </a:solidFill>
              </a:rPr>
              <a:t>취소</a:t>
            </a:r>
            <a:r>
              <a:rPr lang="en-US" altLang="ko-KR" sz="1600" b="1" dirty="0">
                <a:solidFill>
                  <a:schemeClr val="dk1"/>
                </a:solidFill>
              </a:rPr>
              <a:t>(i)</a:t>
            </a:r>
            <a:br>
              <a:rPr lang="en-US" altLang="ko-KR" sz="1600" b="1" dirty="0">
                <a:solidFill>
                  <a:schemeClr val="dk1"/>
                </a:solidFill>
              </a:rPr>
            </a:br>
            <a:r>
              <a:rPr lang="ko-KR" altLang="en-US" sz="1600" b="1" dirty="0">
                <a:solidFill>
                  <a:schemeClr val="dk1"/>
                </a:solidFill>
              </a:rPr>
              <a:t>등을 수행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CC56497-6EA8-69A8-BBE8-C4AFD05A0E0C}"/>
              </a:ext>
            </a:extLst>
          </p:cNvPr>
          <p:cNvSpPr/>
          <p:nvPr/>
        </p:nvSpPr>
        <p:spPr>
          <a:xfrm>
            <a:off x="3234088" y="3031958"/>
            <a:ext cx="2358190" cy="1116530"/>
          </a:xfrm>
          <a:custGeom>
            <a:avLst/>
            <a:gdLst>
              <a:gd name="connsiteX0" fmla="*/ 0 w 2358190"/>
              <a:gd name="connsiteY0" fmla="*/ 1116530 h 1116530"/>
              <a:gd name="connsiteX1" fmla="*/ 481264 w 2358190"/>
              <a:gd name="connsiteY1" fmla="*/ 298383 h 1116530"/>
              <a:gd name="connsiteX2" fmla="*/ 2358190 w 2358190"/>
              <a:gd name="connsiteY2" fmla="*/ 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190" h="1116530">
                <a:moveTo>
                  <a:pt x="0" y="1116530"/>
                </a:moveTo>
                <a:cubicBezTo>
                  <a:pt x="44116" y="800500"/>
                  <a:pt x="88232" y="484471"/>
                  <a:pt x="481264" y="298383"/>
                </a:cubicBezTo>
                <a:cubicBezTo>
                  <a:pt x="874296" y="112295"/>
                  <a:pt x="1616243" y="56147"/>
                  <a:pt x="2358190" y="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E5BE8E2-D161-464D-01CB-A021AE63DD71}"/>
              </a:ext>
            </a:extLst>
          </p:cNvPr>
          <p:cNvSpPr/>
          <p:nvPr/>
        </p:nvSpPr>
        <p:spPr>
          <a:xfrm flipV="1">
            <a:off x="3222859" y="4791775"/>
            <a:ext cx="2358190" cy="1310641"/>
          </a:xfrm>
          <a:custGeom>
            <a:avLst/>
            <a:gdLst>
              <a:gd name="connsiteX0" fmla="*/ 0 w 2358190"/>
              <a:gd name="connsiteY0" fmla="*/ 1116530 h 1116530"/>
              <a:gd name="connsiteX1" fmla="*/ 481264 w 2358190"/>
              <a:gd name="connsiteY1" fmla="*/ 298383 h 1116530"/>
              <a:gd name="connsiteX2" fmla="*/ 2358190 w 2358190"/>
              <a:gd name="connsiteY2" fmla="*/ 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190" h="1116530">
                <a:moveTo>
                  <a:pt x="0" y="1116530"/>
                </a:moveTo>
                <a:cubicBezTo>
                  <a:pt x="44116" y="800500"/>
                  <a:pt x="88232" y="484471"/>
                  <a:pt x="481264" y="298383"/>
                </a:cubicBezTo>
                <a:cubicBezTo>
                  <a:pt x="874296" y="112295"/>
                  <a:pt x="1616243" y="56147"/>
                  <a:pt x="2358190" y="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AFE714F-CA10-B10D-94CD-A60BF9912C8D}"/>
              </a:ext>
            </a:extLst>
          </p:cNvPr>
          <p:cNvSpPr/>
          <p:nvPr/>
        </p:nvSpPr>
        <p:spPr>
          <a:xfrm>
            <a:off x="4158114" y="3349593"/>
            <a:ext cx="1472665" cy="1068404"/>
          </a:xfrm>
          <a:custGeom>
            <a:avLst/>
            <a:gdLst>
              <a:gd name="connsiteX0" fmla="*/ 1472665 w 1472665"/>
              <a:gd name="connsiteY0" fmla="*/ 3201 h 1062372"/>
              <a:gd name="connsiteX1" fmla="*/ 741145 w 1472665"/>
              <a:gd name="connsiteY1" fmla="*/ 128330 h 1062372"/>
              <a:gd name="connsiteX2" fmla="*/ 529389 w 1472665"/>
              <a:gd name="connsiteY2" fmla="*/ 840599 h 1062372"/>
              <a:gd name="connsiteX3" fmla="*/ 0 w 1472665"/>
              <a:gd name="connsiteY3" fmla="*/ 1061980 h 106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665" h="1062372">
                <a:moveTo>
                  <a:pt x="1472665" y="3201"/>
                </a:moveTo>
                <a:cubicBezTo>
                  <a:pt x="1185511" y="-4018"/>
                  <a:pt x="898358" y="-11236"/>
                  <a:pt x="741145" y="128330"/>
                </a:cubicBezTo>
                <a:cubicBezTo>
                  <a:pt x="583932" y="267896"/>
                  <a:pt x="652913" y="684991"/>
                  <a:pt x="529389" y="840599"/>
                </a:cubicBezTo>
                <a:cubicBezTo>
                  <a:pt x="405865" y="996207"/>
                  <a:pt x="72189" y="1068397"/>
                  <a:pt x="0" y="106198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B14BBF7-06E1-ED3D-1AB2-DE82535C610D}"/>
              </a:ext>
            </a:extLst>
          </p:cNvPr>
          <p:cNvSpPr/>
          <p:nvPr/>
        </p:nvSpPr>
        <p:spPr>
          <a:xfrm flipV="1">
            <a:off x="4148488" y="4570397"/>
            <a:ext cx="1443790" cy="1137384"/>
          </a:xfrm>
          <a:custGeom>
            <a:avLst/>
            <a:gdLst>
              <a:gd name="connsiteX0" fmla="*/ 1472665 w 1472665"/>
              <a:gd name="connsiteY0" fmla="*/ 3201 h 1062372"/>
              <a:gd name="connsiteX1" fmla="*/ 741145 w 1472665"/>
              <a:gd name="connsiteY1" fmla="*/ 128330 h 1062372"/>
              <a:gd name="connsiteX2" fmla="*/ 529389 w 1472665"/>
              <a:gd name="connsiteY2" fmla="*/ 840599 h 1062372"/>
              <a:gd name="connsiteX3" fmla="*/ 0 w 1472665"/>
              <a:gd name="connsiteY3" fmla="*/ 1061980 h 106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665" h="1062372">
                <a:moveTo>
                  <a:pt x="1472665" y="3201"/>
                </a:moveTo>
                <a:cubicBezTo>
                  <a:pt x="1185511" y="-4018"/>
                  <a:pt x="898358" y="-11236"/>
                  <a:pt x="741145" y="128330"/>
                </a:cubicBezTo>
                <a:cubicBezTo>
                  <a:pt x="583932" y="267896"/>
                  <a:pt x="652913" y="684991"/>
                  <a:pt x="529389" y="840599"/>
                </a:cubicBezTo>
                <a:cubicBezTo>
                  <a:pt x="405865" y="996207"/>
                  <a:pt x="72189" y="1068397"/>
                  <a:pt x="0" y="1061980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3405C3B-77F8-8493-BAEE-83195C845335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1984075" y="4459155"/>
            <a:ext cx="441491" cy="6965"/>
          </a:xfrm>
          <a:prstGeom prst="straightConnector1">
            <a:avLst/>
          </a:pr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39AA51-FED3-B8BC-729B-C0D787512D0D}"/>
              </a:ext>
            </a:extLst>
          </p:cNvPr>
          <p:cNvSpPr txBox="1"/>
          <p:nvPr/>
        </p:nvSpPr>
        <p:spPr>
          <a:xfrm>
            <a:off x="925296" y="4135989"/>
            <a:ext cx="10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터미널</a:t>
            </a:r>
            <a:br>
              <a:rPr lang="en-US" altLang="ko-KR" b="1" dirty="0"/>
            </a:br>
            <a:r>
              <a:rPr lang="en-US" altLang="ko-KR" b="1" dirty="0"/>
              <a:t>(vi </a:t>
            </a:r>
            <a:r>
              <a:rPr lang="ko-KR" altLang="en-US" b="1" dirty="0"/>
              <a:t>실행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8840A-DAD6-B6E2-65B2-36AD4B6FD390}"/>
              </a:ext>
            </a:extLst>
          </p:cNvPr>
          <p:cNvSpPr txBox="1"/>
          <p:nvPr/>
        </p:nvSpPr>
        <p:spPr>
          <a:xfrm>
            <a:off x="3416969" y="3436219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i </a:t>
            </a:r>
            <a:r>
              <a:rPr lang="ko-KR" altLang="en-US" b="1" dirty="0">
                <a:latin typeface="+mj-ea"/>
                <a:ea typeface="+mj-ea"/>
              </a:rPr>
              <a:t>또는 </a:t>
            </a:r>
            <a:r>
              <a:rPr lang="en-US" altLang="ko-KR" b="1" dirty="0">
                <a:latin typeface="+mj-ea"/>
                <a:ea typeface="+mj-ea"/>
              </a:rPr>
              <a:t>a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0266F-E8BC-EB04-8D1A-4FE1C53CFF04}"/>
              </a:ext>
            </a:extLst>
          </p:cNvPr>
          <p:cNvSpPr txBox="1"/>
          <p:nvPr/>
        </p:nvSpPr>
        <p:spPr>
          <a:xfrm>
            <a:off x="4793382" y="3782728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Esc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A7B3A4-D41D-AB72-867B-12DD95B7E4B7}"/>
              </a:ext>
            </a:extLst>
          </p:cNvPr>
          <p:cNvSpPr txBox="1"/>
          <p:nvPr/>
        </p:nvSpPr>
        <p:spPr>
          <a:xfrm>
            <a:off x="4726005" y="4841507"/>
            <a:ext cx="13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Esc, Enter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40864-B12F-651A-95FA-E2D30A7BA8FF}"/>
              </a:ext>
            </a:extLst>
          </p:cNvPr>
          <p:cNvSpPr txBox="1"/>
          <p:nvPr/>
        </p:nvSpPr>
        <p:spPr>
          <a:xfrm>
            <a:off x="3599849" y="5342021"/>
            <a:ext cx="137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콜론</a:t>
            </a:r>
            <a:r>
              <a:rPr lang="en-US" altLang="ko-KR" sz="2000" b="1" dirty="0">
                <a:latin typeface="+mj-ea"/>
                <a:ea typeface="+mj-ea"/>
              </a:rPr>
              <a:t>(:)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31" name="생각 풍선: 구름 모양 30">
            <a:extLst>
              <a:ext uri="{FF2B5EF4-FFF2-40B4-BE49-F238E27FC236}">
                <a16:creationId xmlns:a16="http://schemas.microsoft.com/office/drawing/2014/main" id="{26244B84-D727-8629-531D-E2C7EDDCA3C1}"/>
              </a:ext>
            </a:extLst>
          </p:cNvPr>
          <p:cNvSpPr/>
          <p:nvPr/>
        </p:nvSpPr>
        <p:spPr>
          <a:xfrm>
            <a:off x="186022" y="5353049"/>
            <a:ext cx="2728628" cy="1264921"/>
          </a:xfrm>
          <a:prstGeom prst="cloudCallout">
            <a:avLst>
              <a:gd name="adj1" fmla="val -3215"/>
              <a:gd name="adj2" fmla="val -933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dk1"/>
                </a:solidFill>
              </a:rPr>
              <a:t>vi</a:t>
            </a:r>
            <a:r>
              <a:rPr lang="ko-KR" altLang="en-US" sz="1400" b="1" dirty="0">
                <a:solidFill>
                  <a:schemeClr val="dk1"/>
                </a:solidFill>
              </a:rPr>
              <a:t>는 자주 사용해야 </a:t>
            </a:r>
            <a:br>
              <a:rPr lang="en-US" altLang="ko-KR" sz="1400" b="1" dirty="0">
                <a:solidFill>
                  <a:schemeClr val="dk1"/>
                </a:solidFill>
              </a:rPr>
            </a:br>
            <a:r>
              <a:rPr lang="ko-KR" altLang="en-US" sz="1400" b="1" dirty="0">
                <a:solidFill>
                  <a:schemeClr val="dk1"/>
                </a:solidFill>
              </a:rPr>
              <a:t>할 기능이므로 반드</a:t>
            </a:r>
            <a:br>
              <a:rPr lang="en-US" altLang="ko-KR" sz="1400" b="1" dirty="0">
                <a:solidFill>
                  <a:schemeClr val="dk1"/>
                </a:solidFill>
              </a:rPr>
            </a:br>
            <a:r>
              <a:rPr lang="ko-KR" altLang="en-US" sz="1400" b="1" dirty="0">
                <a:solidFill>
                  <a:schemeClr val="dk1"/>
                </a:solidFill>
              </a:rPr>
              <a:t>시 익혀야 한다</a:t>
            </a:r>
            <a:r>
              <a:rPr lang="en-US" altLang="ko-KR" sz="1400" b="1" dirty="0">
                <a:solidFill>
                  <a:schemeClr val="dk1"/>
                </a:solidFill>
              </a:rPr>
              <a:t>.</a:t>
            </a:r>
            <a:endParaRPr lang="ko-KR" altLang="en-US" sz="1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1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A7885-962E-3CC9-7B25-96C9B7180453}"/>
              </a:ext>
            </a:extLst>
          </p:cNvPr>
          <p:cNvSpPr/>
          <p:nvPr/>
        </p:nvSpPr>
        <p:spPr>
          <a:xfrm>
            <a:off x="1005239" y="257475"/>
            <a:ext cx="7185861" cy="69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영업점 직원 교육 방안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F64DEC-9CEB-B767-63BC-52F2C9147964}"/>
              </a:ext>
            </a:extLst>
          </p:cNvPr>
          <p:cNvCxnSpPr>
            <a:cxnSpLocks/>
          </p:cNvCxnSpPr>
          <p:nvPr/>
        </p:nvCxnSpPr>
        <p:spPr>
          <a:xfrm>
            <a:off x="2059806" y="1193533"/>
            <a:ext cx="0" cy="455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CD700F-D891-871D-1554-4FAC367E6008}"/>
              </a:ext>
            </a:extLst>
          </p:cNvPr>
          <p:cNvCxnSpPr>
            <a:cxnSpLocks/>
          </p:cNvCxnSpPr>
          <p:nvPr/>
        </p:nvCxnSpPr>
        <p:spPr>
          <a:xfrm>
            <a:off x="4798193" y="1193533"/>
            <a:ext cx="0" cy="455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B47608-3244-AD6A-3E04-52D68BF86ECC}"/>
              </a:ext>
            </a:extLst>
          </p:cNvPr>
          <p:cNvCxnSpPr>
            <a:cxnSpLocks/>
          </p:cNvCxnSpPr>
          <p:nvPr/>
        </p:nvCxnSpPr>
        <p:spPr>
          <a:xfrm>
            <a:off x="7536581" y="1193533"/>
            <a:ext cx="0" cy="4552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54A019-2BB8-2802-9269-3C0D287E7106}"/>
              </a:ext>
            </a:extLst>
          </p:cNvPr>
          <p:cNvSpPr/>
          <p:nvPr/>
        </p:nvSpPr>
        <p:spPr>
          <a:xfrm>
            <a:off x="2447892" y="1492519"/>
            <a:ext cx="2028858" cy="806182"/>
          </a:xfrm>
          <a:prstGeom prst="roundRect">
            <a:avLst>
              <a:gd name="adj" fmla="val 50000"/>
            </a:avLst>
          </a:prstGeom>
          <a:effectLst>
            <a:outerShdw dist="88900" dir="30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교육 사이트</a:t>
            </a:r>
            <a:br>
              <a:rPr lang="en-US" altLang="ko-KR" dirty="0">
                <a:solidFill>
                  <a:schemeClr val="dk1"/>
                </a:solidFill>
              </a:rPr>
            </a:br>
            <a:r>
              <a:rPr lang="ko-KR" altLang="en-US" dirty="0">
                <a:solidFill>
                  <a:schemeClr val="dk1"/>
                </a:solidFill>
              </a:rPr>
              <a:t>교육신청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1616F-1676-A9F3-DF37-309E64FDA306}"/>
              </a:ext>
            </a:extLst>
          </p:cNvPr>
          <p:cNvSpPr/>
          <p:nvPr/>
        </p:nvSpPr>
        <p:spPr>
          <a:xfrm>
            <a:off x="2489200" y="3071062"/>
            <a:ext cx="1735667" cy="806182"/>
          </a:xfrm>
          <a:prstGeom prst="roundRect">
            <a:avLst>
              <a:gd name="adj" fmla="val 50000"/>
            </a:avLst>
          </a:prstGeom>
          <a:effectLst>
            <a:outerShdw dist="88900" dir="30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교육 담당자</a:t>
            </a:r>
            <a:br>
              <a:rPr lang="en-US" altLang="ko-KR" dirty="0">
                <a:solidFill>
                  <a:schemeClr val="dk1"/>
                </a:solidFill>
              </a:rPr>
            </a:br>
            <a:r>
              <a:rPr lang="ko-KR" altLang="en-US" dirty="0" err="1">
                <a:solidFill>
                  <a:schemeClr val="dk1"/>
                </a:solidFill>
              </a:rPr>
              <a:t>일정취합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54B774-CD19-BA72-AEB9-83B9E6CDC50A}"/>
              </a:ext>
            </a:extLst>
          </p:cNvPr>
          <p:cNvSpPr/>
          <p:nvPr/>
        </p:nvSpPr>
        <p:spPr>
          <a:xfrm>
            <a:off x="2573867" y="4591854"/>
            <a:ext cx="1447800" cy="806182"/>
          </a:xfrm>
          <a:prstGeom prst="roundRect">
            <a:avLst>
              <a:gd name="adj" fmla="val 50000"/>
            </a:avLst>
          </a:prstGeom>
          <a:effectLst>
            <a:outerShdw dist="88900" dir="30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필요 교육</a:t>
            </a:r>
            <a:br>
              <a:rPr lang="en-US" altLang="ko-KR" dirty="0">
                <a:solidFill>
                  <a:schemeClr val="dk1"/>
                </a:solidFill>
              </a:rPr>
            </a:br>
            <a:r>
              <a:rPr lang="ko-KR" altLang="en-US" dirty="0">
                <a:solidFill>
                  <a:schemeClr val="dk1"/>
                </a:solidFill>
              </a:rPr>
              <a:t>선택 취합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B19DC9-C0B8-C309-87FD-28EE47E66E60}"/>
              </a:ext>
            </a:extLst>
          </p:cNvPr>
          <p:cNvSpPr/>
          <p:nvPr/>
        </p:nvSpPr>
        <p:spPr>
          <a:xfrm>
            <a:off x="5152592" y="1655545"/>
            <a:ext cx="2028858" cy="510139"/>
          </a:xfrm>
          <a:prstGeom prst="roundRect">
            <a:avLst>
              <a:gd name="adj" fmla="val 50000"/>
            </a:avLst>
          </a:prstGeom>
          <a:effectLst>
            <a:outerShdw dist="88900" dir="30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휴가</a:t>
            </a:r>
            <a:r>
              <a:rPr lang="en-US" altLang="ko-KR" dirty="0">
                <a:solidFill>
                  <a:schemeClr val="dk1"/>
                </a:solidFill>
              </a:rPr>
              <a:t>/</a:t>
            </a:r>
            <a:r>
              <a:rPr lang="ko-KR" altLang="en-US" dirty="0">
                <a:solidFill>
                  <a:schemeClr val="dk1"/>
                </a:solidFill>
              </a:rPr>
              <a:t>근태 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FC0F6B-040A-8D60-2C7E-D74A108D455E}"/>
              </a:ext>
            </a:extLst>
          </p:cNvPr>
          <p:cNvSpPr/>
          <p:nvPr/>
        </p:nvSpPr>
        <p:spPr>
          <a:xfrm>
            <a:off x="5181467" y="3821834"/>
            <a:ext cx="2028858" cy="806182"/>
          </a:xfrm>
          <a:prstGeom prst="roundRect">
            <a:avLst>
              <a:gd name="adj" fmla="val 50000"/>
            </a:avLst>
          </a:prstGeom>
          <a:effectLst>
            <a:outerShdw dist="88900" dir="30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교육 사이트</a:t>
            </a:r>
            <a:br>
              <a:rPr lang="en-US" altLang="ko-KR" dirty="0">
                <a:solidFill>
                  <a:schemeClr val="dk1"/>
                </a:solidFill>
              </a:rPr>
            </a:br>
            <a:r>
              <a:rPr lang="ko-KR" altLang="en-US" dirty="0">
                <a:solidFill>
                  <a:schemeClr val="dk1"/>
                </a:solidFill>
              </a:rPr>
              <a:t>교육신청</a:t>
            </a:r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335421A2-9319-4F09-2D63-91B5A29A1FDA}"/>
              </a:ext>
            </a:extLst>
          </p:cNvPr>
          <p:cNvSpPr/>
          <p:nvPr/>
        </p:nvSpPr>
        <p:spPr>
          <a:xfrm>
            <a:off x="7757962" y="2974206"/>
            <a:ext cx="1183907" cy="972152"/>
          </a:xfrm>
          <a:prstGeom prst="can">
            <a:avLst>
              <a:gd name="adj" fmla="val 22030"/>
            </a:avLst>
          </a:prstGeom>
          <a:effectLst>
            <a:outerShdw dist="88900" dir="30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교육 </a:t>
            </a:r>
            <a:r>
              <a:rPr lang="en-US" altLang="ko-KR" dirty="0">
                <a:solidFill>
                  <a:schemeClr val="dk1"/>
                </a:solidFill>
              </a:rPr>
              <a:t>Feed</a:t>
            </a:r>
            <a:br>
              <a:rPr lang="en-US" altLang="ko-KR" dirty="0">
                <a:solidFill>
                  <a:schemeClr val="dk1"/>
                </a:solidFill>
              </a:rPr>
            </a:br>
            <a:r>
              <a:rPr lang="en-US" altLang="ko-KR" dirty="0">
                <a:solidFill>
                  <a:schemeClr val="dk1"/>
                </a:solidFill>
              </a:rPr>
              <a:t>Back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C6D804-4ACA-B702-0D33-618EAC68027E}"/>
              </a:ext>
            </a:extLst>
          </p:cNvPr>
          <p:cNvCxnSpPr>
            <a:cxnSpLocks/>
          </p:cNvCxnSpPr>
          <p:nvPr/>
        </p:nvCxnSpPr>
        <p:spPr>
          <a:xfrm>
            <a:off x="1422400" y="1785544"/>
            <a:ext cx="10254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F805D2C-8569-39A9-F31C-E1ADD78F3385}"/>
              </a:ext>
            </a:extLst>
          </p:cNvPr>
          <p:cNvCxnSpPr>
            <a:cxnSpLocks/>
          </p:cNvCxnSpPr>
          <p:nvPr/>
        </p:nvCxnSpPr>
        <p:spPr>
          <a:xfrm>
            <a:off x="1422400" y="3411144"/>
            <a:ext cx="10254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66EFF6-12B3-6A8D-49EC-231A168515E4}"/>
              </a:ext>
            </a:extLst>
          </p:cNvPr>
          <p:cNvCxnSpPr>
            <a:cxnSpLocks/>
          </p:cNvCxnSpPr>
          <p:nvPr/>
        </p:nvCxnSpPr>
        <p:spPr>
          <a:xfrm>
            <a:off x="1422400" y="4960540"/>
            <a:ext cx="10254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FCC0C0-33AF-6307-1251-4AF927CFA2B7}"/>
              </a:ext>
            </a:extLst>
          </p:cNvPr>
          <p:cNvCxnSpPr>
            <a:cxnSpLocks/>
          </p:cNvCxnSpPr>
          <p:nvPr/>
        </p:nvCxnSpPr>
        <p:spPr>
          <a:xfrm>
            <a:off x="4639733" y="1895611"/>
            <a:ext cx="5164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F230E6-CEB3-17D7-5E12-97F477B03B2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224867" y="3474153"/>
            <a:ext cx="956600" cy="7507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99323B-D47A-109D-6BF5-867C5896FC8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21667" y="4224925"/>
            <a:ext cx="1159800" cy="7700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DB94890-DA09-422F-AF7E-40ED4A7E3FF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181450" y="1910615"/>
            <a:ext cx="473475" cy="14390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B8109B-C5DC-CFD3-89E3-5CB7B49A04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10325" y="3600450"/>
            <a:ext cx="476350" cy="6244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3BD194-03DD-3E8A-4FD6-B957F2F7814E}"/>
              </a:ext>
            </a:extLst>
          </p:cNvPr>
          <p:cNvSpPr txBox="1"/>
          <p:nvPr/>
        </p:nvSpPr>
        <p:spPr>
          <a:xfrm>
            <a:off x="298383" y="1645920"/>
            <a:ext cx="12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창구직원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A6D55A-369D-99B0-3A6E-E6D37048B558}"/>
              </a:ext>
            </a:extLst>
          </p:cNvPr>
          <p:cNvSpPr txBox="1"/>
          <p:nvPr/>
        </p:nvSpPr>
        <p:spPr>
          <a:xfrm>
            <a:off x="288758" y="3262964"/>
            <a:ext cx="12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상담직원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F5EF50-56A2-3B7F-FE7A-7EF717F3D7C3}"/>
              </a:ext>
            </a:extLst>
          </p:cNvPr>
          <p:cNvSpPr txBox="1"/>
          <p:nvPr/>
        </p:nvSpPr>
        <p:spPr>
          <a:xfrm>
            <a:off x="673768" y="4793381"/>
            <a:ext cx="12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PB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BCF026-DD33-88DE-89CE-1C04BCAB7684}"/>
              </a:ext>
            </a:extLst>
          </p:cNvPr>
          <p:cNvSpPr txBox="1"/>
          <p:nvPr/>
        </p:nvSpPr>
        <p:spPr>
          <a:xfrm>
            <a:off x="2623508" y="5724359"/>
            <a:ext cx="16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교육 신청 단계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5200ED-9C6B-DE34-74C2-6083936AE1DE}"/>
              </a:ext>
            </a:extLst>
          </p:cNvPr>
          <p:cNvSpPr txBox="1"/>
          <p:nvPr/>
        </p:nvSpPr>
        <p:spPr>
          <a:xfrm>
            <a:off x="5366708" y="5724359"/>
            <a:ext cx="16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근태 관리 단계</a:t>
            </a:r>
          </a:p>
        </p:txBody>
      </p:sp>
    </p:spTree>
    <p:extLst>
      <p:ext uri="{BB962C8B-B14F-4D97-AF65-F5344CB8AC3E}">
        <p14:creationId xmlns:p14="http://schemas.microsoft.com/office/powerpoint/2010/main" val="40910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113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40</cp:revision>
  <dcterms:created xsi:type="dcterms:W3CDTF">2025-07-20T23:37:43Z</dcterms:created>
  <dcterms:modified xsi:type="dcterms:W3CDTF">2025-07-21T00:06:57Z</dcterms:modified>
</cp:coreProperties>
</file>