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190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0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7DF3-F4AE-488F-B238-0960D074282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5B-A191-411E-8187-29A6D681A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55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7DF3-F4AE-488F-B238-0960D074282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5B-A191-411E-8187-29A6D681A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1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7DF3-F4AE-488F-B238-0960D074282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5B-A191-411E-8187-29A6D681A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16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7DF3-F4AE-488F-B238-0960D074282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5B-A191-411E-8187-29A6D681A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64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7DF3-F4AE-488F-B238-0960D074282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5B-A191-411E-8187-29A6D681A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51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7DF3-F4AE-488F-B238-0960D074282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5B-A191-411E-8187-29A6D681A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06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7DF3-F4AE-488F-B238-0960D074282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5B-A191-411E-8187-29A6D681A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9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7DF3-F4AE-488F-B238-0960D074282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5B-A191-411E-8187-29A6D681A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99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7DF3-F4AE-488F-B238-0960D074282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5B-A191-411E-8187-29A6D681A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7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7DF3-F4AE-488F-B238-0960D074282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5B-A191-411E-8187-29A6D681A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1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7DF3-F4AE-488F-B238-0960D074282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5B-A191-411E-8187-29A6D681A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954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427DF3-F4AE-488F-B238-0960D074282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E025B-A191-411E-8187-29A6D681AB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73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62A596A-F924-B4FF-D8B7-46B702AB1EE2}"/>
              </a:ext>
            </a:extLst>
          </p:cNvPr>
          <p:cNvSpPr/>
          <p:nvPr/>
        </p:nvSpPr>
        <p:spPr>
          <a:xfrm>
            <a:off x="1193801" y="344170"/>
            <a:ext cx="6764866" cy="8001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 err="1">
                <a:latin typeface="굴림" panose="020B0600000101010101" pitchFamily="50" charset="-127"/>
                <a:ea typeface="굴림" panose="020B0600000101010101" pitchFamily="50" charset="-127"/>
              </a:rPr>
              <a:t>Vmware</a:t>
            </a:r>
            <a:r>
              <a:rPr lang="ko-KR" altLang="en-US" sz="4000" dirty="0">
                <a:latin typeface="굴림" panose="020B0600000101010101" pitchFamily="50" charset="-127"/>
                <a:ea typeface="굴림" panose="020B0600000101010101" pitchFamily="50" charset="-127"/>
              </a:rPr>
              <a:t>의 특징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F5552-9FE9-1D3C-6706-89251D140810}"/>
              </a:ext>
            </a:extLst>
          </p:cNvPr>
          <p:cNvSpPr txBox="1"/>
          <p:nvPr/>
        </p:nvSpPr>
        <p:spPr>
          <a:xfrm>
            <a:off x="736600" y="1363134"/>
            <a:ext cx="6366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b="1" dirty="0"/>
              <a:t>똑같은 운영체제가 필요할 경우 복사해서 사용</a:t>
            </a:r>
            <a:endParaRPr lang="en-US" altLang="ko-KR" b="1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/>
              <a:t>운영체제의 특정시점을 저장 </a:t>
            </a:r>
            <a:r>
              <a:rPr lang="en-US" altLang="ko-KR" b="1" dirty="0"/>
              <a:t>: </a:t>
            </a:r>
            <a:r>
              <a:rPr lang="en-US" altLang="ko-KR" b="1" dirty="0" err="1"/>
              <a:t>Snaphot</a:t>
            </a:r>
            <a:r>
              <a:rPr lang="en-US" altLang="ko-KR" b="1" dirty="0"/>
              <a:t> </a:t>
            </a:r>
            <a:r>
              <a:rPr lang="ko-KR" altLang="en-US" b="1" dirty="0"/>
              <a:t>기능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1067E5-EAA6-3AE1-350A-8F873C6E3E8E}"/>
              </a:ext>
            </a:extLst>
          </p:cNvPr>
          <p:cNvSpPr/>
          <p:nvPr/>
        </p:nvSpPr>
        <p:spPr>
          <a:xfrm>
            <a:off x="1363134" y="3429000"/>
            <a:ext cx="1972733" cy="567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OS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설치완료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8E4131-C628-FAFD-68A0-A2D8A4D675AD}"/>
              </a:ext>
            </a:extLst>
          </p:cNvPr>
          <p:cNvSpPr/>
          <p:nvPr/>
        </p:nvSpPr>
        <p:spPr>
          <a:xfrm>
            <a:off x="3335867" y="3429000"/>
            <a:ext cx="3158067" cy="567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설치 후 여러 가지 작업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127B1FF-481E-38F4-6D85-4F906421B6D0}"/>
              </a:ext>
            </a:extLst>
          </p:cNvPr>
          <p:cNvSpPr/>
          <p:nvPr/>
        </p:nvSpPr>
        <p:spPr>
          <a:xfrm>
            <a:off x="6502398" y="3135965"/>
            <a:ext cx="1557869" cy="115101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+mj-ea"/>
                <a:ea typeface="+mj-ea"/>
              </a:rPr>
              <a:t>시간흐름</a:t>
            </a:r>
            <a:endParaRPr lang="ko-KR" altLang="en-US" sz="20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394C33A-694A-01BF-D214-8B92FD138070}"/>
              </a:ext>
            </a:extLst>
          </p:cNvPr>
          <p:cNvSpPr/>
          <p:nvPr/>
        </p:nvSpPr>
        <p:spPr>
          <a:xfrm>
            <a:off x="3365501" y="2887134"/>
            <a:ext cx="2548467" cy="474133"/>
          </a:xfrm>
          <a:custGeom>
            <a:avLst/>
            <a:gdLst>
              <a:gd name="connsiteX0" fmla="*/ 2573867 w 2573867"/>
              <a:gd name="connsiteY0" fmla="*/ 373265 h 373265"/>
              <a:gd name="connsiteX1" fmla="*/ 1346200 w 2573867"/>
              <a:gd name="connsiteY1" fmla="*/ 732 h 373265"/>
              <a:gd name="connsiteX2" fmla="*/ 0 w 2573867"/>
              <a:gd name="connsiteY2" fmla="*/ 297065 h 37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867" h="373265">
                <a:moveTo>
                  <a:pt x="2573867" y="373265"/>
                </a:moveTo>
                <a:cubicBezTo>
                  <a:pt x="2174522" y="193348"/>
                  <a:pt x="1775178" y="13432"/>
                  <a:pt x="1346200" y="732"/>
                </a:cubicBezTo>
                <a:cubicBezTo>
                  <a:pt x="917222" y="-11968"/>
                  <a:pt x="458611" y="142548"/>
                  <a:pt x="0" y="297065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3E52154-544F-8882-B80C-9FA856E02D66}"/>
              </a:ext>
            </a:extLst>
          </p:cNvPr>
          <p:cNvSpPr/>
          <p:nvPr/>
        </p:nvSpPr>
        <p:spPr>
          <a:xfrm rot="21405609">
            <a:off x="3373967" y="3141133"/>
            <a:ext cx="1612901" cy="245533"/>
          </a:xfrm>
          <a:custGeom>
            <a:avLst/>
            <a:gdLst>
              <a:gd name="connsiteX0" fmla="*/ 2573867 w 2573867"/>
              <a:gd name="connsiteY0" fmla="*/ 373265 h 373265"/>
              <a:gd name="connsiteX1" fmla="*/ 1346200 w 2573867"/>
              <a:gd name="connsiteY1" fmla="*/ 732 h 373265"/>
              <a:gd name="connsiteX2" fmla="*/ 0 w 2573867"/>
              <a:gd name="connsiteY2" fmla="*/ 297065 h 37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3867" h="373265">
                <a:moveTo>
                  <a:pt x="2573867" y="373265"/>
                </a:moveTo>
                <a:cubicBezTo>
                  <a:pt x="2174522" y="193348"/>
                  <a:pt x="1775178" y="13432"/>
                  <a:pt x="1346200" y="732"/>
                </a:cubicBezTo>
                <a:cubicBezTo>
                  <a:pt x="917222" y="-11968"/>
                  <a:pt x="458611" y="142548"/>
                  <a:pt x="0" y="297065"/>
                </a:cubicBezTo>
              </a:path>
            </a:pathLst>
          </a:cu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4DFD10B-A6DD-F881-048D-FD535A9E3C1A}"/>
              </a:ext>
            </a:extLst>
          </p:cNvPr>
          <p:cNvCxnSpPr>
            <a:cxnSpLocks/>
          </p:cNvCxnSpPr>
          <p:nvPr/>
        </p:nvCxnSpPr>
        <p:spPr>
          <a:xfrm flipV="1">
            <a:off x="3335867" y="4055533"/>
            <a:ext cx="0" cy="537633"/>
          </a:xfrm>
          <a:prstGeom prst="straightConnector1">
            <a:avLst/>
          </a:pr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239853E-B9D9-F4F1-62ED-832189C6DA4F}"/>
              </a:ext>
            </a:extLst>
          </p:cNvPr>
          <p:cNvCxnSpPr>
            <a:cxnSpLocks/>
          </p:cNvCxnSpPr>
          <p:nvPr/>
        </p:nvCxnSpPr>
        <p:spPr>
          <a:xfrm flipV="1">
            <a:off x="4986867" y="4055533"/>
            <a:ext cx="0" cy="537633"/>
          </a:xfrm>
          <a:prstGeom prst="straightConnector1">
            <a:avLst/>
          </a:pr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2C50C91-A921-EAEC-9C3D-422DA4986852}"/>
              </a:ext>
            </a:extLst>
          </p:cNvPr>
          <p:cNvCxnSpPr>
            <a:cxnSpLocks/>
          </p:cNvCxnSpPr>
          <p:nvPr/>
        </p:nvCxnSpPr>
        <p:spPr>
          <a:xfrm flipV="1">
            <a:off x="5926667" y="4059766"/>
            <a:ext cx="0" cy="533400"/>
          </a:xfrm>
          <a:prstGeom prst="straightConnector1">
            <a:avLst/>
          </a:prstGeom>
          <a:noFill/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39FAF6-C78D-FFF2-1124-9ED4C8A0036B}"/>
              </a:ext>
            </a:extLst>
          </p:cNvPr>
          <p:cNvSpPr txBox="1"/>
          <p:nvPr/>
        </p:nvSpPr>
        <p:spPr>
          <a:xfrm>
            <a:off x="2633978" y="4630420"/>
            <a:ext cx="1359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스냅샷 지점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9CAE20-1A38-5A33-7346-F734F22A5A93}"/>
              </a:ext>
            </a:extLst>
          </p:cNvPr>
          <p:cNvSpPr txBox="1"/>
          <p:nvPr/>
        </p:nvSpPr>
        <p:spPr>
          <a:xfrm>
            <a:off x="4655396" y="4630420"/>
            <a:ext cx="1491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/>
              <a:t>문제발생 시점</a:t>
            </a:r>
            <a:endParaRPr lang="ko-KR" altLang="en-US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53C5B9-06A4-0EC1-6C59-E7CDA2B4FE71}"/>
              </a:ext>
            </a:extLst>
          </p:cNvPr>
          <p:cNvSpPr txBox="1"/>
          <p:nvPr/>
        </p:nvSpPr>
        <p:spPr>
          <a:xfrm>
            <a:off x="702735" y="5427135"/>
            <a:ext cx="7103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b="1" dirty="0"/>
              <a:t>하드디스크 등의 하드웨어를 여러 개 장착 가능</a:t>
            </a:r>
            <a:endParaRPr lang="en-US" altLang="ko-KR" b="1" dirty="0"/>
          </a:p>
          <a:p>
            <a:pPr marL="342900" indent="-342900">
              <a:buFont typeface="+mj-ea"/>
              <a:buAutoNum type="circleNumDbPlain" startAt="3"/>
            </a:pPr>
            <a:r>
              <a:rPr lang="ko-KR" altLang="en-US" b="1" dirty="0"/>
              <a:t>현재 </a:t>
            </a:r>
            <a:r>
              <a:rPr lang="en-US" altLang="ko-KR" b="1" dirty="0"/>
              <a:t>PC</a:t>
            </a:r>
            <a:r>
              <a:rPr lang="ko-KR" altLang="en-US" b="1" dirty="0"/>
              <a:t>의 상태를 그대로 저장해 놓고</a:t>
            </a:r>
            <a:r>
              <a:rPr lang="en-US" altLang="ko-KR" b="1" dirty="0"/>
              <a:t>, </a:t>
            </a:r>
            <a:r>
              <a:rPr lang="ko-KR" altLang="en-US" b="1" dirty="0"/>
              <a:t>다음 사용할 때 현재 상태를</a:t>
            </a:r>
            <a:br>
              <a:rPr lang="en-US" altLang="ko-KR" b="1" dirty="0"/>
            </a:br>
            <a:r>
              <a:rPr lang="ko-KR" altLang="en-US" b="1" dirty="0"/>
              <a:t>이어서 구동 </a:t>
            </a:r>
            <a:r>
              <a:rPr lang="en-US" altLang="ko-KR" b="1" dirty="0"/>
              <a:t>: Suspend </a:t>
            </a:r>
            <a:r>
              <a:rPr lang="ko-KR" altLang="en-US" b="1" dirty="0"/>
              <a:t>기능</a:t>
            </a:r>
            <a:endParaRPr lang="en-US" altLang="ko-KR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D19662-2D6D-525A-3A96-BB7B2A7ACE6C}"/>
              </a:ext>
            </a:extLst>
          </p:cNvPr>
          <p:cNvSpPr txBox="1"/>
          <p:nvPr/>
        </p:nvSpPr>
        <p:spPr>
          <a:xfrm>
            <a:off x="3294379" y="2208952"/>
            <a:ext cx="2691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언제든지 스냅샷 지점으로</a:t>
            </a:r>
            <a:br>
              <a:rPr lang="en-US" altLang="ko-KR" sz="1600" b="1" dirty="0"/>
            </a:br>
            <a:r>
              <a:rPr lang="ko-KR" altLang="en-US" sz="1600" b="1" dirty="0"/>
              <a:t>되돌릴 수 있음</a:t>
            </a:r>
          </a:p>
        </p:txBody>
      </p:sp>
    </p:spTree>
    <p:extLst>
      <p:ext uri="{BB962C8B-B14F-4D97-AF65-F5344CB8AC3E}">
        <p14:creationId xmlns:p14="http://schemas.microsoft.com/office/powerpoint/2010/main" val="322283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3431DE6-C66A-5659-D135-08FD59B042D0}"/>
              </a:ext>
            </a:extLst>
          </p:cNvPr>
          <p:cNvSpPr/>
          <p:nvPr/>
        </p:nvSpPr>
        <p:spPr>
          <a:xfrm>
            <a:off x="1805940" y="549909"/>
            <a:ext cx="5349240" cy="7700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bliqueTopRight"/>
            <a:lightRig rig="threePt" dir="t">
              <a:rot lat="0" lon="0" rev="14400000"/>
            </a:lightRig>
          </a:scene3d>
          <a:sp3d extrusionH="1079500" contourW="12700">
            <a:extrusionClr>
              <a:schemeClr val="tx1">
                <a:lumMod val="50000"/>
                <a:lumOff val="50000"/>
              </a:schemeClr>
            </a:extrusionClr>
            <a:contourClr>
              <a:schemeClr val="bg2">
                <a:lumMod val="50000"/>
              </a:schemeClr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+mj-ea"/>
                <a:ea typeface="+mj-ea"/>
              </a:rPr>
              <a:t>조직 개선 </a:t>
            </a:r>
            <a:r>
              <a:rPr lang="en-US" altLang="ko-KR" sz="3600" b="1" dirty="0">
                <a:solidFill>
                  <a:schemeClr val="tx1"/>
                </a:solidFill>
                <a:latin typeface="+mj-ea"/>
                <a:ea typeface="+mj-ea"/>
              </a:rPr>
              <a:t>TFT</a:t>
            </a:r>
            <a:endParaRPr lang="ko-KR" altLang="en-US" sz="3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409318-480F-A5B3-4D1E-1B3F48A1FFAE}"/>
              </a:ext>
            </a:extLst>
          </p:cNvPr>
          <p:cNvSpPr/>
          <p:nvPr/>
        </p:nvSpPr>
        <p:spPr>
          <a:xfrm>
            <a:off x="453189" y="2239010"/>
            <a:ext cx="1413711" cy="1463039"/>
          </a:xfrm>
          <a:prstGeom prst="rect">
            <a:avLst/>
          </a:prstGeom>
          <a:effectLst>
            <a:outerShdw dist="114300" dir="27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조직개선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02DCE0-6A9F-53DF-5694-B3F36C0DD938}"/>
              </a:ext>
            </a:extLst>
          </p:cNvPr>
          <p:cNvSpPr/>
          <p:nvPr/>
        </p:nvSpPr>
        <p:spPr>
          <a:xfrm>
            <a:off x="453189" y="4547870"/>
            <a:ext cx="1413711" cy="1463039"/>
          </a:xfrm>
          <a:prstGeom prst="rect">
            <a:avLst/>
          </a:prstGeom>
          <a:effectLst>
            <a:outerShdw dist="114300" dir="27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의견수렴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D8089F-9470-68C7-0AEA-69A6D1D8EE2A}"/>
              </a:ext>
            </a:extLst>
          </p:cNvPr>
          <p:cNvSpPr/>
          <p:nvPr/>
        </p:nvSpPr>
        <p:spPr>
          <a:xfrm>
            <a:off x="2156259" y="2237519"/>
            <a:ext cx="1556333" cy="767724"/>
          </a:xfrm>
          <a:prstGeom prst="rect">
            <a:avLst/>
          </a:prstGeom>
          <a:effectLst>
            <a:outerShdw dist="114300" dir="27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타사사례분석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336C2D-0EAA-1D6C-DC80-E3C9DA4753A4}"/>
              </a:ext>
            </a:extLst>
          </p:cNvPr>
          <p:cNvSpPr/>
          <p:nvPr/>
        </p:nvSpPr>
        <p:spPr>
          <a:xfrm>
            <a:off x="2156259" y="4534949"/>
            <a:ext cx="1556333" cy="767724"/>
          </a:xfrm>
          <a:prstGeom prst="rect">
            <a:avLst/>
          </a:prstGeom>
          <a:effectLst>
            <a:outerShdw dist="114300" dir="27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부서별 상담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5A6C0-DDD4-4088-963E-1CEC74B7412B}"/>
              </a:ext>
            </a:extLst>
          </p:cNvPr>
          <p:cNvSpPr txBox="1"/>
          <p:nvPr/>
        </p:nvSpPr>
        <p:spPr>
          <a:xfrm>
            <a:off x="307340" y="158496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/>
              <a:t>* </a:t>
            </a:r>
            <a:r>
              <a:rPr lang="ko-KR" altLang="en-US" b="1" u="sng" dirty="0"/>
              <a:t>개선 전략을 세우고 직원 의견 수렴 후 조직 개편을 수행 한다</a:t>
            </a:r>
            <a:r>
              <a:rPr lang="en-US" altLang="ko-KR" b="1" u="sng" dirty="0"/>
              <a:t>.</a:t>
            </a:r>
            <a:endParaRPr lang="ko-KR" altLang="en-US" b="1" u="sng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1FC0BE-381A-F1EE-2D12-4BFD2127A213}"/>
              </a:ext>
            </a:extLst>
          </p:cNvPr>
          <p:cNvSpPr/>
          <p:nvPr/>
        </p:nvSpPr>
        <p:spPr>
          <a:xfrm>
            <a:off x="4330499" y="2237519"/>
            <a:ext cx="1556333" cy="767724"/>
          </a:xfrm>
          <a:prstGeom prst="rect">
            <a:avLst/>
          </a:prstGeom>
          <a:effectLst>
            <a:outerShdw dist="114300" dir="27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조직 안 도출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00E55F-B569-7E0F-B9FD-4FF272E69207}"/>
              </a:ext>
            </a:extLst>
          </p:cNvPr>
          <p:cNvSpPr/>
          <p:nvPr/>
        </p:nvSpPr>
        <p:spPr>
          <a:xfrm>
            <a:off x="4330499" y="4534949"/>
            <a:ext cx="1556333" cy="767724"/>
          </a:xfrm>
          <a:prstGeom prst="rect">
            <a:avLst/>
          </a:prstGeom>
          <a:effectLst>
            <a:outerShdw dist="114300" dir="27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변화관리 수행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64D228-AA9C-B7B3-08A0-A87BFF782BC7}"/>
              </a:ext>
            </a:extLst>
          </p:cNvPr>
          <p:cNvSpPr/>
          <p:nvPr/>
        </p:nvSpPr>
        <p:spPr>
          <a:xfrm>
            <a:off x="6498590" y="2239010"/>
            <a:ext cx="2419350" cy="3290637"/>
          </a:xfrm>
          <a:prstGeom prst="rect">
            <a:avLst/>
          </a:prstGeom>
          <a:effectLst>
            <a:outerShdw dist="114300" dir="27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최종 안 설문 실시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부서별 회람 실시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변화 관리 기간 실시</a:t>
            </a:r>
            <a:br>
              <a:rPr lang="en-US" altLang="ko-KR" sz="1600" b="1" dirty="0"/>
            </a:br>
            <a:r>
              <a:rPr lang="en-US" altLang="ko-KR" sz="1600" b="1" dirty="0"/>
              <a:t>2012/05/10 ~ 5/20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최종 조직 안 발표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52744FE-66E2-9932-761A-9F44216986D2}"/>
              </a:ext>
            </a:extLst>
          </p:cNvPr>
          <p:cNvSpPr/>
          <p:nvPr/>
        </p:nvSpPr>
        <p:spPr>
          <a:xfrm>
            <a:off x="3922607" y="2396914"/>
            <a:ext cx="249766" cy="5715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F12992E-CCF8-B9C7-7ED5-39C10F53B89F}"/>
              </a:ext>
            </a:extLst>
          </p:cNvPr>
          <p:cNvSpPr/>
          <p:nvPr/>
        </p:nvSpPr>
        <p:spPr>
          <a:xfrm>
            <a:off x="6051973" y="2396914"/>
            <a:ext cx="249766" cy="5715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E7706EF-CF1F-D7B1-238D-5E633E0FD95D}"/>
              </a:ext>
            </a:extLst>
          </p:cNvPr>
          <p:cNvSpPr/>
          <p:nvPr/>
        </p:nvSpPr>
        <p:spPr>
          <a:xfrm>
            <a:off x="3922607" y="4674448"/>
            <a:ext cx="249766" cy="5715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7184EF7-BB06-3121-C2F8-F7B833868A2E}"/>
              </a:ext>
            </a:extLst>
          </p:cNvPr>
          <p:cNvSpPr/>
          <p:nvPr/>
        </p:nvSpPr>
        <p:spPr>
          <a:xfrm>
            <a:off x="6051973" y="4674448"/>
            <a:ext cx="249766" cy="5715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53670D-43D2-969A-0B7A-11B7196986F6}"/>
              </a:ext>
            </a:extLst>
          </p:cNvPr>
          <p:cNvSpPr txBox="1"/>
          <p:nvPr/>
        </p:nvSpPr>
        <p:spPr>
          <a:xfrm>
            <a:off x="2237740" y="3260090"/>
            <a:ext cx="3843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+mj-ea"/>
                <a:ea typeface="+mj-ea"/>
              </a:rPr>
              <a:t>개선안 도출 시 외국 사례 </a:t>
            </a:r>
            <a:r>
              <a:rPr lang="en-US" altLang="ko-KR" sz="1600" b="1" dirty="0">
                <a:latin typeface="+mj-ea"/>
                <a:ea typeface="+mj-ea"/>
              </a:rPr>
              <a:t>1</a:t>
            </a:r>
            <a:r>
              <a:rPr lang="ko-KR" altLang="en-US" sz="1600" b="1" dirty="0">
                <a:latin typeface="+mj-ea"/>
                <a:ea typeface="+mj-ea"/>
              </a:rPr>
              <a:t>건 포함</a:t>
            </a:r>
            <a:endParaRPr lang="en-US" altLang="ko-KR" sz="1600" b="1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+mj-ea"/>
                <a:ea typeface="+mj-ea"/>
              </a:rPr>
              <a:t>정기 회의 시 부서 별 최소 </a:t>
            </a:r>
            <a:r>
              <a:rPr lang="en-US" altLang="ko-KR" sz="1600" b="1" dirty="0">
                <a:latin typeface="+mj-ea"/>
                <a:ea typeface="+mj-ea"/>
              </a:rPr>
              <a:t>1</a:t>
            </a:r>
            <a:r>
              <a:rPr lang="ko-KR" altLang="en-US" sz="1600" b="1" dirty="0">
                <a:latin typeface="+mj-ea"/>
                <a:ea typeface="+mj-ea"/>
              </a:rPr>
              <a:t>인 참여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A4F959-CC01-EC8B-D81B-852CEE04D02E}"/>
              </a:ext>
            </a:extLst>
          </p:cNvPr>
          <p:cNvSpPr txBox="1"/>
          <p:nvPr/>
        </p:nvSpPr>
        <p:spPr>
          <a:xfrm>
            <a:off x="2237740" y="5520690"/>
            <a:ext cx="3843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+mj-ea"/>
                <a:ea typeface="+mj-ea"/>
              </a:rPr>
              <a:t>상담 수행 시 대리 이하 직원</a:t>
            </a:r>
            <a:br>
              <a:rPr lang="en-US" altLang="ko-KR" sz="1600" b="1" dirty="0">
                <a:latin typeface="+mj-ea"/>
                <a:ea typeface="+mj-ea"/>
              </a:rPr>
            </a:br>
            <a:r>
              <a:rPr lang="en-US" altLang="ko-KR" sz="1600" b="1" dirty="0">
                <a:latin typeface="+mj-ea"/>
                <a:ea typeface="+mj-ea"/>
              </a:rPr>
              <a:t>50% </a:t>
            </a:r>
            <a:r>
              <a:rPr lang="ko-KR" altLang="en-US" sz="1600" b="1" dirty="0">
                <a:latin typeface="+mj-ea"/>
                <a:ea typeface="+mj-ea"/>
              </a:rPr>
              <a:t>참여 필요</a:t>
            </a:r>
          </a:p>
        </p:txBody>
      </p:sp>
    </p:spTree>
    <p:extLst>
      <p:ext uri="{BB962C8B-B14F-4D97-AF65-F5344CB8AC3E}">
        <p14:creationId xmlns:p14="http://schemas.microsoft.com/office/powerpoint/2010/main" val="360237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133</Words>
  <Application>Microsoft Office PowerPoint</Application>
  <PresentationFormat>화면 슬라이드 쇼(4:3)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Aptos</vt:lpstr>
      <vt:lpstr>Aptos Display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이지호</dc:creator>
  <cp:lastModifiedBy>이지호</cp:lastModifiedBy>
  <cp:revision>46</cp:revision>
  <dcterms:created xsi:type="dcterms:W3CDTF">2025-07-21T02:52:31Z</dcterms:created>
  <dcterms:modified xsi:type="dcterms:W3CDTF">2025-07-21T03:26:42Z</dcterms:modified>
</cp:coreProperties>
</file>