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5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043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7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5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1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74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7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4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7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6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69C4C-22BB-4C25-AB41-796F30CD85A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6A86E-CB86-4C18-87FC-D29EDFDDB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A165F2-5FF7-8EDB-E8B3-B4DAA550A1B6}"/>
              </a:ext>
            </a:extLst>
          </p:cNvPr>
          <p:cNvSpPr/>
          <p:nvPr/>
        </p:nvSpPr>
        <p:spPr>
          <a:xfrm>
            <a:off x="1656926" y="426718"/>
            <a:ext cx="5829300" cy="742950"/>
          </a:xfrm>
          <a:prstGeom prst="roundRect">
            <a:avLst/>
          </a:prstGeom>
          <a:effectLst>
            <a:outerShdw blurRad="25400" dist="88900" dir="2700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latin typeface="굴림" panose="020B0600000101010101" pitchFamily="50" charset="-127"/>
                <a:ea typeface="굴림" panose="020B0600000101010101" pitchFamily="50" charset="-127"/>
              </a:rPr>
              <a:t>비디오와 애니메이션의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13A0A-44CC-B72F-A852-5D3B33D2577D}"/>
              </a:ext>
            </a:extLst>
          </p:cNvPr>
          <p:cNvSpPr txBox="1"/>
          <p:nvPr/>
        </p:nvSpPr>
        <p:spPr>
          <a:xfrm>
            <a:off x="1016000" y="1464735"/>
            <a:ext cx="68834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 비디오</a:t>
            </a:r>
            <a:r>
              <a:rPr lang="en-US" altLang="ko-KR" dirty="0"/>
              <a:t>: </a:t>
            </a:r>
            <a:r>
              <a:rPr lang="ko-KR" altLang="en-US" dirty="0"/>
              <a:t>실 세계를 촬영한 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▣  애니메이션</a:t>
            </a:r>
            <a:r>
              <a:rPr lang="en-US" altLang="ko-KR" dirty="0"/>
              <a:t>: </a:t>
            </a:r>
            <a:r>
              <a:rPr lang="ko-KR" altLang="en-US" dirty="0"/>
              <a:t>컴퓨터를 이용하여 일련의 장면을 인공적으로 생성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1D8BDD-D666-C459-7A7A-9432AC5E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08785"/>
              </p:ext>
            </p:extLst>
          </p:nvPr>
        </p:nvGraphicFramePr>
        <p:xfrm>
          <a:off x="677332" y="2497662"/>
          <a:ext cx="7747001" cy="2370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033">
                  <a:extLst>
                    <a:ext uri="{9D8B030D-6E8A-4147-A177-3AD203B41FA5}">
                      <a16:colId xmlns:a16="http://schemas.microsoft.com/office/drawing/2014/main" val="264767691"/>
                    </a:ext>
                  </a:extLst>
                </a:gridCol>
                <a:gridCol w="3392652">
                  <a:extLst>
                    <a:ext uri="{9D8B030D-6E8A-4147-A177-3AD203B41FA5}">
                      <a16:colId xmlns:a16="http://schemas.microsoft.com/office/drawing/2014/main" val="3931144557"/>
                    </a:ext>
                  </a:extLst>
                </a:gridCol>
                <a:gridCol w="3517316">
                  <a:extLst>
                    <a:ext uri="{9D8B030D-6E8A-4147-A177-3AD203B41FA5}">
                      <a16:colId xmlns:a16="http://schemas.microsoft.com/office/drawing/2014/main" val="2262138565"/>
                    </a:ext>
                  </a:extLst>
                </a:gridCol>
              </a:tblGrid>
              <a:tr h="47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비디오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28550"/>
                  </a:ext>
                </a:extLst>
              </a:tr>
              <a:tr h="809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공통점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92075" indent="-92075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인간의 감성에 직접적인 자극을 주는 방식</a:t>
                      </a:r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marL="92075" indent="-92075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흥미를 유발</a:t>
                      </a:r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어떤 과정을 보이기에 적합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324313"/>
                  </a:ext>
                </a:extLst>
              </a:tr>
              <a:tr h="10816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차이점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2075" indent="-92075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과도한 정보를 동시에 제공</a:t>
                      </a:r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marL="92075" indent="-92075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실 예를 들어 보일 경우에 적절</a:t>
                      </a:r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marL="92075" indent="-92075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제작비용이 많이 </a:t>
                      </a:r>
                      <a:r>
                        <a:rPr lang="ko-KR" altLang="en-US" sz="1400" b="1" dirty="0" err="1">
                          <a:latin typeface="+mj-ea"/>
                          <a:ea typeface="+mj-ea"/>
                        </a:rPr>
                        <a:t>듬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indent="-93663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주제에 초점을 맞추고 특징을 강조</a:t>
                      </a:r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marL="93663" indent="-93663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제작비용이 비디오에 비해 저렴</a:t>
                      </a:r>
                      <a:endParaRPr lang="en-US" altLang="ko-KR" sz="1400" b="1" dirty="0">
                        <a:latin typeface="+mj-ea"/>
                        <a:ea typeface="+mj-ea"/>
                      </a:endParaRPr>
                    </a:p>
                    <a:p>
                      <a:pPr marL="93663" indent="-93663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ko-KR" altLang="en-US" sz="1400" b="1" dirty="0">
                          <a:latin typeface="+mj-ea"/>
                          <a:ea typeface="+mj-ea"/>
                        </a:rPr>
                        <a:t>이미지나 그래픽보다는 고비용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40713"/>
                  </a:ext>
                </a:extLst>
              </a:tr>
            </a:tbl>
          </a:graphicData>
        </a:graphic>
      </p:graphicFrame>
      <p:sp>
        <p:nvSpPr>
          <p:cNvPr id="8" name="사각형: 빗면 7">
            <a:extLst>
              <a:ext uri="{FF2B5EF4-FFF2-40B4-BE49-F238E27FC236}">
                <a16:creationId xmlns:a16="http://schemas.microsoft.com/office/drawing/2014/main" id="{D2937E1E-25E3-8132-7939-9A59071BACA2}"/>
              </a:ext>
            </a:extLst>
          </p:cNvPr>
          <p:cNvSpPr/>
          <p:nvPr/>
        </p:nvSpPr>
        <p:spPr>
          <a:xfrm>
            <a:off x="677333" y="5020734"/>
            <a:ext cx="1871133" cy="626534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j-ea"/>
                <a:ea typeface="+mj-ea"/>
              </a:rPr>
              <a:t>비디오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E24CCDC6-EDD5-A052-92F0-898F71C60E34}"/>
              </a:ext>
            </a:extLst>
          </p:cNvPr>
          <p:cNvSpPr/>
          <p:nvPr/>
        </p:nvSpPr>
        <p:spPr>
          <a:xfrm>
            <a:off x="677333" y="5935134"/>
            <a:ext cx="1871133" cy="626534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카메라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</a:p>
        </p:txBody>
      </p:sp>
      <p:sp>
        <p:nvSpPr>
          <p:cNvPr id="11" name="화살표: 왼쪽/오른쪽/위쪽 10">
            <a:extLst>
              <a:ext uri="{FF2B5EF4-FFF2-40B4-BE49-F238E27FC236}">
                <a16:creationId xmlns:a16="http://schemas.microsoft.com/office/drawing/2014/main" id="{6165D7FB-B2D6-6BC5-E518-E790C9531139}"/>
              </a:ext>
            </a:extLst>
          </p:cNvPr>
          <p:cNvSpPr/>
          <p:nvPr/>
        </p:nvSpPr>
        <p:spPr>
          <a:xfrm>
            <a:off x="3606802" y="5063067"/>
            <a:ext cx="1710267" cy="1151467"/>
          </a:xfrm>
          <a:prstGeom prst="leftRight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D53CDE-7750-E16C-B90B-EB560FF503E9}"/>
              </a:ext>
            </a:extLst>
          </p:cNvPr>
          <p:cNvSpPr/>
          <p:nvPr/>
        </p:nvSpPr>
        <p:spPr>
          <a:xfrm>
            <a:off x="6318250" y="5020733"/>
            <a:ext cx="1835150" cy="58631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플래시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스위시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74ACE7-74B7-0BC5-FDBB-9E02B601E6DF}"/>
              </a:ext>
            </a:extLst>
          </p:cNvPr>
          <p:cNvSpPr/>
          <p:nvPr/>
        </p:nvSpPr>
        <p:spPr>
          <a:xfrm>
            <a:off x="6318250" y="5918200"/>
            <a:ext cx="1835150" cy="58631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고전 기법</a:t>
            </a:r>
          </a:p>
        </p:txBody>
      </p:sp>
    </p:spTree>
    <p:extLst>
      <p:ext uri="{BB962C8B-B14F-4D97-AF65-F5344CB8AC3E}">
        <p14:creationId xmlns:p14="http://schemas.microsoft.com/office/powerpoint/2010/main" val="39298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79FF5-D8CE-EF7B-319A-FF5A83A76A26}"/>
              </a:ext>
            </a:extLst>
          </p:cNvPr>
          <p:cNvSpPr txBox="1"/>
          <p:nvPr/>
        </p:nvSpPr>
        <p:spPr>
          <a:xfrm>
            <a:off x="197274" y="217169"/>
            <a:ext cx="5195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정보통신의 유형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11F4F2-41CB-CA52-6CAD-D394AE4D94AD}"/>
              </a:ext>
            </a:extLst>
          </p:cNvPr>
          <p:cNvSpPr/>
          <p:nvPr/>
        </p:nvSpPr>
        <p:spPr>
          <a:xfrm>
            <a:off x="308610" y="1609088"/>
            <a:ext cx="8526780" cy="4697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C4BE8-9AF0-B97D-5C15-D8DDE35064BC}"/>
              </a:ext>
            </a:extLst>
          </p:cNvPr>
          <p:cNvSpPr/>
          <p:nvPr/>
        </p:nvSpPr>
        <p:spPr>
          <a:xfrm>
            <a:off x="3115733" y="1236134"/>
            <a:ext cx="2906183" cy="7416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통신방식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C9F90CC3-6377-281A-C852-89F5FFFBB11E}"/>
              </a:ext>
            </a:extLst>
          </p:cNvPr>
          <p:cNvSpPr/>
          <p:nvPr/>
        </p:nvSpPr>
        <p:spPr>
          <a:xfrm>
            <a:off x="6570135" y="313265"/>
            <a:ext cx="2370666" cy="1143001"/>
          </a:xfrm>
          <a:prstGeom prst="wedgeRoundRectCallout">
            <a:avLst>
              <a:gd name="adj1" fmla="val -70659"/>
              <a:gd name="adj2" fmla="val 4539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흐름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방향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동시성여부에 따라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A5EF7D-C501-C4F5-47ED-D0CE80D6D6C2}"/>
              </a:ext>
            </a:extLst>
          </p:cNvPr>
          <p:cNvSpPr/>
          <p:nvPr/>
        </p:nvSpPr>
        <p:spPr>
          <a:xfrm>
            <a:off x="567268" y="1930400"/>
            <a:ext cx="618066" cy="50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tx1"/>
                </a:solidFill>
              </a:rPr>
              <a:t>1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AE6A-2CEF-90BC-847B-B94E1656E4F7}"/>
              </a:ext>
            </a:extLst>
          </p:cNvPr>
          <p:cNvSpPr txBox="1"/>
          <p:nvPr/>
        </p:nvSpPr>
        <p:spPr>
          <a:xfrm>
            <a:off x="1297940" y="2122169"/>
            <a:ext cx="6178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단방향 통신</a:t>
            </a:r>
            <a:r>
              <a:rPr lang="en-US" altLang="ko-KR" sz="4400" dirty="0">
                <a:latin typeface="+mj-ea"/>
                <a:ea typeface="+mj-ea"/>
              </a:rPr>
              <a:t>(Simplex)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94F13-36C8-7554-E267-5E6C53B715E2}"/>
              </a:ext>
            </a:extLst>
          </p:cNvPr>
          <p:cNvSpPr txBox="1"/>
          <p:nvPr/>
        </p:nvSpPr>
        <p:spPr>
          <a:xfrm>
            <a:off x="711201" y="2870199"/>
            <a:ext cx="7950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>
                <a:latin typeface="+mj-ea"/>
                <a:ea typeface="+mj-ea"/>
              </a:rPr>
              <a:t>단방향 통신이란 한 단말기에서는 송신 기능만 가지고 있고 다른</a:t>
            </a:r>
            <a:br>
              <a:rPr lang="en-US" altLang="ko-KR" sz="2100" dirty="0">
                <a:latin typeface="+mj-ea"/>
                <a:ea typeface="+mj-ea"/>
              </a:rPr>
            </a:br>
            <a:r>
              <a:rPr lang="ko-KR" altLang="en-US" sz="2100" dirty="0">
                <a:latin typeface="+mj-ea"/>
                <a:ea typeface="+mj-ea"/>
              </a:rPr>
              <a:t>쪽 단말기는 수신 기능만 가지고 있기 때문에 데이터가</a:t>
            </a:r>
            <a:br>
              <a:rPr lang="en-US" altLang="ko-KR" sz="2100" dirty="0">
                <a:latin typeface="+mj-ea"/>
                <a:ea typeface="+mj-ea"/>
              </a:rPr>
            </a:br>
            <a:r>
              <a:rPr lang="ko-KR" altLang="en-US" sz="2100" dirty="0">
                <a:latin typeface="+mj-ea"/>
                <a:ea typeface="+mj-ea"/>
              </a:rPr>
              <a:t>일방적으로 한 방향으로만 전송되는 통신을 말한다</a:t>
            </a:r>
            <a:r>
              <a:rPr lang="en-US" altLang="ko-KR" sz="2100" dirty="0">
                <a:latin typeface="+mj-ea"/>
                <a:ea typeface="+mj-ea"/>
              </a:rPr>
              <a:t>.</a:t>
            </a:r>
            <a:br>
              <a:rPr lang="en-US" altLang="ko-KR" sz="2100" dirty="0">
                <a:latin typeface="+mj-ea"/>
                <a:ea typeface="+mj-ea"/>
              </a:rPr>
            </a:br>
            <a:r>
              <a:rPr lang="ko-KR" altLang="en-US" sz="2100" dirty="0">
                <a:latin typeface="+mj-ea"/>
                <a:ea typeface="+mj-ea"/>
              </a:rPr>
              <a:t>예 </a:t>
            </a:r>
            <a:r>
              <a:rPr lang="en-US" altLang="ko-KR" sz="2100" dirty="0">
                <a:latin typeface="+mj-ea"/>
                <a:ea typeface="+mj-ea"/>
              </a:rPr>
              <a:t>) TV, </a:t>
            </a:r>
            <a:r>
              <a:rPr lang="ko-KR" altLang="en-US" sz="2100" dirty="0">
                <a:latin typeface="+mj-ea"/>
                <a:ea typeface="+mj-ea"/>
              </a:rPr>
              <a:t>라디오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23926E-3062-FEEC-AADF-7DDA065FF6BF}"/>
              </a:ext>
            </a:extLst>
          </p:cNvPr>
          <p:cNvSpPr/>
          <p:nvPr/>
        </p:nvSpPr>
        <p:spPr>
          <a:xfrm>
            <a:off x="1574800" y="4919133"/>
            <a:ext cx="889000" cy="889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F7FD40-F310-850E-C747-105F57E2281F}"/>
              </a:ext>
            </a:extLst>
          </p:cNvPr>
          <p:cNvSpPr/>
          <p:nvPr/>
        </p:nvSpPr>
        <p:spPr>
          <a:xfrm>
            <a:off x="6121399" y="4919133"/>
            <a:ext cx="889000" cy="889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수</a:t>
            </a: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3C110A8B-2426-04B6-16AA-598BA669804C}"/>
              </a:ext>
            </a:extLst>
          </p:cNvPr>
          <p:cNvSpPr/>
          <p:nvPr/>
        </p:nvSpPr>
        <p:spPr>
          <a:xfrm rot="16200000">
            <a:off x="4085175" y="4343400"/>
            <a:ext cx="440264" cy="2040465"/>
          </a:xfrm>
          <a:prstGeom prst="can">
            <a:avLst>
              <a:gd name="adj" fmla="val 5297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D3E86B3-1F3D-C6F0-8FCD-2ACD1CCB6524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2463800" y="5363633"/>
            <a:ext cx="82127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D28177-1D26-A79C-70A9-E01CB58D7AF9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>
            <a:off x="5325540" y="5363633"/>
            <a:ext cx="79585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38AC9-F2C2-81B2-0AF3-299DF3B0B122}"/>
              </a:ext>
            </a:extLst>
          </p:cNvPr>
          <p:cNvCxnSpPr>
            <a:cxnSpLocks/>
          </p:cNvCxnSpPr>
          <p:nvPr/>
        </p:nvCxnSpPr>
        <p:spPr>
          <a:xfrm>
            <a:off x="3759207" y="4957233"/>
            <a:ext cx="126152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AD74AF-B4B4-5C5C-5199-9E6E759106B2}"/>
              </a:ext>
            </a:extLst>
          </p:cNvPr>
          <p:cNvSpPr txBox="1"/>
          <p:nvPr/>
        </p:nvSpPr>
        <p:spPr>
          <a:xfrm>
            <a:off x="3395133" y="4402666"/>
            <a:ext cx="1769534" cy="4001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데이터의 흐름</a:t>
            </a:r>
          </a:p>
        </p:txBody>
      </p:sp>
    </p:spTree>
    <p:extLst>
      <p:ext uri="{BB962C8B-B14F-4D97-AF65-F5344CB8AC3E}">
        <p14:creationId xmlns:p14="http://schemas.microsoft.com/office/powerpoint/2010/main" val="222536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125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44</cp:revision>
  <dcterms:created xsi:type="dcterms:W3CDTF">2025-07-21T04:42:19Z</dcterms:created>
  <dcterms:modified xsi:type="dcterms:W3CDTF">2025-07-21T05:15:03Z</dcterms:modified>
</cp:coreProperties>
</file>