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504" y="-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66D2-37E9-408E-B40F-8B01E1A88CFF}" type="datetimeFigureOut">
              <a:rPr lang="ko-KR" altLang="en-US" smtClean="0"/>
              <a:t>2025-07-16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AB30-AE75-47E0-B265-4C4873E9EE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874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66D2-37E9-408E-B40F-8B01E1A88CFF}" type="datetimeFigureOut">
              <a:rPr lang="ko-KR" altLang="en-US" smtClean="0"/>
              <a:t>2025-07-16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AB30-AE75-47E0-B265-4C4873E9EE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365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66D2-37E9-408E-B40F-8B01E1A88CFF}" type="datetimeFigureOut">
              <a:rPr lang="ko-KR" altLang="en-US" smtClean="0"/>
              <a:t>2025-07-16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AB30-AE75-47E0-B265-4C4873E9EE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061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66D2-37E9-408E-B40F-8B01E1A88CFF}" type="datetimeFigureOut">
              <a:rPr lang="ko-KR" altLang="en-US" smtClean="0"/>
              <a:t>2025-07-16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AB30-AE75-47E0-B265-4C4873E9EE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26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66D2-37E9-408E-B40F-8B01E1A88CFF}" type="datetimeFigureOut">
              <a:rPr lang="ko-KR" altLang="en-US" smtClean="0"/>
              <a:t>2025-07-16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AB30-AE75-47E0-B265-4C4873E9EE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201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66D2-37E9-408E-B40F-8B01E1A88CFF}" type="datetimeFigureOut">
              <a:rPr lang="ko-KR" altLang="en-US" smtClean="0"/>
              <a:t>2025-07-16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AB30-AE75-47E0-B265-4C4873E9EE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983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66D2-37E9-408E-B40F-8B01E1A88CFF}" type="datetimeFigureOut">
              <a:rPr lang="ko-KR" altLang="en-US" smtClean="0"/>
              <a:t>2025-07-16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AB30-AE75-47E0-B265-4C4873E9EE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429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66D2-37E9-408E-B40F-8B01E1A88CFF}" type="datetimeFigureOut">
              <a:rPr lang="ko-KR" altLang="en-US" smtClean="0"/>
              <a:t>2025-07-16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AB30-AE75-47E0-B265-4C4873E9EE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93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66D2-37E9-408E-B40F-8B01E1A88CFF}" type="datetimeFigureOut">
              <a:rPr lang="ko-KR" altLang="en-US" smtClean="0"/>
              <a:t>2025-07-16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AB30-AE75-47E0-B265-4C4873E9EE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769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66D2-37E9-408E-B40F-8B01E1A88CFF}" type="datetimeFigureOut">
              <a:rPr lang="ko-KR" altLang="en-US" smtClean="0"/>
              <a:t>2025-07-16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AB30-AE75-47E0-B265-4C4873E9EE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068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66D2-37E9-408E-B40F-8B01E1A88CFF}" type="datetimeFigureOut">
              <a:rPr lang="ko-KR" altLang="en-US" smtClean="0"/>
              <a:t>2025-07-16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AB30-AE75-47E0-B265-4C4873E9EE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3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8D66D2-37E9-408E-B40F-8B01E1A88CFF}" type="datetimeFigureOut">
              <a:rPr lang="ko-KR" altLang="en-US" smtClean="0"/>
              <a:t>2025-07-16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61AB30-AE75-47E0-B265-4C4873E9EE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382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7C4DF2E-1274-71CF-7F53-96F2185FE816}"/>
              </a:ext>
            </a:extLst>
          </p:cNvPr>
          <p:cNvSpPr/>
          <p:nvPr/>
        </p:nvSpPr>
        <p:spPr>
          <a:xfrm>
            <a:off x="1749213" y="448310"/>
            <a:ext cx="5684520" cy="787823"/>
          </a:xfrm>
          <a:prstGeom prst="roundRect">
            <a:avLst/>
          </a:prstGeom>
          <a:solidFill>
            <a:schemeClr val="bg1">
              <a:lumMod val="65000"/>
            </a:schemeClr>
          </a:solidFill>
          <a:effectLst>
            <a:outerShdw dist="88900" dir="2700000" algn="tl" rotWithShape="0">
              <a:prstClr val="black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latin typeface="+mj-ea"/>
                <a:ea typeface="+mj-ea"/>
              </a:rPr>
              <a:t>비디오와 애니메이션의 비교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37B5CE-1CA5-3B52-07B4-0F2DDDC1446D}"/>
              </a:ext>
            </a:extLst>
          </p:cNvPr>
          <p:cNvSpPr txBox="1"/>
          <p:nvPr/>
        </p:nvSpPr>
        <p:spPr>
          <a:xfrm>
            <a:off x="956732" y="1566333"/>
            <a:ext cx="7035801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▣ 비디오</a:t>
            </a:r>
            <a:r>
              <a:rPr lang="en-US" altLang="ko-KR" dirty="0"/>
              <a:t>: </a:t>
            </a:r>
            <a:r>
              <a:rPr lang="ko-KR" altLang="en-US" dirty="0"/>
              <a:t>실 세계를 촬영한 결과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▣ 애니메이션</a:t>
            </a:r>
            <a:r>
              <a:rPr lang="en-US" altLang="ko-KR" dirty="0"/>
              <a:t>: </a:t>
            </a:r>
            <a:r>
              <a:rPr lang="ko-KR" altLang="en-US" dirty="0"/>
              <a:t>컴퓨터를 이용하여 일련의 장면을 인공적으로 생성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9065E47-4DCC-765F-DBF3-29031C182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352173"/>
              </p:ext>
            </p:extLst>
          </p:nvPr>
        </p:nvGraphicFramePr>
        <p:xfrm>
          <a:off x="914401" y="2565400"/>
          <a:ext cx="7332132" cy="2137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332">
                  <a:extLst>
                    <a:ext uri="{9D8B030D-6E8A-4147-A177-3AD203B41FA5}">
                      <a16:colId xmlns:a16="http://schemas.microsoft.com/office/drawing/2014/main" val="982958713"/>
                    </a:ext>
                  </a:extLst>
                </a:gridCol>
                <a:gridCol w="3301737">
                  <a:extLst>
                    <a:ext uri="{9D8B030D-6E8A-4147-A177-3AD203B41FA5}">
                      <a16:colId xmlns:a16="http://schemas.microsoft.com/office/drawing/2014/main" val="2870109028"/>
                    </a:ext>
                  </a:extLst>
                </a:gridCol>
                <a:gridCol w="3203063">
                  <a:extLst>
                    <a:ext uri="{9D8B030D-6E8A-4147-A177-3AD203B41FA5}">
                      <a16:colId xmlns:a16="http://schemas.microsoft.com/office/drawing/2014/main" val="3789722676"/>
                    </a:ext>
                  </a:extLst>
                </a:gridCol>
              </a:tblGrid>
              <a:tr h="5158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구분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비디오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애니메이션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038202"/>
                  </a:ext>
                </a:extLst>
              </a:tr>
              <a:tr h="890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공통점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285750" indent="-285750" latinLnBrk="1">
                        <a:buFont typeface="Aptos" panose="020B0004020202020204" pitchFamily="34" charset="0"/>
                        <a:buChar char="–"/>
                      </a:pPr>
                      <a:r>
                        <a:rPr lang="ko-KR" altLang="en-US" sz="1400" b="1" dirty="0"/>
                        <a:t>인간의 감성에 직접적인 자극을 주는 방식</a:t>
                      </a:r>
                      <a:endParaRPr lang="en-US" altLang="ko-KR" sz="1400" b="1" dirty="0"/>
                    </a:p>
                    <a:p>
                      <a:pPr marL="285750" indent="-285750" latinLnBrk="1">
                        <a:buFont typeface="Aptos" panose="020B0004020202020204" pitchFamily="34" charset="0"/>
                        <a:buChar char="–"/>
                      </a:pPr>
                      <a:r>
                        <a:rPr lang="ko-KR" altLang="en-US" sz="1400" b="1" dirty="0"/>
                        <a:t>흥미를 유발</a:t>
                      </a:r>
                      <a:r>
                        <a:rPr lang="en-US" altLang="ko-KR" sz="1400" b="1" dirty="0"/>
                        <a:t>, </a:t>
                      </a:r>
                      <a:r>
                        <a:rPr lang="ko-KR" altLang="en-US" sz="1400" b="1" dirty="0"/>
                        <a:t>어떤 과정을 보이기에 적합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965189"/>
                  </a:ext>
                </a:extLst>
              </a:tr>
              <a:tr h="5158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차이점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ptos" panose="020B0004020202020204" pitchFamily="34" charset="0"/>
                        <a:buChar char="–"/>
                      </a:pPr>
                      <a:r>
                        <a:rPr lang="ko-KR" altLang="en-US" sz="1400" b="1" dirty="0"/>
                        <a:t>과도한 정보를 동시에 제공</a:t>
                      </a:r>
                      <a:endParaRPr lang="en-US" altLang="ko-KR" sz="1400" b="1" dirty="0"/>
                    </a:p>
                    <a:p>
                      <a:pPr marL="285750" indent="-285750" latinLnBrk="1">
                        <a:buFont typeface="Aptos" panose="020B0004020202020204" pitchFamily="34" charset="0"/>
                        <a:buChar char="–"/>
                      </a:pPr>
                      <a:r>
                        <a:rPr lang="ko-KR" altLang="en-US" sz="1400" b="1" dirty="0"/>
                        <a:t>실 예를 들어 보일 경우에 적절</a:t>
                      </a:r>
                      <a:endParaRPr lang="en-US" altLang="ko-KR" sz="1400" b="1" dirty="0"/>
                    </a:p>
                    <a:p>
                      <a:pPr marL="285750" indent="-285750" latinLnBrk="1">
                        <a:buFont typeface="Aptos" panose="020B0004020202020204" pitchFamily="34" charset="0"/>
                        <a:buChar char="–"/>
                      </a:pPr>
                      <a:r>
                        <a:rPr lang="ko-KR" altLang="en-US" sz="1400" b="1" dirty="0"/>
                        <a:t>제작비용이 많이 </a:t>
                      </a:r>
                      <a:r>
                        <a:rPr lang="ko-KR" altLang="en-US" sz="1400" b="1" dirty="0" err="1"/>
                        <a:t>듬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ptos" panose="020B0004020202020204" pitchFamily="34" charset="0"/>
                        <a:buChar char="–"/>
                      </a:pPr>
                      <a:r>
                        <a:rPr lang="ko-KR" altLang="en-US" sz="1400" b="1" dirty="0"/>
                        <a:t>주제에 초점을 맞추고 특징을 강조</a:t>
                      </a:r>
                      <a:endParaRPr lang="en-US" altLang="ko-KR" sz="1400" b="1" dirty="0"/>
                    </a:p>
                    <a:p>
                      <a:pPr marL="285750" indent="-285750" latinLnBrk="1">
                        <a:buFont typeface="Aptos" panose="020B0004020202020204" pitchFamily="34" charset="0"/>
                        <a:buChar char="–"/>
                      </a:pPr>
                      <a:r>
                        <a:rPr lang="ko-KR" altLang="en-US" sz="1400" b="1" dirty="0"/>
                        <a:t>제작비용이 비디오에 비해 저렴</a:t>
                      </a:r>
                      <a:endParaRPr lang="en-US" altLang="ko-KR" sz="1400" b="1" dirty="0"/>
                    </a:p>
                    <a:p>
                      <a:pPr marL="285750" indent="-285750" latinLnBrk="1">
                        <a:buFont typeface="Aptos" panose="020B0004020202020204" pitchFamily="34" charset="0"/>
                        <a:buChar char="–"/>
                      </a:pPr>
                      <a:r>
                        <a:rPr lang="ko-KR" altLang="en-US" sz="1400" b="1" dirty="0"/>
                        <a:t>이미지나 그래픽보다는 고비용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592847"/>
                  </a:ext>
                </a:extLst>
              </a:tr>
            </a:tbl>
          </a:graphicData>
        </a:graphic>
      </p:graphicFrame>
      <p:sp>
        <p:nvSpPr>
          <p:cNvPr id="7" name="사각형: 빗면 6">
            <a:extLst>
              <a:ext uri="{FF2B5EF4-FFF2-40B4-BE49-F238E27FC236}">
                <a16:creationId xmlns:a16="http://schemas.microsoft.com/office/drawing/2014/main" id="{06D4DBC8-51B9-0316-A7F9-A2FEEE1EB803}"/>
              </a:ext>
            </a:extLst>
          </p:cNvPr>
          <p:cNvSpPr/>
          <p:nvPr/>
        </p:nvSpPr>
        <p:spPr>
          <a:xfrm>
            <a:off x="897467" y="4969934"/>
            <a:ext cx="2379133" cy="643466"/>
          </a:xfrm>
          <a:prstGeom prst="bevel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</a:rPr>
              <a:t>비디오</a:t>
            </a:r>
          </a:p>
        </p:txBody>
      </p:sp>
      <p:sp>
        <p:nvSpPr>
          <p:cNvPr id="8" name="사각형: 빗면 7">
            <a:extLst>
              <a:ext uri="{FF2B5EF4-FFF2-40B4-BE49-F238E27FC236}">
                <a16:creationId xmlns:a16="http://schemas.microsoft.com/office/drawing/2014/main" id="{650AD7BA-98B0-375A-5654-2AE0D8362354}"/>
              </a:ext>
            </a:extLst>
          </p:cNvPr>
          <p:cNvSpPr/>
          <p:nvPr/>
        </p:nvSpPr>
        <p:spPr>
          <a:xfrm>
            <a:off x="880533" y="5960534"/>
            <a:ext cx="2379133" cy="643466"/>
          </a:xfrm>
          <a:prstGeom prst="bevel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</a:rPr>
              <a:t>카메라</a:t>
            </a:r>
            <a:r>
              <a:rPr lang="en-US" altLang="ko-KR" sz="2000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</a:rPr>
              <a:t>사진</a:t>
            </a:r>
          </a:p>
        </p:txBody>
      </p:sp>
      <p:sp>
        <p:nvSpPr>
          <p:cNvPr id="9" name="화살표: 왼쪽/오른쪽/위쪽 8">
            <a:extLst>
              <a:ext uri="{FF2B5EF4-FFF2-40B4-BE49-F238E27FC236}">
                <a16:creationId xmlns:a16="http://schemas.microsoft.com/office/drawing/2014/main" id="{D1F11963-074C-FF70-73DF-E153FE3B7272}"/>
              </a:ext>
            </a:extLst>
          </p:cNvPr>
          <p:cNvSpPr/>
          <p:nvPr/>
        </p:nvSpPr>
        <p:spPr>
          <a:xfrm>
            <a:off x="3589868" y="4927601"/>
            <a:ext cx="1523999" cy="1202267"/>
          </a:xfrm>
          <a:prstGeom prst="leftRightUp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BE06B4D-2650-A364-5286-892719A58FE7}"/>
              </a:ext>
            </a:extLst>
          </p:cNvPr>
          <p:cNvSpPr/>
          <p:nvPr/>
        </p:nvSpPr>
        <p:spPr>
          <a:xfrm>
            <a:off x="5596465" y="4969932"/>
            <a:ext cx="2396067" cy="643467"/>
          </a:xfrm>
          <a:prstGeom prst="rect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</a:rPr>
              <a:t>플래시</a:t>
            </a:r>
            <a:r>
              <a:rPr lang="en-US" altLang="ko-KR" sz="2000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2000" dirty="0" err="1">
                <a:solidFill>
                  <a:schemeClr val="tx1"/>
                </a:solidFill>
                <a:latin typeface="+mj-ea"/>
                <a:ea typeface="+mj-ea"/>
              </a:rPr>
              <a:t>스위시</a:t>
            </a:r>
            <a:endParaRPr lang="ko-KR" alt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B41213E-E95C-5440-BC22-874E009AE9AE}"/>
              </a:ext>
            </a:extLst>
          </p:cNvPr>
          <p:cNvSpPr/>
          <p:nvPr/>
        </p:nvSpPr>
        <p:spPr>
          <a:xfrm>
            <a:off x="5596465" y="5935132"/>
            <a:ext cx="2396067" cy="643467"/>
          </a:xfrm>
          <a:prstGeom prst="rect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</a:rPr>
              <a:t>고전 기법</a:t>
            </a:r>
          </a:p>
        </p:txBody>
      </p:sp>
    </p:spTree>
    <p:extLst>
      <p:ext uri="{BB962C8B-B14F-4D97-AF65-F5344CB8AC3E}">
        <p14:creationId xmlns:p14="http://schemas.microsoft.com/office/powerpoint/2010/main" val="1688668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A2498648-6189-B05A-3A64-41481B296B73}"/>
              </a:ext>
            </a:extLst>
          </p:cNvPr>
          <p:cNvSpPr/>
          <p:nvPr/>
        </p:nvSpPr>
        <p:spPr>
          <a:xfrm>
            <a:off x="1014084" y="2999127"/>
            <a:ext cx="2171277" cy="1945596"/>
          </a:xfrm>
          <a:prstGeom prst="ellipse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  <a:effectLst>
            <a:outerShdw dist="88900" dir="2700000" algn="tl" rotWithShape="0">
              <a:prstClr val="black"/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컴퓨터 범죄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E98B5A-1B6F-58F4-31A1-E1C88296003A}"/>
              </a:ext>
            </a:extLst>
          </p:cNvPr>
          <p:cNvSpPr txBox="1"/>
          <p:nvPr/>
        </p:nvSpPr>
        <p:spPr>
          <a:xfrm>
            <a:off x="765810" y="617220"/>
            <a:ext cx="320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>
                <a:latin typeface="HY신명조" panose="02030600000101010101" pitchFamily="18" charset="-127"/>
                <a:ea typeface="HY신명조" panose="02030600000101010101" pitchFamily="18" charset="-127"/>
              </a:rPr>
              <a:t>정보보호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60B1A0D-FF25-410B-A07B-C73382F0CE3E}"/>
              </a:ext>
            </a:extLst>
          </p:cNvPr>
          <p:cNvSpPr/>
          <p:nvPr/>
        </p:nvSpPr>
        <p:spPr>
          <a:xfrm>
            <a:off x="4309110" y="1897380"/>
            <a:ext cx="3977640" cy="60579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  <a:effectLst>
            <a:outerShdw dist="88900" dir="2700000" algn="tl" rotWithShape="0">
              <a:prstClr val="black"/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불법침입과 정보유출</a:t>
            </a:r>
            <a:endParaRPr lang="ko-KR" altLang="en-US" sz="2000" dirty="0">
              <a:solidFill>
                <a:schemeClr val="dk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B661D2-130D-2AD7-59E4-AC27A670D80C}"/>
              </a:ext>
            </a:extLst>
          </p:cNvPr>
          <p:cNvSpPr/>
          <p:nvPr/>
        </p:nvSpPr>
        <p:spPr>
          <a:xfrm>
            <a:off x="4309110" y="2788920"/>
            <a:ext cx="3977640" cy="60579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  <a:effectLst>
            <a:outerShdw dist="88900" dir="2700000" algn="tl" rotWithShape="0">
              <a:prstClr val="black"/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dk1"/>
                </a:solidFill>
              </a:rPr>
              <a:t>소프트웨어 불법 복제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3C952E-04C0-0124-4243-432985127B76}"/>
              </a:ext>
            </a:extLst>
          </p:cNvPr>
          <p:cNvSpPr/>
          <p:nvPr/>
        </p:nvSpPr>
        <p:spPr>
          <a:xfrm>
            <a:off x="4309110" y="3669030"/>
            <a:ext cx="3977640" cy="60579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  <a:effectLst>
            <a:outerShdw dist="88900" dir="2700000" algn="tl" rotWithShape="0">
              <a:prstClr val="black"/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dk1"/>
                </a:solidFill>
              </a:rPr>
              <a:t>고의적 훼손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3B67979-1D73-DA38-5897-3E703275EE1E}"/>
              </a:ext>
            </a:extLst>
          </p:cNvPr>
          <p:cNvSpPr/>
          <p:nvPr/>
        </p:nvSpPr>
        <p:spPr>
          <a:xfrm>
            <a:off x="4309110" y="4560570"/>
            <a:ext cx="3977640" cy="60579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  <a:effectLst>
            <a:outerShdw dist="88900" dir="2700000" algn="tl" rotWithShape="0">
              <a:prstClr val="black"/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컴퓨터 바이러스</a:t>
            </a:r>
            <a:endParaRPr lang="ko-KR" altLang="en-US" sz="2000" dirty="0">
              <a:solidFill>
                <a:schemeClr val="dk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4BC10E0-A772-3AA2-B22E-E96A9D729ABD}"/>
              </a:ext>
            </a:extLst>
          </p:cNvPr>
          <p:cNvSpPr/>
          <p:nvPr/>
        </p:nvSpPr>
        <p:spPr>
          <a:xfrm>
            <a:off x="4286250" y="5417820"/>
            <a:ext cx="3977640" cy="60579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  <a:effectLst>
            <a:outerShdw dist="88900" dir="2700000" algn="tl" rotWithShape="0">
              <a:prstClr val="black"/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dk1"/>
                </a:solidFill>
              </a:rPr>
              <a:t>스팸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9ADEEEE-68EF-E111-F23E-2887B670AFFF}"/>
              </a:ext>
            </a:extLst>
          </p:cNvPr>
          <p:cNvCxnSpPr>
            <a:cxnSpLocks/>
            <a:stCxn id="2" idx="6"/>
            <a:endCxn id="6" idx="1"/>
          </p:cNvCxnSpPr>
          <p:nvPr/>
        </p:nvCxnSpPr>
        <p:spPr>
          <a:xfrm>
            <a:off x="3185361" y="3971925"/>
            <a:ext cx="112374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87F7943-80BF-9579-BC6A-65C3D84B9CF6}"/>
              </a:ext>
            </a:extLst>
          </p:cNvPr>
          <p:cNvCxnSpPr>
            <a:stCxn id="4" idx="1"/>
          </p:cNvCxnSpPr>
          <p:nvPr/>
        </p:nvCxnSpPr>
        <p:spPr>
          <a:xfrm flipH="1">
            <a:off x="3826933" y="2200275"/>
            <a:ext cx="482177" cy="10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91346F3-1241-D094-B4E7-034728D8B1C0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3804920" y="5720715"/>
            <a:ext cx="48133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5AF6DAC-D0FA-5775-155C-1452500BF325}"/>
              </a:ext>
            </a:extLst>
          </p:cNvPr>
          <p:cNvCxnSpPr>
            <a:cxnSpLocks/>
          </p:cNvCxnSpPr>
          <p:nvPr/>
        </p:nvCxnSpPr>
        <p:spPr>
          <a:xfrm flipH="1">
            <a:off x="3813175" y="2197100"/>
            <a:ext cx="22225" cy="35242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13D3C21-FBD8-D021-987D-1E8065883386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3838575" y="3091815"/>
            <a:ext cx="4705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7B82356-5DE9-0E50-B18E-71B54C1E3C56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810000" y="4863465"/>
            <a:ext cx="49911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315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84</Words>
  <Application>Microsoft Office PowerPoint</Application>
  <PresentationFormat>화면 슬라이드 쇼(4:3)</PresentationFormat>
  <Paragraphs>27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HY신명조</vt:lpstr>
      <vt:lpstr>Aptos</vt:lpstr>
      <vt:lpstr>Aptos Display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이지호</dc:creator>
  <cp:lastModifiedBy>이지호</cp:lastModifiedBy>
  <cp:revision>17</cp:revision>
  <dcterms:created xsi:type="dcterms:W3CDTF">2025-07-16T05:40:36Z</dcterms:created>
  <dcterms:modified xsi:type="dcterms:W3CDTF">2025-07-16T06:02:07Z</dcterms:modified>
</cp:coreProperties>
</file>