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0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0924-DA99-4034-A96E-6BEACC8CF6BD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3675-4BEF-4C7D-A124-459182455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63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0924-DA99-4034-A96E-6BEACC8CF6BD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3675-4BEF-4C7D-A124-459182455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2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0924-DA99-4034-A96E-6BEACC8CF6BD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3675-4BEF-4C7D-A124-459182455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60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0924-DA99-4034-A96E-6BEACC8CF6BD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3675-4BEF-4C7D-A124-459182455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27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0924-DA99-4034-A96E-6BEACC8CF6BD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3675-4BEF-4C7D-A124-459182455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6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0924-DA99-4034-A96E-6BEACC8CF6BD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3675-4BEF-4C7D-A124-459182455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4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0924-DA99-4034-A96E-6BEACC8CF6BD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3675-4BEF-4C7D-A124-459182455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78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0924-DA99-4034-A96E-6BEACC8CF6BD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3675-4BEF-4C7D-A124-459182455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08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0924-DA99-4034-A96E-6BEACC8CF6BD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3675-4BEF-4C7D-A124-459182455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6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0924-DA99-4034-A96E-6BEACC8CF6BD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3675-4BEF-4C7D-A124-459182455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4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0924-DA99-4034-A96E-6BEACC8CF6BD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73675-4BEF-4C7D-A124-459182455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57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CE0924-DA99-4034-A96E-6BEACC8CF6BD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A73675-4BEF-4C7D-A124-459182455A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39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두루마리 모양: 가로로 말림 3">
            <a:extLst>
              <a:ext uri="{FF2B5EF4-FFF2-40B4-BE49-F238E27FC236}">
                <a16:creationId xmlns:a16="http://schemas.microsoft.com/office/drawing/2014/main" id="{0CEDA800-D463-E9DD-D5E6-13B1A50DCA89}"/>
              </a:ext>
            </a:extLst>
          </p:cNvPr>
          <p:cNvSpPr/>
          <p:nvPr/>
        </p:nvSpPr>
        <p:spPr>
          <a:xfrm>
            <a:off x="1616035" y="215102"/>
            <a:ext cx="5911929" cy="1018424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</a:rPr>
              <a:t>이미지의 처리와 압축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4F6AA-E393-D9D9-A479-80EE25D19551}"/>
              </a:ext>
            </a:extLst>
          </p:cNvPr>
          <p:cNvSpPr txBox="1"/>
          <p:nvPr/>
        </p:nvSpPr>
        <p:spPr>
          <a:xfrm>
            <a:off x="643097" y="1356637"/>
            <a:ext cx="5420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altLang="ko-KR" b="1" dirty="0"/>
              <a:t>JPEG</a:t>
            </a:r>
            <a:r>
              <a:rPr lang="ko-KR" altLang="en-US" b="1" dirty="0"/>
              <a:t>에 의한 이미지 데이터의 압축 및 복원 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C2B334-F1AD-C2CA-F15D-0D452BE4C4DC}"/>
              </a:ext>
            </a:extLst>
          </p:cNvPr>
          <p:cNvSpPr txBox="1"/>
          <p:nvPr/>
        </p:nvSpPr>
        <p:spPr>
          <a:xfrm>
            <a:off x="989171" y="2084903"/>
            <a:ext cx="1925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입력된 이미지 데이터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AE3484B-D1F3-F186-1F75-574DD04E7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468431"/>
              </p:ext>
            </p:extLst>
          </p:nvPr>
        </p:nvGraphicFramePr>
        <p:xfrm>
          <a:off x="1739900" y="2458284"/>
          <a:ext cx="833120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29535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51511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091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34451009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06506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14776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0177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91604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6E77DC7-AEB9-1257-E1B1-FC1489431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468431"/>
              </p:ext>
            </p:extLst>
          </p:nvPr>
        </p:nvGraphicFramePr>
        <p:xfrm>
          <a:off x="1739900" y="4500444"/>
          <a:ext cx="833120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295352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51511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9091693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34451009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06506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14776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70177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91604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7EB0AE4-01F3-96F9-D095-3F47D7841062}"/>
              </a:ext>
            </a:extLst>
          </p:cNvPr>
          <p:cNvCxnSpPr>
            <a:cxnSpLocks/>
          </p:cNvCxnSpPr>
          <p:nvPr/>
        </p:nvCxnSpPr>
        <p:spPr>
          <a:xfrm>
            <a:off x="2644462" y="2976085"/>
            <a:ext cx="5378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60047D3-196E-6119-28F3-D97CDDE12B14}"/>
              </a:ext>
            </a:extLst>
          </p:cNvPr>
          <p:cNvSpPr/>
          <p:nvPr/>
        </p:nvSpPr>
        <p:spPr>
          <a:xfrm>
            <a:off x="3256280" y="2817765"/>
            <a:ext cx="1203960" cy="3385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dk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순방향 </a:t>
            </a:r>
            <a:r>
              <a:rPr lang="en-US" altLang="ko-KR" sz="1400" dirty="0">
                <a:solidFill>
                  <a:schemeClr val="dk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DCT</a:t>
            </a:r>
            <a:endParaRPr lang="ko-KR" altLang="en-US" sz="1400" dirty="0">
              <a:solidFill>
                <a:schemeClr val="dk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D9C99B6-15D0-3AEB-88C3-5AFBDC2AB440}"/>
              </a:ext>
            </a:extLst>
          </p:cNvPr>
          <p:cNvSpPr/>
          <p:nvPr/>
        </p:nvSpPr>
        <p:spPr>
          <a:xfrm>
            <a:off x="4937918" y="2817765"/>
            <a:ext cx="1074262" cy="3385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굴림" panose="020B0600000101010101" pitchFamily="50" charset="-127"/>
                <a:ea typeface="굴림" panose="020B0600000101010101" pitchFamily="50" charset="-127"/>
              </a:rPr>
              <a:t>양자화</a:t>
            </a:r>
            <a:endParaRPr lang="ko-KR" altLang="en-US" sz="1400" dirty="0">
              <a:solidFill>
                <a:schemeClr val="dk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357FA8A-66C1-ED0F-55FA-6019E5911F55}"/>
              </a:ext>
            </a:extLst>
          </p:cNvPr>
          <p:cNvSpPr/>
          <p:nvPr/>
        </p:nvSpPr>
        <p:spPr>
          <a:xfrm>
            <a:off x="6489858" y="2817765"/>
            <a:ext cx="1074262" cy="3385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인코더</a:t>
            </a:r>
            <a:endParaRPr lang="ko-KR" altLang="en-US" sz="1400" dirty="0">
              <a:solidFill>
                <a:schemeClr val="dk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5E797D-8AAA-A39A-E3D3-A9F36F23DAC7}"/>
              </a:ext>
            </a:extLst>
          </p:cNvPr>
          <p:cNvCxnSpPr>
            <a:cxnSpLocks/>
          </p:cNvCxnSpPr>
          <p:nvPr/>
        </p:nvCxnSpPr>
        <p:spPr>
          <a:xfrm>
            <a:off x="4511040" y="3005453"/>
            <a:ext cx="3808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A7CF3BD-B111-A33F-C61B-356135DE299D}"/>
              </a:ext>
            </a:extLst>
          </p:cNvPr>
          <p:cNvCxnSpPr>
            <a:cxnSpLocks/>
          </p:cNvCxnSpPr>
          <p:nvPr/>
        </p:nvCxnSpPr>
        <p:spPr>
          <a:xfrm>
            <a:off x="6063615" y="3018153"/>
            <a:ext cx="3808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83652FB-B195-8EBC-C03B-F73C2B7CBCB2}"/>
              </a:ext>
            </a:extLst>
          </p:cNvPr>
          <p:cNvSpPr/>
          <p:nvPr/>
        </p:nvSpPr>
        <p:spPr>
          <a:xfrm>
            <a:off x="3256280" y="4740553"/>
            <a:ext cx="1203960" cy="3385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dk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역방향 </a:t>
            </a:r>
            <a:r>
              <a:rPr lang="en-US" altLang="ko-KR" sz="1400" dirty="0">
                <a:solidFill>
                  <a:schemeClr val="dk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DCT</a:t>
            </a:r>
            <a:endParaRPr lang="ko-KR" altLang="en-US" sz="1400" dirty="0">
              <a:solidFill>
                <a:schemeClr val="dk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66006DB-AC9F-573E-C894-F158F28DABBF}"/>
              </a:ext>
            </a:extLst>
          </p:cNvPr>
          <p:cNvSpPr/>
          <p:nvPr/>
        </p:nvSpPr>
        <p:spPr>
          <a:xfrm>
            <a:off x="4937918" y="4740553"/>
            <a:ext cx="1074262" cy="3385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역양자화</a:t>
            </a:r>
            <a:endParaRPr lang="ko-KR" altLang="en-US" sz="1400" dirty="0">
              <a:solidFill>
                <a:schemeClr val="dk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E782309-00EC-1A5C-CF86-3B8210FD02BB}"/>
              </a:ext>
            </a:extLst>
          </p:cNvPr>
          <p:cNvSpPr/>
          <p:nvPr/>
        </p:nvSpPr>
        <p:spPr>
          <a:xfrm>
            <a:off x="6489858" y="4740553"/>
            <a:ext cx="1074262" cy="33854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atin typeface="굴림" panose="020B0600000101010101" pitchFamily="50" charset="-127"/>
                <a:ea typeface="굴림" panose="020B0600000101010101" pitchFamily="50" charset="-127"/>
              </a:rPr>
              <a:t>디코더</a:t>
            </a:r>
            <a:endParaRPr lang="ko-KR" altLang="en-US" sz="1400" dirty="0">
              <a:solidFill>
                <a:schemeClr val="dk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30CC1BC-E951-1FA6-185E-AA65F313BD72}"/>
              </a:ext>
            </a:extLst>
          </p:cNvPr>
          <p:cNvCxnSpPr>
            <a:cxnSpLocks/>
          </p:cNvCxnSpPr>
          <p:nvPr/>
        </p:nvCxnSpPr>
        <p:spPr>
          <a:xfrm>
            <a:off x="4511040" y="4928241"/>
            <a:ext cx="3808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945C636-E7CC-2C69-8E75-3A65FE7BC589}"/>
              </a:ext>
            </a:extLst>
          </p:cNvPr>
          <p:cNvCxnSpPr>
            <a:cxnSpLocks/>
          </p:cNvCxnSpPr>
          <p:nvPr/>
        </p:nvCxnSpPr>
        <p:spPr>
          <a:xfrm>
            <a:off x="6063615" y="4940941"/>
            <a:ext cx="3808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AC21FF0-D179-8B70-C440-92B3E9BC10DE}"/>
              </a:ext>
            </a:extLst>
          </p:cNvPr>
          <p:cNvCxnSpPr>
            <a:cxnSpLocks/>
          </p:cNvCxnSpPr>
          <p:nvPr/>
        </p:nvCxnSpPr>
        <p:spPr>
          <a:xfrm flipH="1">
            <a:off x="2644462" y="4927164"/>
            <a:ext cx="5378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A10A683-2C93-E427-EF27-1D78DC6C523B}"/>
              </a:ext>
            </a:extLst>
          </p:cNvPr>
          <p:cNvSpPr txBox="1"/>
          <p:nvPr/>
        </p:nvSpPr>
        <p:spPr>
          <a:xfrm>
            <a:off x="2258060" y="3717071"/>
            <a:ext cx="904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latin typeface="굴림" panose="020B0600000101010101" pitchFamily="50" charset="-127"/>
                <a:ea typeface="굴림" panose="020B0600000101010101" pitchFamily="50" charset="-127"/>
              </a:rPr>
              <a:t>8x8 </a:t>
            </a:r>
            <a:r>
              <a:rPr lang="ko-KR" altLang="en-US" sz="1400" b="1" dirty="0" err="1">
                <a:latin typeface="굴림" panose="020B0600000101010101" pitchFamily="50" charset="-127"/>
                <a:ea typeface="굴림" panose="020B0600000101010101" pitchFamily="50" charset="-127"/>
              </a:rPr>
              <a:t>블럭</a:t>
            </a:r>
            <a:endParaRPr lang="ko-KR" altLang="en-US" sz="14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56A2AC9-3B2F-BA81-4617-D3A68266FE58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2044700" y="3213100"/>
            <a:ext cx="665480" cy="503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D376561-9CC2-C937-2C06-C47D73E8BA7C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2044700" y="4024848"/>
            <a:ext cx="665480" cy="579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9BCD6BDD-C052-3C26-038B-3A05A28B81F0}"/>
              </a:ext>
            </a:extLst>
          </p:cNvPr>
          <p:cNvCxnSpPr>
            <a:cxnSpLocks/>
            <a:stCxn id="13" idx="3"/>
            <a:endCxn id="44" idx="0"/>
          </p:cNvCxnSpPr>
          <p:nvPr/>
        </p:nvCxnSpPr>
        <p:spPr>
          <a:xfrm>
            <a:off x="7564120" y="2987040"/>
            <a:ext cx="923291" cy="54125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033D8FA-CCD5-1668-4D10-E9F7E43E4B4E}"/>
              </a:ext>
            </a:extLst>
          </p:cNvPr>
          <p:cNvSpPr/>
          <p:nvPr/>
        </p:nvSpPr>
        <p:spPr>
          <a:xfrm>
            <a:off x="8089900" y="3528297"/>
            <a:ext cx="795022" cy="6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dk1"/>
                </a:solidFill>
                <a:latin typeface="+mj-ea"/>
                <a:ea typeface="+mj-ea"/>
              </a:rPr>
              <a:t>압축된 이미지</a:t>
            </a:r>
            <a:br>
              <a:rPr lang="en-US" altLang="ko-KR" sz="14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ko-KR" altLang="en-US" sz="1400" dirty="0">
                <a:solidFill>
                  <a:schemeClr val="dk1"/>
                </a:solidFill>
                <a:latin typeface="+mj-ea"/>
                <a:ea typeface="+mj-ea"/>
              </a:rPr>
              <a:t>데이터</a:t>
            </a: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AFD4071D-390F-B85F-E9C6-358D469998FC}"/>
              </a:ext>
            </a:extLst>
          </p:cNvPr>
          <p:cNvCxnSpPr>
            <a:cxnSpLocks/>
            <a:stCxn id="44" idx="2"/>
            <a:endCxn id="19" idx="3"/>
          </p:cNvCxnSpPr>
          <p:nvPr/>
        </p:nvCxnSpPr>
        <p:spPr>
          <a:xfrm rot="5400000">
            <a:off x="7677662" y="4100079"/>
            <a:ext cx="696208" cy="92329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93A62A2-EC63-4F0F-B2BF-C928338B2A01}"/>
              </a:ext>
            </a:extLst>
          </p:cNvPr>
          <p:cNvSpPr/>
          <p:nvPr/>
        </p:nvSpPr>
        <p:spPr>
          <a:xfrm>
            <a:off x="6433822" y="3717071"/>
            <a:ext cx="1154429" cy="33854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+mj-ea"/>
                <a:ea typeface="+mj-ea"/>
              </a:rPr>
              <a:t>테이블 정보</a:t>
            </a:r>
            <a:endParaRPr lang="ko-KR" altLang="en-US" sz="14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4D3BDE1-4C39-AAE3-5B09-7C27DF0146C3}"/>
              </a:ext>
            </a:extLst>
          </p:cNvPr>
          <p:cNvSpPr/>
          <p:nvPr/>
        </p:nvSpPr>
        <p:spPr>
          <a:xfrm>
            <a:off x="4777744" y="3717071"/>
            <a:ext cx="1154429" cy="33854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+mj-ea"/>
                <a:ea typeface="+mj-ea"/>
              </a:rPr>
              <a:t>테이블 정보</a:t>
            </a:r>
            <a:endParaRPr lang="ko-KR" altLang="en-US" sz="14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0B7F4A0-B0AF-F4FF-0CC8-166859494E18}"/>
              </a:ext>
            </a:extLst>
          </p:cNvPr>
          <p:cNvCxnSpPr>
            <a:cxnSpLocks/>
          </p:cNvCxnSpPr>
          <p:nvPr/>
        </p:nvCxnSpPr>
        <p:spPr>
          <a:xfrm flipH="1" flipV="1">
            <a:off x="5354958" y="3206991"/>
            <a:ext cx="1" cy="459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C49D635-ED3F-9E6E-93AC-8B23BF745CB8}"/>
              </a:ext>
            </a:extLst>
          </p:cNvPr>
          <p:cNvCxnSpPr>
            <a:cxnSpLocks/>
          </p:cNvCxnSpPr>
          <p:nvPr/>
        </p:nvCxnSpPr>
        <p:spPr>
          <a:xfrm flipH="1">
            <a:off x="5369566" y="4106547"/>
            <a:ext cx="1" cy="415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A6BEB5A-36CA-2936-694F-B9DC74252ED8}"/>
              </a:ext>
            </a:extLst>
          </p:cNvPr>
          <p:cNvCxnSpPr>
            <a:cxnSpLocks/>
          </p:cNvCxnSpPr>
          <p:nvPr/>
        </p:nvCxnSpPr>
        <p:spPr>
          <a:xfrm flipH="1">
            <a:off x="7101208" y="4112806"/>
            <a:ext cx="1" cy="415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4B0062B-B5EC-9D95-7676-8C2B40D6AB85}"/>
              </a:ext>
            </a:extLst>
          </p:cNvPr>
          <p:cNvCxnSpPr>
            <a:cxnSpLocks/>
          </p:cNvCxnSpPr>
          <p:nvPr/>
        </p:nvCxnSpPr>
        <p:spPr>
          <a:xfrm flipH="1" flipV="1">
            <a:off x="7099299" y="3206991"/>
            <a:ext cx="1" cy="459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FF40B10-809D-BEF8-EDDE-E40D933D3127}"/>
              </a:ext>
            </a:extLst>
          </p:cNvPr>
          <p:cNvSpPr txBox="1"/>
          <p:nvPr/>
        </p:nvSpPr>
        <p:spPr>
          <a:xfrm>
            <a:off x="4548626" y="4059731"/>
            <a:ext cx="1454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양자화   행렬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AF8EE17-B8F6-0A88-51A3-328AA675DAD4}"/>
              </a:ext>
            </a:extLst>
          </p:cNvPr>
          <p:cNvSpPr/>
          <p:nvPr/>
        </p:nvSpPr>
        <p:spPr>
          <a:xfrm>
            <a:off x="2914650" y="2458284"/>
            <a:ext cx="4883145" cy="88572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1C42396-0C6C-98F7-9BC5-6ED9DA9F3539}"/>
              </a:ext>
            </a:extLst>
          </p:cNvPr>
          <p:cNvSpPr/>
          <p:nvPr/>
        </p:nvSpPr>
        <p:spPr>
          <a:xfrm>
            <a:off x="2913385" y="4558785"/>
            <a:ext cx="4883145" cy="885729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BB73714-84FE-03A7-06ED-ACC14CDB0FC0}"/>
              </a:ext>
            </a:extLst>
          </p:cNvPr>
          <p:cNvSpPr txBox="1"/>
          <p:nvPr/>
        </p:nvSpPr>
        <p:spPr>
          <a:xfrm>
            <a:off x="6269834" y="4039484"/>
            <a:ext cx="1552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(Huffman</a:t>
            </a:r>
            <a:r>
              <a:rPr lang="ko-KR" altLang="en-US" sz="1400" dirty="0"/>
              <a:t>  테이블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C088EB-D2BD-0791-7BDC-4CAAC908427C}"/>
              </a:ext>
            </a:extLst>
          </p:cNvPr>
          <p:cNvSpPr txBox="1"/>
          <p:nvPr/>
        </p:nvSpPr>
        <p:spPr>
          <a:xfrm>
            <a:off x="1005681" y="5565408"/>
            <a:ext cx="1925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복원된 이미지 데이터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575CAB-A25C-B665-0235-A9A4E27840AE}"/>
              </a:ext>
            </a:extLst>
          </p:cNvPr>
          <p:cNvSpPr txBox="1"/>
          <p:nvPr/>
        </p:nvSpPr>
        <p:spPr>
          <a:xfrm>
            <a:off x="2843208" y="2453282"/>
            <a:ext cx="1012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/>
              <a:t>압축과정</a:t>
            </a:r>
            <a:endParaRPr lang="ko-KR" altLang="en-US" sz="14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9FB6D1-6C88-90A0-003F-4F307B0AD80C}"/>
              </a:ext>
            </a:extLst>
          </p:cNvPr>
          <p:cNvSpPr txBox="1"/>
          <p:nvPr/>
        </p:nvSpPr>
        <p:spPr>
          <a:xfrm>
            <a:off x="2841943" y="5151869"/>
            <a:ext cx="1012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복원과정</a:t>
            </a:r>
          </a:p>
        </p:txBody>
      </p:sp>
    </p:spTree>
    <p:extLst>
      <p:ext uri="{BB962C8B-B14F-4D97-AF65-F5344CB8AC3E}">
        <p14:creationId xmlns:p14="http://schemas.microsoft.com/office/powerpoint/2010/main" val="145775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3ECE3C-2CE2-6C1E-8DA1-55203433FD4C}"/>
              </a:ext>
            </a:extLst>
          </p:cNvPr>
          <p:cNvSpPr txBox="1"/>
          <p:nvPr/>
        </p:nvSpPr>
        <p:spPr>
          <a:xfrm>
            <a:off x="292100" y="242329"/>
            <a:ext cx="607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5) </a:t>
            </a:r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망의 형태에 의한 통신망 구분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324F37-4A4C-3EF0-D6CD-1DFC18FA67D1}"/>
              </a:ext>
            </a:extLst>
          </p:cNvPr>
          <p:cNvSpPr txBox="1"/>
          <p:nvPr/>
        </p:nvSpPr>
        <p:spPr>
          <a:xfrm>
            <a:off x="348049" y="1344126"/>
            <a:ext cx="529313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스타</a:t>
            </a:r>
            <a:r>
              <a:rPr lang="en-US" altLang="ko-KR" sz="3200" b="1" dirty="0"/>
              <a:t>(Star)</a:t>
            </a:r>
            <a:r>
              <a:rPr lang="ko-KR" altLang="en-US" sz="3200" b="1" dirty="0"/>
              <a:t>형</a:t>
            </a:r>
            <a:endParaRPr lang="en-US" altLang="ko-KR" sz="3200" b="1" dirty="0"/>
          </a:p>
          <a:p>
            <a:pPr marL="742950" lvl="1" indent="-285750">
              <a:buFont typeface="Aptos" panose="020B0004020202020204" pitchFamily="34" charset="0"/>
              <a:buChar char="–"/>
            </a:pPr>
            <a:r>
              <a:rPr lang="ko-KR" altLang="en-US" sz="2000" b="1" dirty="0"/>
              <a:t>중앙에 컴퓨터가 있고 이를 중심으로 단말기들이 연결되는 형태</a:t>
            </a:r>
            <a:r>
              <a:rPr lang="en-US" altLang="ko-KR" sz="2000" b="1" dirty="0"/>
              <a:t>.</a:t>
            </a:r>
          </a:p>
          <a:p>
            <a:pPr marL="742950" lvl="1" indent="-285750">
              <a:buFont typeface="Aptos" panose="020B0004020202020204" pitchFamily="34" charset="0"/>
              <a:buChar char="–"/>
            </a:pPr>
            <a:r>
              <a:rPr lang="ko-KR" altLang="en-US" sz="2000" b="1" dirty="0"/>
              <a:t>중앙 집중방식</a:t>
            </a:r>
            <a:endParaRPr lang="en-US" altLang="ko-KR" sz="2000" b="1" dirty="0"/>
          </a:p>
          <a:p>
            <a:pPr marL="742950" lvl="1" indent="-285750">
              <a:buFont typeface="Aptos" panose="020B0004020202020204" pitchFamily="34" charset="0"/>
              <a:buChar char="–"/>
            </a:pPr>
            <a:r>
              <a:rPr lang="ko-KR" altLang="en-US" sz="2000" b="1" dirty="0"/>
              <a:t>장점</a:t>
            </a:r>
            <a:endParaRPr lang="en-US" altLang="ko-KR" sz="2000" b="1" dirty="0"/>
          </a:p>
          <a:p>
            <a:pPr marL="1200150" lvl="2" indent="-285750">
              <a:buFont typeface="Aptos" panose="020B0004020202020204" pitchFamily="34" charset="0"/>
              <a:buChar char="»"/>
            </a:pPr>
            <a:r>
              <a:rPr lang="ko-KR" altLang="en-US" b="1" dirty="0"/>
              <a:t>각 장치는 하나의 링크와 하나의 </a:t>
            </a:r>
            <a:r>
              <a:rPr lang="en-US" altLang="ko-KR" b="1" dirty="0"/>
              <a:t>I/O </a:t>
            </a:r>
            <a:r>
              <a:rPr lang="ko-KR" altLang="en-US" b="1" dirty="0"/>
              <a:t>포트만 필요로 하므로 설치와 재구성이 쉽다</a:t>
            </a:r>
            <a:endParaRPr lang="en-US" altLang="ko-KR" b="1" dirty="0"/>
          </a:p>
          <a:p>
            <a:pPr marL="1200150" lvl="2" indent="-285750">
              <a:buFont typeface="Aptos" panose="020B0004020202020204" pitchFamily="34" charset="0"/>
              <a:buChar char="»"/>
            </a:pPr>
            <a:r>
              <a:rPr lang="ko-KR" altLang="en-US" b="1" dirty="0"/>
              <a:t>하나의 링크에 문제가 발생하면 해당 링크만 영향을 받는다</a:t>
            </a:r>
            <a:r>
              <a:rPr lang="en-US" altLang="ko-KR" b="1" dirty="0"/>
              <a:t>.</a:t>
            </a:r>
          </a:p>
          <a:p>
            <a:pPr marL="1200150" lvl="2" indent="-285750">
              <a:buFont typeface="Aptos" panose="020B0004020202020204" pitchFamily="34" charset="0"/>
              <a:buChar char="»"/>
            </a:pPr>
            <a:r>
              <a:rPr lang="ko-KR" altLang="en-US" b="1" dirty="0"/>
              <a:t>그물형</a:t>
            </a:r>
            <a:r>
              <a:rPr lang="en-US" altLang="ko-KR" b="1" dirty="0"/>
              <a:t>(</a:t>
            </a:r>
            <a:r>
              <a:rPr lang="ko-KR" altLang="en-US" b="1" dirty="0"/>
              <a:t>망형</a:t>
            </a:r>
            <a:r>
              <a:rPr lang="en-US" altLang="ko-KR" b="1" dirty="0"/>
              <a:t>)</a:t>
            </a:r>
            <a:r>
              <a:rPr lang="ko-KR" altLang="en-US" b="1" dirty="0"/>
              <a:t>보다는 비용이 적게 든다</a:t>
            </a:r>
            <a:r>
              <a:rPr lang="en-US" altLang="ko-KR" b="1" dirty="0"/>
              <a:t>.</a:t>
            </a:r>
          </a:p>
          <a:p>
            <a:pPr marL="1200150" lvl="2" indent="-285750">
              <a:buFont typeface="Aptos" panose="020B0004020202020204" pitchFamily="34" charset="0"/>
              <a:buChar char="»"/>
            </a:pPr>
            <a:r>
              <a:rPr lang="ko-KR" altLang="en-US" b="1" dirty="0"/>
              <a:t>네트워크의 오류진단이 용이</a:t>
            </a:r>
            <a:r>
              <a:rPr lang="en-US" altLang="ko-KR" b="1" dirty="0"/>
              <a:t>.</a:t>
            </a:r>
          </a:p>
          <a:p>
            <a:pPr marL="742950" lvl="1" indent="-285750">
              <a:buFont typeface="Aptos" panose="020B0004020202020204" pitchFamily="34" charset="0"/>
              <a:buChar char="–"/>
            </a:pPr>
            <a:r>
              <a:rPr lang="ko-KR" altLang="en-US" sz="2000" b="1" dirty="0"/>
              <a:t>단점</a:t>
            </a:r>
            <a:endParaRPr lang="en-US" altLang="ko-KR" sz="2000" b="1" dirty="0"/>
          </a:p>
          <a:p>
            <a:pPr marL="1200150" lvl="2" indent="-285750">
              <a:buFont typeface="Aptos" panose="020B0004020202020204" pitchFamily="34" charset="0"/>
              <a:buChar char="»"/>
            </a:pPr>
            <a:r>
              <a:rPr lang="ko-KR" altLang="en-US" b="1" dirty="0"/>
              <a:t>추가 비용이 많이 들며 컴퓨터와 단말기간의 통신회선의 수가 많이 필요하다</a:t>
            </a:r>
            <a:r>
              <a:rPr lang="en-US" altLang="ko-KR" b="1" dirty="0"/>
              <a:t>.</a:t>
            </a:r>
            <a:endParaRPr lang="ko-KR" altLang="en-US" sz="2800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6DEEAB9-2BB3-71DC-C179-657CA24C7708}"/>
              </a:ext>
            </a:extLst>
          </p:cNvPr>
          <p:cNvSpPr/>
          <p:nvPr/>
        </p:nvSpPr>
        <p:spPr>
          <a:xfrm>
            <a:off x="6916350" y="3041650"/>
            <a:ext cx="914400" cy="9144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C73716F-CFAC-261E-22D7-2617719F86A7}"/>
              </a:ext>
            </a:extLst>
          </p:cNvPr>
          <p:cNvSpPr/>
          <p:nvPr/>
        </p:nvSpPr>
        <p:spPr>
          <a:xfrm>
            <a:off x="6209120" y="2373311"/>
            <a:ext cx="517525" cy="51752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F01C897-BC28-6A4F-44AC-33506318092F}"/>
              </a:ext>
            </a:extLst>
          </p:cNvPr>
          <p:cNvSpPr/>
          <p:nvPr/>
        </p:nvSpPr>
        <p:spPr>
          <a:xfrm>
            <a:off x="7114788" y="2119312"/>
            <a:ext cx="517525" cy="51752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E4C6961-5ED2-C89A-6435-B3F1C3D53D49}"/>
              </a:ext>
            </a:extLst>
          </p:cNvPr>
          <p:cNvSpPr/>
          <p:nvPr/>
        </p:nvSpPr>
        <p:spPr>
          <a:xfrm>
            <a:off x="7922826" y="2468562"/>
            <a:ext cx="517525" cy="51752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B85B268-74AB-4CB3-8356-71DA6014152A}"/>
              </a:ext>
            </a:extLst>
          </p:cNvPr>
          <p:cNvSpPr/>
          <p:nvPr/>
        </p:nvSpPr>
        <p:spPr>
          <a:xfrm>
            <a:off x="8278426" y="3223184"/>
            <a:ext cx="517525" cy="51752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B9064AD-A164-6242-AD2D-D31986B69FEB}"/>
              </a:ext>
            </a:extLst>
          </p:cNvPr>
          <p:cNvSpPr/>
          <p:nvPr/>
        </p:nvSpPr>
        <p:spPr>
          <a:xfrm>
            <a:off x="7965688" y="4059235"/>
            <a:ext cx="517525" cy="51752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E304A98-167D-ADE1-2346-FB3DE578B1A2}"/>
              </a:ext>
            </a:extLst>
          </p:cNvPr>
          <p:cNvSpPr/>
          <p:nvPr/>
        </p:nvSpPr>
        <p:spPr>
          <a:xfrm>
            <a:off x="7124874" y="4500563"/>
            <a:ext cx="517525" cy="51752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92998F3-3368-C966-A9A1-C2A523EEDA09}"/>
              </a:ext>
            </a:extLst>
          </p:cNvPr>
          <p:cNvSpPr/>
          <p:nvPr/>
        </p:nvSpPr>
        <p:spPr>
          <a:xfrm>
            <a:off x="6378188" y="4059235"/>
            <a:ext cx="517525" cy="51752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555753-1359-128B-3499-D60E8694D9EA}"/>
              </a:ext>
            </a:extLst>
          </p:cNvPr>
          <p:cNvSpPr/>
          <p:nvPr/>
        </p:nvSpPr>
        <p:spPr>
          <a:xfrm>
            <a:off x="5941625" y="3304614"/>
            <a:ext cx="517525" cy="517525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4884AE0-CC5D-734A-249E-40B916442C34}"/>
              </a:ext>
            </a:extLst>
          </p:cNvPr>
          <p:cNvCxnSpPr>
            <a:cxnSpLocks/>
            <a:stCxn id="6" idx="5"/>
            <a:endCxn id="5" idx="1"/>
          </p:cNvCxnSpPr>
          <p:nvPr/>
        </p:nvCxnSpPr>
        <p:spPr>
          <a:xfrm>
            <a:off x="6650855" y="2815046"/>
            <a:ext cx="399406" cy="36051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5BF3774-C357-6423-8F41-880DC8D993B5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flipH="1">
            <a:off x="7373550" y="2636837"/>
            <a:ext cx="1" cy="40481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312227E-2A1F-2815-32EF-DC25E505E6E9}"/>
              </a:ext>
            </a:extLst>
          </p:cNvPr>
          <p:cNvCxnSpPr>
            <a:cxnSpLocks/>
            <a:stCxn id="8" idx="3"/>
            <a:endCxn id="5" idx="7"/>
          </p:cNvCxnSpPr>
          <p:nvPr/>
        </p:nvCxnSpPr>
        <p:spPr>
          <a:xfrm flipH="1">
            <a:off x="7696839" y="2910297"/>
            <a:ext cx="301777" cy="265264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9E17195-712C-2EC0-3307-204D66C15E89}"/>
              </a:ext>
            </a:extLst>
          </p:cNvPr>
          <p:cNvCxnSpPr>
            <a:cxnSpLocks/>
            <a:stCxn id="9" idx="2"/>
            <a:endCxn id="5" idx="6"/>
          </p:cNvCxnSpPr>
          <p:nvPr/>
        </p:nvCxnSpPr>
        <p:spPr>
          <a:xfrm flipH="1">
            <a:off x="7830750" y="3481947"/>
            <a:ext cx="447676" cy="1690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97AE580-3E5F-3550-FD98-F365C6E402C9}"/>
              </a:ext>
            </a:extLst>
          </p:cNvPr>
          <p:cNvCxnSpPr>
            <a:cxnSpLocks/>
            <a:stCxn id="10" idx="1"/>
            <a:endCxn id="5" idx="5"/>
          </p:cNvCxnSpPr>
          <p:nvPr/>
        </p:nvCxnSpPr>
        <p:spPr>
          <a:xfrm flipH="1" flipV="1">
            <a:off x="7696839" y="3822139"/>
            <a:ext cx="344639" cy="31288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FD9CFD2-AC78-0B69-F99A-4D75A9BFF245}"/>
              </a:ext>
            </a:extLst>
          </p:cNvPr>
          <p:cNvCxnSpPr>
            <a:cxnSpLocks/>
            <a:stCxn id="11" idx="0"/>
            <a:endCxn id="5" idx="4"/>
          </p:cNvCxnSpPr>
          <p:nvPr/>
        </p:nvCxnSpPr>
        <p:spPr>
          <a:xfrm flipH="1" flipV="1">
            <a:off x="7373550" y="3956050"/>
            <a:ext cx="10087" cy="544513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4D19465-5B71-0627-C122-5C395441F895}"/>
              </a:ext>
            </a:extLst>
          </p:cNvPr>
          <p:cNvCxnSpPr>
            <a:cxnSpLocks/>
            <a:stCxn id="12" idx="7"/>
            <a:endCxn id="5" idx="3"/>
          </p:cNvCxnSpPr>
          <p:nvPr/>
        </p:nvCxnSpPr>
        <p:spPr>
          <a:xfrm flipV="1">
            <a:off x="6819923" y="3822139"/>
            <a:ext cx="230338" cy="312886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4035679-A841-F14E-A967-29A8D5B75952}"/>
              </a:ext>
            </a:extLst>
          </p:cNvPr>
          <p:cNvCxnSpPr>
            <a:cxnSpLocks/>
            <a:stCxn id="13" idx="6"/>
            <a:endCxn id="5" idx="2"/>
          </p:cNvCxnSpPr>
          <p:nvPr/>
        </p:nvCxnSpPr>
        <p:spPr>
          <a:xfrm flipV="1">
            <a:off x="6459150" y="3498850"/>
            <a:ext cx="457200" cy="64527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84E7BD4-ECEB-8713-C315-977EDAD0BAB9}"/>
              </a:ext>
            </a:extLst>
          </p:cNvPr>
          <p:cNvSpPr txBox="1"/>
          <p:nvPr/>
        </p:nvSpPr>
        <p:spPr>
          <a:xfrm>
            <a:off x="6367077" y="5386309"/>
            <a:ext cx="1860551" cy="40011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/>
              <a:t>스타형 통신망</a:t>
            </a:r>
          </a:p>
        </p:txBody>
      </p:sp>
    </p:spTree>
    <p:extLst>
      <p:ext uri="{BB962C8B-B14F-4D97-AF65-F5344CB8AC3E}">
        <p14:creationId xmlns:p14="http://schemas.microsoft.com/office/powerpoint/2010/main" val="393096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120</Words>
  <Application>Microsoft Office PowerPoint</Application>
  <PresentationFormat>화면 슬라이드 쇼(4:3)</PresentationFormat>
  <Paragraphs>30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굴림</vt:lpstr>
      <vt:lpstr>Aptos</vt:lpstr>
      <vt:lpstr>Aptos Display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Kayden Lee</dc:creator>
  <cp:lastModifiedBy>Kayden Lee</cp:lastModifiedBy>
  <cp:revision>9</cp:revision>
  <dcterms:created xsi:type="dcterms:W3CDTF">2025-07-15T10:04:01Z</dcterms:created>
  <dcterms:modified xsi:type="dcterms:W3CDTF">2025-07-15T10:33:37Z</dcterms:modified>
</cp:coreProperties>
</file>