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DF75-5305-432C-AF38-DB4DD110BB4A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8C1A-5171-4CB4-BE00-9EA4E99EB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08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DF75-5305-432C-AF38-DB4DD110BB4A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8C1A-5171-4CB4-BE00-9EA4E99EB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20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DF75-5305-432C-AF38-DB4DD110BB4A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8C1A-5171-4CB4-BE00-9EA4E99EB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46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DF75-5305-432C-AF38-DB4DD110BB4A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8C1A-5171-4CB4-BE00-9EA4E99EB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23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DF75-5305-432C-AF38-DB4DD110BB4A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8C1A-5171-4CB4-BE00-9EA4E99EB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85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DF75-5305-432C-AF38-DB4DD110BB4A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8C1A-5171-4CB4-BE00-9EA4E99EB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57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DF75-5305-432C-AF38-DB4DD110BB4A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8C1A-5171-4CB4-BE00-9EA4E99EB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26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DF75-5305-432C-AF38-DB4DD110BB4A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8C1A-5171-4CB4-BE00-9EA4E99EB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1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DF75-5305-432C-AF38-DB4DD110BB4A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8C1A-5171-4CB4-BE00-9EA4E99EB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65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DF75-5305-432C-AF38-DB4DD110BB4A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8C1A-5171-4CB4-BE00-9EA4E99EB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12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DF75-5305-432C-AF38-DB4DD110BB4A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8C1A-5171-4CB4-BE00-9EA4E99EB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87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7DDF75-5305-432C-AF38-DB4DD110BB4A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A38C1A-5171-4CB4-BE00-9EA4E99EB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56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24D3F79-B466-F508-D301-902405D61E67}"/>
              </a:ext>
            </a:extLst>
          </p:cNvPr>
          <p:cNvSpPr/>
          <p:nvPr/>
        </p:nvSpPr>
        <p:spPr>
          <a:xfrm>
            <a:off x="1117283" y="1783080"/>
            <a:ext cx="126873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latin typeface="굴림" panose="020B0600000101010101" pitchFamily="50" charset="-127"/>
                <a:ea typeface="굴림" panose="020B0600000101010101" pitchFamily="50" charset="-127"/>
              </a:rPr>
              <a:t>오류</a:t>
            </a:r>
            <a:br>
              <a:rPr lang="en-US" altLang="ko-KR" sz="1500" b="1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1500" b="1" dirty="0">
                <a:latin typeface="굴림" panose="020B0600000101010101" pitchFamily="50" charset="-127"/>
                <a:ea typeface="굴림" panose="020B0600000101010101" pitchFamily="50" charset="-127"/>
              </a:rPr>
              <a:t>접수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48A66E-3DC7-D514-35F9-18A9A7720C0A}"/>
              </a:ext>
            </a:extLst>
          </p:cNvPr>
          <p:cNvSpPr/>
          <p:nvPr/>
        </p:nvSpPr>
        <p:spPr>
          <a:xfrm>
            <a:off x="2992755" y="1784033"/>
            <a:ext cx="126873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latin typeface="굴림" panose="020B0600000101010101" pitchFamily="50" charset="-127"/>
                <a:ea typeface="굴림" panose="020B0600000101010101" pitchFamily="50" charset="-127"/>
              </a:rPr>
              <a:t>담당자</a:t>
            </a:r>
            <a:br>
              <a:rPr lang="en-US" altLang="ko-KR" sz="1500" b="1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1500" b="1" dirty="0">
                <a:latin typeface="굴림" panose="020B0600000101010101" pitchFamily="50" charset="-127"/>
                <a:ea typeface="굴림" panose="020B0600000101010101" pitchFamily="50" charset="-127"/>
              </a:rPr>
              <a:t>파악 및 전달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8EFA387-7257-3971-936F-D8137CE3AA10}"/>
              </a:ext>
            </a:extLst>
          </p:cNvPr>
          <p:cNvSpPr/>
          <p:nvPr/>
        </p:nvSpPr>
        <p:spPr>
          <a:xfrm>
            <a:off x="4880610" y="1783080"/>
            <a:ext cx="126873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latin typeface="굴림" panose="020B0600000101010101" pitchFamily="50" charset="-127"/>
                <a:ea typeface="굴림" panose="020B0600000101010101" pitchFamily="50" charset="-127"/>
              </a:rPr>
              <a:t>오류</a:t>
            </a:r>
            <a:r>
              <a:rPr lang="en-US" altLang="ko-KR" sz="15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500" b="1" dirty="0"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DA971B-04F1-4ED4-87DF-0ACAEEE78F24}"/>
              </a:ext>
            </a:extLst>
          </p:cNvPr>
          <p:cNvSpPr/>
          <p:nvPr/>
        </p:nvSpPr>
        <p:spPr>
          <a:xfrm>
            <a:off x="6756083" y="1784033"/>
            <a:ext cx="126873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latin typeface="굴림" panose="020B0600000101010101" pitchFamily="50" charset="-127"/>
                <a:ea typeface="굴림" panose="020B0600000101010101" pitchFamily="50" charset="-127"/>
              </a:rPr>
              <a:t>온라인 반영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B7F0D7-B146-3509-547E-28AF23872A73}"/>
              </a:ext>
            </a:extLst>
          </p:cNvPr>
          <p:cNvSpPr txBox="1"/>
          <p:nvPr/>
        </p:nvSpPr>
        <p:spPr>
          <a:xfrm>
            <a:off x="1827531" y="240877"/>
            <a:ext cx="5191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u="sng">
                <a:latin typeface="굴림" panose="020B0600000101010101" pitchFamily="50" charset="-127"/>
                <a:ea typeface="굴림" panose="020B0600000101010101" pitchFamily="50" charset="-127"/>
              </a:rPr>
              <a:t>사용자 테스트 절차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CB7B51A-BD9D-5ECF-3F02-AB889314C82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386013" y="2125980"/>
            <a:ext cx="606742" cy="953"/>
          </a:xfrm>
          <a:prstGeom prst="straightConnector1">
            <a:avLst/>
          </a:prstGeom>
          <a:ln w="19050">
            <a:headEnd type="non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E4DCD08-2B79-1647-0126-D33654AAC27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261485" y="2125980"/>
            <a:ext cx="619125" cy="953"/>
          </a:xfrm>
          <a:prstGeom prst="straightConnector1">
            <a:avLst/>
          </a:prstGeom>
          <a:ln w="19050">
            <a:headEnd type="non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55B441B-5E7F-9C90-CD93-2E2BC0B2C21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149340" y="2125980"/>
            <a:ext cx="606743" cy="953"/>
          </a:xfrm>
          <a:prstGeom prst="straightConnector1">
            <a:avLst/>
          </a:prstGeom>
          <a:ln w="19050">
            <a:headEnd type="non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374F8F4-9329-B764-AC81-7F36DB83C5C5}"/>
              </a:ext>
            </a:extLst>
          </p:cNvPr>
          <p:cNvSpPr txBox="1"/>
          <p:nvPr/>
        </p:nvSpPr>
        <p:spPr>
          <a:xfrm>
            <a:off x="2752826" y="2608447"/>
            <a:ext cx="3801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오류</a:t>
            </a: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미진 사항 수정 절차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6FF5933-4369-0FD6-D704-5EBC698E7AE8}"/>
              </a:ext>
            </a:extLst>
          </p:cNvPr>
          <p:cNvSpPr/>
          <p:nvPr/>
        </p:nvSpPr>
        <p:spPr>
          <a:xfrm>
            <a:off x="1193531" y="4350619"/>
            <a:ext cx="1540045" cy="4523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개발자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CF39481-0953-130D-C04F-3EC9221D4845}"/>
              </a:ext>
            </a:extLst>
          </p:cNvPr>
          <p:cNvSpPr/>
          <p:nvPr/>
        </p:nvSpPr>
        <p:spPr>
          <a:xfrm>
            <a:off x="3888605" y="3590224"/>
            <a:ext cx="1540045" cy="4523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영업점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9613B1C-7CDD-E861-57D6-BA98CC81E4FF}"/>
              </a:ext>
            </a:extLst>
          </p:cNvPr>
          <p:cNvSpPr/>
          <p:nvPr/>
        </p:nvSpPr>
        <p:spPr>
          <a:xfrm>
            <a:off x="3917480" y="5216893"/>
            <a:ext cx="1540045" cy="4523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본점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0ABD316-4CBA-51A5-5C65-3A61460EEC03}"/>
              </a:ext>
            </a:extLst>
          </p:cNvPr>
          <p:cNvSpPr/>
          <p:nvPr/>
        </p:nvSpPr>
        <p:spPr>
          <a:xfrm>
            <a:off x="6554801" y="4340994"/>
            <a:ext cx="1540045" cy="4523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현업 지원 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A747454-9FA6-1B5F-296F-67058D5BA512}"/>
              </a:ext>
            </a:extLst>
          </p:cNvPr>
          <p:cNvCxnSpPr>
            <a:stCxn id="21" idx="0"/>
            <a:endCxn id="22" idx="1"/>
          </p:cNvCxnSpPr>
          <p:nvPr/>
        </p:nvCxnSpPr>
        <p:spPr>
          <a:xfrm flipV="1">
            <a:off x="1963554" y="3816418"/>
            <a:ext cx="1925051" cy="5342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2821A47-A485-0E97-2A15-F4C9D0E79145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 flipV="1">
            <a:off x="2733576" y="4567188"/>
            <a:ext cx="3821225" cy="96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1F1AFBD-0C5A-B5B8-E3EA-9B82B99D0AEF}"/>
              </a:ext>
            </a:extLst>
          </p:cNvPr>
          <p:cNvCxnSpPr>
            <a:cxnSpLocks/>
            <a:stCxn id="22" idx="3"/>
            <a:endCxn id="24" idx="0"/>
          </p:cNvCxnSpPr>
          <p:nvPr/>
        </p:nvCxnSpPr>
        <p:spPr>
          <a:xfrm>
            <a:off x="5428650" y="3816418"/>
            <a:ext cx="1896174" cy="5245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EA598B3-9F44-DA30-B759-C09DEC5CD228}"/>
              </a:ext>
            </a:extLst>
          </p:cNvPr>
          <p:cNvCxnSpPr>
            <a:cxnSpLocks/>
            <a:stCxn id="23" idx="3"/>
            <a:endCxn id="24" idx="2"/>
          </p:cNvCxnSpPr>
          <p:nvPr/>
        </p:nvCxnSpPr>
        <p:spPr>
          <a:xfrm flipV="1">
            <a:off x="5457525" y="4793381"/>
            <a:ext cx="1867299" cy="6497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E9BCF11-ED5A-9422-DC5A-CAA29B0C3869}"/>
              </a:ext>
            </a:extLst>
          </p:cNvPr>
          <p:cNvCxnSpPr>
            <a:cxnSpLocks/>
            <a:stCxn id="23" idx="1"/>
            <a:endCxn id="21" idx="2"/>
          </p:cNvCxnSpPr>
          <p:nvPr/>
        </p:nvCxnSpPr>
        <p:spPr>
          <a:xfrm flipH="1" flipV="1">
            <a:off x="1963554" y="4803006"/>
            <a:ext cx="1953926" cy="6400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C6E87A4-2449-7861-8B04-2A406C9AC5A9}"/>
              </a:ext>
            </a:extLst>
          </p:cNvPr>
          <p:cNvSpPr txBox="1"/>
          <p:nvPr/>
        </p:nvSpPr>
        <p:spPr>
          <a:xfrm>
            <a:off x="3388092" y="4196616"/>
            <a:ext cx="261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각 화면 별 테스트 수행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D31098-78F7-F38E-4FF3-FF3406F454ED}"/>
              </a:ext>
            </a:extLst>
          </p:cNvPr>
          <p:cNvSpPr txBox="1"/>
          <p:nvPr/>
        </p:nvSpPr>
        <p:spPr>
          <a:xfrm>
            <a:off x="3397718" y="4572002"/>
            <a:ext cx="261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오류 사항 전달 및 수정</a:t>
            </a:r>
          </a:p>
        </p:txBody>
      </p:sp>
      <p:sp>
        <p:nvSpPr>
          <p:cNvPr id="45" name="말풍선: 사각형 44">
            <a:extLst>
              <a:ext uri="{FF2B5EF4-FFF2-40B4-BE49-F238E27FC236}">
                <a16:creationId xmlns:a16="http://schemas.microsoft.com/office/drawing/2014/main" id="{4A5BA17F-A4CF-A510-E527-680D32636A34}"/>
              </a:ext>
            </a:extLst>
          </p:cNvPr>
          <p:cNvSpPr/>
          <p:nvPr/>
        </p:nvSpPr>
        <p:spPr>
          <a:xfrm>
            <a:off x="1386038" y="3368842"/>
            <a:ext cx="1482290" cy="673768"/>
          </a:xfrm>
          <a:prstGeom prst="wedgeRectCallout">
            <a:avLst>
              <a:gd name="adj1" fmla="val 114827"/>
              <a:gd name="adj2" fmla="val -22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시범 테스트</a:t>
            </a:r>
            <a:b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영업점 </a:t>
            </a:r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  <a:r>
              <a:rPr lang="ko-KR" altLang="en-US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지점</a:t>
            </a:r>
            <a:b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추출</a:t>
            </a:r>
          </a:p>
        </p:txBody>
      </p:sp>
      <p:sp>
        <p:nvSpPr>
          <p:cNvPr id="46" name="말풍선: 모서리가 둥근 사각형 45">
            <a:extLst>
              <a:ext uri="{FF2B5EF4-FFF2-40B4-BE49-F238E27FC236}">
                <a16:creationId xmlns:a16="http://schemas.microsoft.com/office/drawing/2014/main" id="{AF2CBBD4-F63A-142B-A286-5ABC830A1962}"/>
              </a:ext>
            </a:extLst>
          </p:cNvPr>
          <p:cNvSpPr/>
          <p:nvPr/>
        </p:nvSpPr>
        <p:spPr>
          <a:xfrm>
            <a:off x="7161195" y="5082140"/>
            <a:ext cx="1809550" cy="577516"/>
          </a:xfrm>
          <a:prstGeom prst="wedgeRoundRectCallout">
            <a:avLst>
              <a:gd name="adj1" fmla="val -21897"/>
              <a:gd name="adj2" fmla="val -9250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dk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상근 </a:t>
            </a:r>
            <a:r>
              <a:rPr lang="en-US" altLang="ko-KR" sz="1400" b="1" dirty="0">
                <a:solidFill>
                  <a:schemeClr val="dk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TFT</a:t>
            </a:r>
            <a:r>
              <a:rPr lang="ko-KR" altLang="en-US" sz="1400" b="1" dirty="0">
                <a:solidFill>
                  <a:schemeClr val="dk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팀</a:t>
            </a:r>
            <a:r>
              <a:rPr lang="en-US" altLang="ko-KR" sz="1400" b="1" dirty="0">
                <a:solidFill>
                  <a:schemeClr val="dk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400" b="1" dirty="0">
                <a:solidFill>
                  <a:schemeClr val="dk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비상근 </a:t>
            </a:r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TFT</a:t>
            </a:r>
            <a:r>
              <a:rPr lang="ko-KR" altLang="en-US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팀</a:t>
            </a:r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스폰서 조직</a:t>
            </a:r>
            <a:endParaRPr lang="ko-KR" altLang="en-US" sz="1400" b="1" dirty="0">
              <a:solidFill>
                <a:schemeClr val="dk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9776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82CB84-1B29-2EAE-6E71-7028C730D256}"/>
              </a:ext>
            </a:extLst>
          </p:cNvPr>
          <p:cNvSpPr txBox="1"/>
          <p:nvPr/>
        </p:nvSpPr>
        <p:spPr>
          <a:xfrm>
            <a:off x="442762" y="298384"/>
            <a:ext cx="6545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5) </a:t>
            </a:r>
            <a:r>
              <a:rPr lang="ko-KR" altLang="en-US" sz="32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망의 형태에 의한 통신망 구분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F7EEA-B5FD-1113-7E9B-C7D49DEA62E1}"/>
              </a:ext>
            </a:extLst>
          </p:cNvPr>
          <p:cNvSpPr txBox="1"/>
          <p:nvPr/>
        </p:nvSpPr>
        <p:spPr>
          <a:xfrm>
            <a:off x="548640" y="1193532"/>
            <a:ext cx="496663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스타</a:t>
            </a:r>
            <a:r>
              <a:rPr lang="en-US" altLang="ko-KR" sz="2800" b="1" dirty="0"/>
              <a:t>(Star)</a:t>
            </a:r>
            <a:r>
              <a:rPr lang="ko-KR" altLang="en-US" sz="2800" b="1" dirty="0"/>
              <a:t>형</a:t>
            </a:r>
            <a:endParaRPr lang="en-US" altLang="ko-KR" sz="2800" b="1" dirty="0"/>
          </a:p>
          <a:p>
            <a:pPr marL="808038" lvl="1" indent="-360363">
              <a:buFont typeface="Aptos" panose="020B0004020202020204" pitchFamily="34" charset="0"/>
              <a:buChar char="–"/>
            </a:pPr>
            <a:r>
              <a:rPr lang="ko-KR" altLang="en-US" b="1" dirty="0"/>
              <a:t>중앙에 컴퓨터가 있고 이를 중심으로 단말기들이 연결되는 형태</a:t>
            </a:r>
            <a:r>
              <a:rPr lang="en-US" altLang="ko-KR" b="1" dirty="0"/>
              <a:t>.</a:t>
            </a:r>
          </a:p>
          <a:p>
            <a:pPr marL="808038" lvl="1" indent="-360363">
              <a:buFont typeface="Aptos" panose="020B0004020202020204" pitchFamily="34" charset="0"/>
              <a:buChar char="–"/>
            </a:pPr>
            <a:r>
              <a:rPr lang="ko-KR" altLang="en-US" b="1" dirty="0"/>
              <a:t>중앙 집중방식</a:t>
            </a:r>
            <a:endParaRPr lang="en-US" altLang="ko-KR" b="1" dirty="0"/>
          </a:p>
          <a:p>
            <a:pPr marL="808038" lvl="1" indent="-360363">
              <a:buFont typeface="Aptos" panose="020B0004020202020204" pitchFamily="34" charset="0"/>
              <a:buChar char="–"/>
            </a:pPr>
            <a:r>
              <a:rPr lang="ko-KR" altLang="en-US" b="1" dirty="0"/>
              <a:t>장점</a:t>
            </a:r>
            <a:endParaRPr lang="en-US" altLang="ko-KR" b="1" dirty="0"/>
          </a:p>
          <a:p>
            <a:pPr marL="1200150" lvl="2" indent="-285750">
              <a:buFont typeface="Aptos" panose="020B0004020202020204" pitchFamily="34" charset="0"/>
              <a:buChar char="»"/>
            </a:pPr>
            <a:r>
              <a:rPr lang="ko-KR" altLang="en-US" sz="1600" b="1" dirty="0"/>
              <a:t>각 장치는 하나의 링크와 하나의 </a:t>
            </a:r>
            <a:r>
              <a:rPr lang="en-US" altLang="ko-KR" sz="1600" b="1" dirty="0"/>
              <a:t>I/O </a:t>
            </a:r>
            <a:r>
              <a:rPr lang="ko-KR" altLang="en-US" sz="1600" b="1" dirty="0"/>
              <a:t>포트만 필요로 하므로 설치와 재구성이 쉽다</a:t>
            </a:r>
            <a:r>
              <a:rPr lang="en-US" altLang="ko-KR" sz="1600" b="1" dirty="0"/>
              <a:t>.</a:t>
            </a:r>
          </a:p>
          <a:p>
            <a:pPr marL="1200150" lvl="2" indent="-285750">
              <a:buFont typeface="Aptos" panose="020B0004020202020204" pitchFamily="34" charset="0"/>
              <a:buChar char="»"/>
            </a:pPr>
            <a:r>
              <a:rPr lang="ko-KR" altLang="en-US" sz="1600" b="1" dirty="0"/>
              <a:t>하나의 링크에 문제가 발생하면 해당 링크만 영향을 받는다</a:t>
            </a:r>
            <a:r>
              <a:rPr lang="en-US" altLang="ko-KR" sz="1600" b="1" dirty="0"/>
              <a:t>.</a:t>
            </a:r>
          </a:p>
          <a:p>
            <a:pPr marL="1200150" lvl="2" indent="-285750">
              <a:buFont typeface="Aptos" panose="020B0004020202020204" pitchFamily="34" charset="0"/>
              <a:buChar char="»"/>
            </a:pPr>
            <a:r>
              <a:rPr lang="ko-KR" altLang="en-US" sz="1600" b="1" dirty="0"/>
              <a:t>그물형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망형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보다는 비용이 적게 든다</a:t>
            </a:r>
            <a:r>
              <a:rPr lang="en-US" altLang="ko-KR" sz="1600" b="1" dirty="0"/>
              <a:t>.</a:t>
            </a:r>
          </a:p>
          <a:p>
            <a:pPr marL="1200150" lvl="2" indent="-285750">
              <a:buFont typeface="Aptos" panose="020B0004020202020204" pitchFamily="34" charset="0"/>
              <a:buChar char="»"/>
            </a:pPr>
            <a:r>
              <a:rPr lang="ko-KR" altLang="en-US" sz="1600" b="1" dirty="0"/>
              <a:t>네트워크의 오류진단이 용이</a:t>
            </a:r>
            <a:r>
              <a:rPr lang="en-US" altLang="ko-KR" sz="1600" b="1" dirty="0"/>
              <a:t>.</a:t>
            </a:r>
          </a:p>
          <a:p>
            <a:pPr marL="808038" lvl="1" indent="-360363">
              <a:buFont typeface="Aptos" panose="020B0004020202020204" pitchFamily="34" charset="0"/>
              <a:buChar char="–"/>
            </a:pPr>
            <a:r>
              <a:rPr lang="ko-KR" altLang="en-US" b="1" dirty="0"/>
              <a:t>단점</a:t>
            </a:r>
            <a:endParaRPr lang="en-US" altLang="ko-KR" b="1" dirty="0"/>
          </a:p>
          <a:p>
            <a:pPr marL="1200150" lvl="2" indent="-285750">
              <a:buFont typeface="Aptos" panose="020B0004020202020204" pitchFamily="34" charset="0"/>
              <a:buChar char="»"/>
            </a:pPr>
            <a:r>
              <a:rPr lang="ko-KR" altLang="en-US" sz="1600" b="1" dirty="0"/>
              <a:t>추가 비용이 많이 들며 컴퓨터와 단말기간의 통신회선의 수가 많이 필요하다</a:t>
            </a:r>
            <a:r>
              <a:rPr lang="en-US" altLang="ko-KR" sz="1600" b="1" dirty="0"/>
              <a:t>.</a:t>
            </a:r>
            <a:endParaRPr lang="ko-KR" altLang="en-US" sz="16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250C0B7-F404-7548-B6B8-D07C91FD4AA1}"/>
              </a:ext>
            </a:extLst>
          </p:cNvPr>
          <p:cNvSpPr/>
          <p:nvPr/>
        </p:nvSpPr>
        <p:spPr>
          <a:xfrm>
            <a:off x="6920744" y="3265193"/>
            <a:ext cx="914400" cy="914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772BA77-AF82-7C78-014A-17A31D1BB176}"/>
              </a:ext>
            </a:extLst>
          </p:cNvPr>
          <p:cNvSpPr/>
          <p:nvPr/>
        </p:nvSpPr>
        <p:spPr>
          <a:xfrm>
            <a:off x="6290290" y="2702115"/>
            <a:ext cx="462012" cy="4620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5688C89-2792-D63F-C7FC-FDAE4514534F}"/>
              </a:ext>
            </a:extLst>
          </p:cNvPr>
          <p:cNvSpPr/>
          <p:nvPr/>
        </p:nvSpPr>
        <p:spPr>
          <a:xfrm>
            <a:off x="7146938" y="2374856"/>
            <a:ext cx="462012" cy="4620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F8FB5B8-ED1A-1333-1AA1-640C8A17FBB3}"/>
              </a:ext>
            </a:extLst>
          </p:cNvPr>
          <p:cNvSpPr/>
          <p:nvPr/>
        </p:nvSpPr>
        <p:spPr>
          <a:xfrm>
            <a:off x="7936210" y="2702115"/>
            <a:ext cx="462012" cy="4620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C8CAE06-EB23-B54E-F2CD-F943C2F9C94B}"/>
              </a:ext>
            </a:extLst>
          </p:cNvPr>
          <p:cNvSpPr/>
          <p:nvPr/>
        </p:nvSpPr>
        <p:spPr>
          <a:xfrm>
            <a:off x="8234593" y="3487955"/>
            <a:ext cx="462012" cy="4620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260269A-7DE1-4CDC-074A-F74F521CAF85}"/>
              </a:ext>
            </a:extLst>
          </p:cNvPr>
          <p:cNvSpPr/>
          <p:nvPr/>
        </p:nvSpPr>
        <p:spPr>
          <a:xfrm>
            <a:off x="8013495" y="4256818"/>
            <a:ext cx="462012" cy="4620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8530F31-56BB-4332-B1A9-E0FC07D4EB4C}"/>
              </a:ext>
            </a:extLst>
          </p:cNvPr>
          <p:cNvSpPr/>
          <p:nvPr/>
        </p:nvSpPr>
        <p:spPr>
          <a:xfrm>
            <a:off x="7146938" y="4594103"/>
            <a:ext cx="462012" cy="4620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2DA004C-178C-DB05-F58F-17B0D7B152CF}"/>
              </a:ext>
            </a:extLst>
          </p:cNvPr>
          <p:cNvSpPr/>
          <p:nvPr/>
        </p:nvSpPr>
        <p:spPr>
          <a:xfrm>
            <a:off x="6291805" y="4255258"/>
            <a:ext cx="462012" cy="4620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12ACF41-997F-5707-214B-E21BC89D887E}"/>
              </a:ext>
            </a:extLst>
          </p:cNvPr>
          <p:cNvSpPr/>
          <p:nvPr/>
        </p:nvSpPr>
        <p:spPr>
          <a:xfrm>
            <a:off x="6023812" y="3491387"/>
            <a:ext cx="462012" cy="4620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F220FF3-FBF3-6E12-B6E6-6F9CFD6D8D5D}"/>
              </a:ext>
            </a:extLst>
          </p:cNvPr>
          <p:cNvCxnSpPr>
            <a:cxnSpLocks/>
            <a:stCxn id="4" idx="0"/>
            <a:endCxn id="6" idx="4"/>
          </p:cNvCxnSpPr>
          <p:nvPr/>
        </p:nvCxnSpPr>
        <p:spPr>
          <a:xfrm flipV="1">
            <a:off x="7377944" y="2836868"/>
            <a:ext cx="0" cy="4283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8A58ACC-4A67-F19B-DB00-51B3C954004D}"/>
              </a:ext>
            </a:extLst>
          </p:cNvPr>
          <p:cNvCxnSpPr>
            <a:cxnSpLocks/>
            <a:stCxn id="4" idx="7"/>
            <a:endCxn id="9" idx="3"/>
          </p:cNvCxnSpPr>
          <p:nvPr/>
        </p:nvCxnSpPr>
        <p:spPr>
          <a:xfrm flipV="1">
            <a:off x="7701233" y="3096467"/>
            <a:ext cx="302637" cy="302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44847BB-633E-7A5C-8BB9-10979443EE2C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 flipV="1">
            <a:off x="7835144" y="3718961"/>
            <a:ext cx="399449" cy="34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746867D-EBDC-74C1-4658-DE186A64B885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7701233" y="4045682"/>
            <a:ext cx="379922" cy="2787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270103B-CE7B-A0FF-E2F0-4B34BEA261CB}"/>
              </a:ext>
            </a:extLst>
          </p:cNvPr>
          <p:cNvCxnSpPr>
            <a:cxnSpLocks/>
            <a:stCxn id="4" idx="4"/>
            <a:endCxn id="12" idx="0"/>
          </p:cNvCxnSpPr>
          <p:nvPr/>
        </p:nvCxnSpPr>
        <p:spPr>
          <a:xfrm>
            <a:off x="7377944" y="4179593"/>
            <a:ext cx="0" cy="4145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2844867-9C16-7711-65A4-94E5F468577D}"/>
              </a:ext>
            </a:extLst>
          </p:cNvPr>
          <p:cNvCxnSpPr>
            <a:cxnSpLocks/>
            <a:stCxn id="4" idx="3"/>
            <a:endCxn id="13" idx="7"/>
          </p:cNvCxnSpPr>
          <p:nvPr/>
        </p:nvCxnSpPr>
        <p:spPr>
          <a:xfrm flipH="1">
            <a:off x="6686157" y="4045682"/>
            <a:ext cx="368498" cy="2772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6E10CEA-E5E9-BDE4-C77A-4CC5EC26326A}"/>
              </a:ext>
            </a:extLst>
          </p:cNvPr>
          <p:cNvCxnSpPr>
            <a:cxnSpLocks/>
            <a:stCxn id="4" idx="2"/>
            <a:endCxn id="14" idx="6"/>
          </p:cNvCxnSpPr>
          <p:nvPr/>
        </p:nvCxnSpPr>
        <p:spPr>
          <a:xfrm flipH="1">
            <a:off x="6485824" y="3722393"/>
            <a:ext cx="4349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198B910-B9DA-AF5D-0101-1D82457E6E4B}"/>
              </a:ext>
            </a:extLst>
          </p:cNvPr>
          <p:cNvCxnSpPr>
            <a:cxnSpLocks/>
            <a:stCxn id="4" idx="1"/>
            <a:endCxn id="5" idx="5"/>
          </p:cNvCxnSpPr>
          <p:nvPr/>
        </p:nvCxnSpPr>
        <p:spPr>
          <a:xfrm flipH="1" flipV="1">
            <a:off x="6684642" y="3096467"/>
            <a:ext cx="370013" cy="3026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6B53E20-C2BF-2F26-14DD-52C821A9123F}"/>
              </a:ext>
            </a:extLst>
          </p:cNvPr>
          <p:cNvSpPr/>
          <p:nvPr/>
        </p:nvSpPr>
        <p:spPr>
          <a:xfrm>
            <a:off x="6570134" y="5215465"/>
            <a:ext cx="1684868" cy="44873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+mj-ea"/>
              </a:rPr>
              <a:t>스타형 통신망</a:t>
            </a:r>
          </a:p>
        </p:txBody>
      </p:sp>
    </p:spTree>
    <p:extLst>
      <p:ext uri="{BB962C8B-B14F-4D97-AF65-F5344CB8AC3E}">
        <p14:creationId xmlns:p14="http://schemas.microsoft.com/office/powerpoint/2010/main" val="3588552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130</Words>
  <Application>Microsoft Office PowerPoint</Application>
  <PresentationFormat>화면 슬라이드 쇼(4:3)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HY신명조</vt:lpstr>
      <vt:lpstr>굴림</vt:lpstr>
      <vt:lpstr>Aptos</vt:lpstr>
      <vt:lpstr>Aptos Display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이지호</dc:creator>
  <cp:lastModifiedBy>이지호</cp:lastModifiedBy>
  <cp:revision>15</cp:revision>
  <dcterms:created xsi:type="dcterms:W3CDTF">2025-07-19T06:53:03Z</dcterms:created>
  <dcterms:modified xsi:type="dcterms:W3CDTF">2025-07-19T07:21:23Z</dcterms:modified>
</cp:coreProperties>
</file>