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804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937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76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12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6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173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4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4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73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69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B62F8-BA46-419F-A19D-EDEB7EE63ACF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12592-E8D7-47C0-84DF-B9CC467AAB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9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1519D0-2A40-C2BD-9487-0F440DA50525}"/>
              </a:ext>
            </a:extLst>
          </p:cNvPr>
          <p:cNvSpPr txBox="1"/>
          <p:nvPr/>
        </p:nvSpPr>
        <p:spPr>
          <a:xfrm>
            <a:off x="319088" y="232128"/>
            <a:ext cx="4252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정보통신의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B6ED793-407E-2E33-3EC6-EDAC6195083B}"/>
              </a:ext>
            </a:extLst>
          </p:cNvPr>
          <p:cNvSpPr/>
          <p:nvPr/>
        </p:nvSpPr>
        <p:spPr>
          <a:xfrm>
            <a:off x="302419" y="1303734"/>
            <a:ext cx="8501062" cy="5182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EBDA9E-04C4-2325-DFBC-A6212FDBAE67}"/>
              </a:ext>
            </a:extLst>
          </p:cNvPr>
          <p:cNvSpPr/>
          <p:nvPr/>
        </p:nvSpPr>
        <p:spPr>
          <a:xfrm>
            <a:off x="3584972" y="980568"/>
            <a:ext cx="1974056" cy="64633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통신방식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C458310-FBAA-E587-ADAB-72ED4AF6ACF0}"/>
              </a:ext>
            </a:extLst>
          </p:cNvPr>
          <p:cNvSpPr/>
          <p:nvPr/>
        </p:nvSpPr>
        <p:spPr>
          <a:xfrm>
            <a:off x="6200774" y="232128"/>
            <a:ext cx="2247901" cy="958497"/>
          </a:xfrm>
          <a:prstGeom prst="wedgeRoundRectCallout">
            <a:avLst>
              <a:gd name="adj1" fmla="val -76642"/>
              <a:gd name="adj2" fmla="val 532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dk1"/>
                </a:solidFill>
              </a:rPr>
              <a:t>흐름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방향</a:t>
            </a:r>
            <a:r>
              <a:rPr lang="en-US" altLang="ko-KR" sz="1600" dirty="0">
                <a:solidFill>
                  <a:schemeClr val="dk1"/>
                </a:solidFill>
              </a:rPr>
              <a:t>, </a:t>
            </a:r>
            <a:r>
              <a:rPr lang="ko-KR" altLang="en-US" sz="1600" dirty="0">
                <a:solidFill>
                  <a:schemeClr val="dk1"/>
                </a:solidFill>
              </a:rPr>
              <a:t>동시성여부에 따라 분류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D3B03D-A9BF-0A4E-C6FC-F1E5A30CB08E}"/>
              </a:ext>
            </a:extLst>
          </p:cNvPr>
          <p:cNvSpPr/>
          <p:nvPr/>
        </p:nvSpPr>
        <p:spPr>
          <a:xfrm>
            <a:off x="584598" y="1626899"/>
            <a:ext cx="558402" cy="52253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FC701B-C2B4-9108-BB3D-97BB9F7B82C7}"/>
              </a:ext>
            </a:extLst>
          </p:cNvPr>
          <p:cNvSpPr txBox="1"/>
          <p:nvPr/>
        </p:nvSpPr>
        <p:spPr>
          <a:xfrm>
            <a:off x="1143000" y="1866824"/>
            <a:ext cx="638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반이중</a:t>
            </a:r>
            <a:r>
              <a:rPr lang="ko-KR" altLang="en-US" sz="3600" dirty="0">
                <a:latin typeface="+mj-ea"/>
                <a:ea typeface="+mj-ea"/>
              </a:rPr>
              <a:t> 통신</a:t>
            </a:r>
            <a:r>
              <a:rPr lang="en-US" altLang="ko-KR" sz="3600" dirty="0">
                <a:latin typeface="+mj-ea"/>
                <a:ea typeface="+mj-ea"/>
              </a:rPr>
              <a:t>(Half duplex)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54A41-403E-22A5-54D7-2D7A9356ACC1}"/>
              </a:ext>
            </a:extLst>
          </p:cNvPr>
          <p:cNvSpPr txBox="1"/>
          <p:nvPr/>
        </p:nvSpPr>
        <p:spPr>
          <a:xfrm>
            <a:off x="863799" y="2626264"/>
            <a:ext cx="6124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반이중</a:t>
            </a:r>
            <a:r>
              <a:rPr lang="ko-KR" altLang="en-US" dirty="0"/>
              <a:t> 통신은 통신하는 두 단말기 모두 송수신이 가능하나</a:t>
            </a:r>
            <a:br>
              <a:rPr lang="en-US" altLang="ko-KR" dirty="0"/>
            </a:br>
            <a:r>
              <a:rPr lang="ko-KR" altLang="en-US" dirty="0"/>
              <a:t>동시에는 불가능한 통신방식을 말한다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 교대로 데이터를 주고 받는 방식이다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 </a:t>
            </a:r>
            <a:r>
              <a:rPr lang="en-US" altLang="ko-KR" dirty="0"/>
              <a:t>) </a:t>
            </a:r>
            <a:r>
              <a:rPr lang="ko-KR" altLang="en-US" dirty="0"/>
              <a:t>무전기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8448102-D4B3-7D4E-5CF6-3683C7D4D074}"/>
              </a:ext>
            </a:extLst>
          </p:cNvPr>
          <p:cNvSpPr/>
          <p:nvPr/>
        </p:nvSpPr>
        <p:spPr>
          <a:xfrm>
            <a:off x="2019299" y="4187859"/>
            <a:ext cx="790575" cy="790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dk1"/>
                </a:solidFill>
              </a:rPr>
              <a:t>송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4536FF7-EE7F-E206-EE19-CE3AD124BAE3}"/>
              </a:ext>
            </a:extLst>
          </p:cNvPr>
          <p:cNvSpPr/>
          <p:nvPr/>
        </p:nvSpPr>
        <p:spPr>
          <a:xfrm>
            <a:off x="2019298" y="5197078"/>
            <a:ext cx="790575" cy="790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EAA7624-1C2B-435D-82E2-406AEEB3D53E}"/>
              </a:ext>
            </a:extLst>
          </p:cNvPr>
          <p:cNvSpPr/>
          <p:nvPr/>
        </p:nvSpPr>
        <p:spPr>
          <a:xfrm>
            <a:off x="6049566" y="4168608"/>
            <a:ext cx="790575" cy="790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</a:t>
            </a:r>
            <a:endParaRPr lang="ko-KR" altLang="en-US" sz="2400" dirty="0">
              <a:solidFill>
                <a:schemeClr val="dk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57EEB26-060B-6A0D-8F5F-39913EE95DD9}"/>
              </a:ext>
            </a:extLst>
          </p:cNvPr>
          <p:cNvSpPr/>
          <p:nvPr/>
        </p:nvSpPr>
        <p:spPr>
          <a:xfrm>
            <a:off x="6049565" y="5177827"/>
            <a:ext cx="790575" cy="79057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dk1"/>
                </a:solidFill>
              </a:rPr>
              <a:t>송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E00C164F-B891-186C-4526-9DCBB5757A99}"/>
              </a:ext>
            </a:extLst>
          </p:cNvPr>
          <p:cNvSpPr/>
          <p:nvPr/>
        </p:nvSpPr>
        <p:spPr>
          <a:xfrm rot="16200000">
            <a:off x="4220768" y="4093368"/>
            <a:ext cx="485775" cy="2052638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B85C9C4-36E1-F9BB-EB94-83A44E2F3B68}"/>
              </a:ext>
            </a:extLst>
          </p:cNvPr>
          <p:cNvCxnSpPr>
            <a:cxnSpLocks/>
          </p:cNvCxnSpPr>
          <p:nvPr/>
        </p:nvCxnSpPr>
        <p:spPr>
          <a:xfrm>
            <a:off x="2801140" y="4585635"/>
            <a:ext cx="759230" cy="366465"/>
          </a:xfrm>
          <a:prstGeom prst="bentConnector3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961AFD6-9F4A-DABC-0953-3F9F3213896B}"/>
              </a:ext>
            </a:extLst>
          </p:cNvPr>
          <p:cNvCxnSpPr>
            <a:cxnSpLocks/>
          </p:cNvCxnSpPr>
          <p:nvPr/>
        </p:nvCxnSpPr>
        <p:spPr>
          <a:xfrm>
            <a:off x="5489973" y="5083152"/>
            <a:ext cx="559592" cy="519947"/>
          </a:xfrm>
          <a:prstGeom prst="bentConnector3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AF72FAE-E2EF-94E6-30A4-D89BA985BBE9}"/>
              </a:ext>
            </a:extLst>
          </p:cNvPr>
          <p:cNvCxnSpPr>
            <a:cxnSpLocks/>
          </p:cNvCxnSpPr>
          <p:nvPr/>
        </p:nvCxnSpPr>
        <p:spPr>
          <a:xfrm flipV="1">
            <a:off x="5483623" y="4560034"/>
            <a:ext cx="559593" cy="366465"/>
          </a:xfrm>
          <a:prstGeom prst="bentConnector3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9B76D55-57F1-EBB8-FF18-76E4E88BD32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01140" y="5119686"/>
            <a:ext cx="759231" cy="472679"/>
          </a:xfrm>
          <a:prstGeom prst="bentConnector3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75A8EA-87A7-40B6-207F-4835FE1B918F}"/>
              </a:ext>
            </a:extLst>
          </p:cNvPr>
          <p:cNvCxnSpPr>
            <a:cxnSpLocks/>
          </p:cNvCxnSpPr>
          <p:nvPr/>
        </p:nvCxnSpPr>
        <p:spPr>
          <a:xfrm>
            <a:off x="3816152" y="4741261"/>
            <a:ext cx="106045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DF7CEAB-35AA-5F55-6CF9-6B3731902B94}"/>
              </a:ext>
            </a:extLst>
          </p:cNvPr>
          <p:cNvCxnSpPr>
            <a:cxnSpLocks/>
          </p:cNvCxnSpPr>
          <p:nvPr/>
        </p:nvCxnSpPr>
        <p:spPr>
          <a:xfrm>
            <a:off x="3822304" y="5477861"/>
            <a:ext cx="1060450" cy="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F226611-94A9-FB66-01EA-3F6F81CF26DE}"/>
              </a:ext>
            </a:extLst>
          </p:cNvPr>
          <p:cNvCxnSpPr>
            <a:cxnSpLocks/>
          </p:cNvCxnSpPr>
          <p:nvPr/>
        </p:nvCxnSpPr>
        <p:spPr>
          <a:xfrm flipV="1">
            <a:off x="3028554" y="4846214"/>
            <a:ext cx="0" cy="46573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AB5EE3E-629A-805C-BC13-E1F2290738C9}"/>
              </a:ext>
            </a:extLst>
          </p:cNvPr>
          <p:cNvCxnSpPr>
            <a:cxnSpLocks/>
          </p:cNvCxnSpPr>
          <p:nvPr/>
        </p:nvCxnSpPr>
        <p:spPr>
          <a:xfrm flipV="1">
            <a:off x="5987258" y="4850282"/>
            <a:ext cx="0" cy="465739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D5ABF9-9B21-6564-160B-BA5F169C9EFA}"/>
              </a:ext>
            </a:extLst>
          </p:cNvPr>
          <p:cNvSpPr txBox="1"/>
          <p:nvPr/>
        </p:nvSpPr>
        <p:spPr>
          <a:xfrm>
            <a:off x="3437336" y="4168608"/>
            <a:ext cx="1654571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데이터의 흐름</a:t>
            </a:r>
          </a:p>
        </p:txBody>
      </p:sp>
    </p:spTree>
    <p:extLst>
      <p:ext uri="{BB962C8B-B14F-4D97-AF65-F5344CB8AC3E}">
        <p14:creationId xmlns:p14="http://schemas.microsoft.com/office/powerpoint/2010/main" val="347523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3187A9-E1D2-73D1-9ACE-C5AD6FBDCC3F}"/>
              </a:ext>
            </a:extLst>
          </p:cNvPr>
          <p:cNvSpPr/>
          <p:nvPr/>
        </p:nvSpPr>
        <p:spPr>
          <a:xfrm>
            <a:off x="600075" y="390525"/>
            <a:ext cx="287655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조직의 전략 및 목표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D066C6-EC5C-3DFA-74DC-435174D98D20}"/>
              </a:ext>
            </a:extLst>
          </p:cNvPr>
          <p:cNvSpPr/>
          <p:nvPr/>
        </p:nvSpPr>
        <p:spPr>
          <a:xfrm>
            <a:off x="390526" y="2171699"/>
            <a:ext cx="129540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직무분석</a:t>
            </a:r>
            <a:b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및 설계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D6D2E7-277C-839D-D0FA-E027344A6B1D}"/>
              </a:ext>
            </a:extLst>
          </p:cNvPr>
          <p:cNvSpPr/>
          <p:nvPr/>
        </p:nvSpPr>
        <p:spPr>
          <a:xfrm>
            <a:off x="2314575" y="2171699"/>
            <a:ext cx="1676399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인적자원계획</a:t>
            </a:r>
            <a:b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및 예측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2D18F3-43B7-4D82-A259-56204B88D0CE}"/>
              </a:ext>
            </a:extLst>
          </p:cNvPr>
          <p:cNvSpPr/>
          <p:nvPr/>
        </p:nvSpPr>
        <p:spPr>
          <a:xfrm>
            <a:off x="4619623" y="2171699"/>
            <a:ext cx="1552575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지원자 모집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8DCF67-1196-D40F-059F-E15B3E58B7D5}"/>
              </a:ext>
            </a:extLst>
          </p:cNvPr>
          <p:cNvSpPr/>
          <p:nvPr/>
        </p:nvSpPr>
        <p:spPr>
          <a:xfrm>
            <a:off x="6829424" y="2171699"/>
            <a:ext cx="1924050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선발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F45E737-60B3-5FA7-761A-F1FEDAACE9B5}"/>
              </a:ext>
            </a:extLst>
          </p:cNvPr>
          <p:cNvSpPr/>
          <p:nvPr/>
        </p:nvSpPr>
        <p:spPr>
          <a:xfrm>
            <a:off x="6600825" y="3643314"/>
            <a:ext cx="2152649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급여 및 복리후생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52D3C-40C8-A26D-27CE-A8F6591C7424}"/>
              </a:ext>
            </a:extLst>
          </p:cNvPr>
          <p:cNvSpPr/>
          <p:nvPr/>
        </p:nvSpPr>
        <p:spPr>
          <a:xfrm>
            <a:off x="2921000" y="3657598"/>
            <a:ext cx="2628899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성과계획 및 평가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FE027E8-FF10-7931-FA0F-7A533B6EF9A4}"/>
              </a:ext>
            </a:extLst>
          </p:cNvPr>
          <p:cNvSpPr/>
          <p:nvPr/>
        </p:nvSpPr>
        <p:spPr>
          <a:xfrm>
            <a:off x="600075" y="3657598"/>
            <a:ext cx="1533523" cy="695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>
                <a:latin typeface="굴림" panose="020B0600000101010101" pitchFamily="50" charset="-127"/>
                <a:ea typeface="굴림" panose="020B0600000101010101" pitchFamily="50" charset="-127"/>
              </a:rPr>
              <a:t>교육훈련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BB819-81C9-8BCD-5217-99B569D22CA4}"/>
              </a:ext>
            </a:extLst>
          </p:cNvPr>
          <p:cNvSpPr/>
          <p:nvPr/>
        </p:nvSpPr>
        <p:spPr>
          <a:xfrm>
            <a:off x="2562224" y="5114927"/>
            <a:ext cx="3867151" cy="100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경력관리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인사이동 및 해고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BFA48283-4D89-45DC-E8FD-DDB6DE007DE4}"/>
              </a:ext>
            </a:extLst>
          </p:cNvPr>
          <p:cNvSpPr/>
          <p:nvPr/>
        </p:nvSpPr>
        <p:spPr>
          <a:xfrm>
            <a:off x="1266825" y="1400175"/>
            <a:ext cx="304800" cy="733425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8F26D60-3EF8-B68A-9CAD-5139388EF5D1}"/>
              </a:ext>
            </a:extLst>
          </p:cNvPr>
          <p:cNvSpPr/>
          <p:nvPr/>
        </p:nvSpPr>
        <p:spPr>
          <a:xfrm rot="16200000">
            <a:off x="1878807" y="2389582"/>
            <a:ext cx="214311" cy="35004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2EA5FA06-F9E3-CDE4-BA1F-7B4D6F05541E}"/>
              </a:ext>
            </a:extLst>
          </p:cNvPr>
          <p:cNvSpPr/>
          <p:nvPr/>
        </p:nvSpPr>
        <p:spPr>
          <a:xfrm rot="16200000">
            <a:off x="4183855" y="2389582"/>
            <a:ext cx="214311" cy="35004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DDD7392-8E25-EF8C-4744-15805022563D}"/>
              </a:ext>
            </a:extLst>
          </p:cNvPr>
          <p:cNvSpPr/>
          <p:nvPr/>
        </p:nvSpPr>
        <p:spPr>
          <a:xfrm rot="16200000">
            <a:off x="6393655" y="2389582"/>
            <a:ext cx="214311" cy="35004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CF12ED6B-40D5-D15C-E1A4-76FEA6419058}"/>
              </a:ext>
            </a:extLst>
          </p:cNvPr>
          <p:cNvSpPr/>
          <p:nvPr/>
        </p:nvSpPr>
        <p:spPr>
          <a:xfrm rot="16200000">
            <a:off x="5890021" y="3815954"/>
            <a:ext cx="214311" cy="35004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1DE643B-F3C4-027E-4A6B-067EC75B9B81}"/>
              </a:ext>
            </a:extLst>
          </p:cNvPr>
          <p:cNvSpPr/>
          <p:nvPr/>
        </p:nvSpPr>
        <p:spPr>
          <a:xfrm rot="16200000">
            <a:off x="2414191" y="3830238"/>
            <a:ext cx="214311" cy="35004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22A73DC-9725-0D01-9624-B2A3F22F6B5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H="1">
            <a:off x="600075" y="2519362"/>
            <a:ext cx="8153399" cy="1485899"/>
          </a:xfrm>
          <a:prstGeom prst="bentConnector5">
            <a:avLst>
              <a:gd name="adj1" fmla="val -2804"/>
              <a:gd name="adj2" fmla="val 50000"/>
              <a:gd name="adj3" fmla="val 102804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F215F18-931B-634B-8F1F-4B7A2C13FED1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H="1">
            <a:off x="2562224" y="3990977"/>
            <a:ext cx="6191250" cy="1624012"/>
          </a:xfrm>
          <a:prstGeom prst="bentConnector5">
            <a:avLst>
              <a:gd name="adj1" fmla="val -3692"/>
              <a:gd name="adj2" fmla="val 45308"/>
              <a:gd name="adj3" fmla="val 103692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313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76</Words>
  <Application>Microsoft Office PowerPoint</Application>
  <PresentationFormat>화면 슬라이드 쇼(4:3)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13</cp:revision>
  <dcterms:created xsi:type="dcterms:W3CDTF">2025-07-14T01:44:51Z</dcterms:created>
  <dcterms:modified xsi:type="dcterms:W3CDTF">2025-07-14T02:03:44Z</dcterms:modified>
</cp:coreProperties>
</file>