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CF68-8BE6-416E-9965-1411ABF560B9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DB90-A29C-4B34-861E-66F8F6254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3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CF68-8BE6-416E-9965-1411ABF560B9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DB90-A29C-4B34-861E-66F8F6254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12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CF68-8BE6-416E-9965-1411ABF560B9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DB90-A29C-4B34-861E-66F8F6254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85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CF68-8BE6-416E-9965-1411ABF560B9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DB90-A29C-4B34-861E-66F8F6254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51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CF68-8BE6-416E-9965-1411ABF560B9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DB90-A29C-4B34-861E-66F8F6254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4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CF68-8BE6-416E-9965-1411ABF560B9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DB90-A29C-4B34-861E-66F8F6254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3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CF68-8BE6-416E-9965-1411ABF560B9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DB90-A29C-4B34-861E-66F8F6254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43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CF68-8BE6-416E-9965-1411ABF560B9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DB90-A29C-4B34-861E-66F8F6254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66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CF68-8BE6-416E-9965-1411ABF560B9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DB90-A29C-4B34-861E-66F8F6254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27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CF68-8BE6-416E-9965-1411ABF560B9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DB90-A29C-4B34-861E-66F8F6254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5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CF68-8BE6-416E-9965-1411ABF560B9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DB90-A29C-4B34-861E-66F8F6254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46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3DCF68-8BE6-416E-9965-1411ABF560B9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3FDB90-A29C-4B34-861E-66F8F6254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65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두루마리 모양: 가로로 말림 3">
            <a:extLst>
              <a:ext uri="{FF2B5EF4-FFF2-40B4-BE49-F238E27FC236}">
                <a16:creationId xmlns:a16="http://schemas.microsoft.com/office/drawing/2014/main" id="{D84C05A8-95BB-9959-7829-1E5E277E0DF9}"/>
              </a:ext>
            </a:extLst>
          </p:cNvPr>
          <p:cNvSpPr/>
          <p:nvPr/>
        </p:nvSpPr>
        <p:spPr>
          <a:xfrm>
            <a:off x="1938337" y="314324"/>
            <a:ext cx="5057775" cy="1109663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에디터의 사용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1FBA270-412D-5912-D7FA-4145CD6F8749}"/>
              </a:ext>
            </a:extLst>
          </p:cNvPr>
          <p:cNvSpPr/>
          <p:nvPr/>
        </p:nvSpPr>
        <p:spPr>
          <a:xfrm>
            <a:off x="838200" y="1733550"/>
            <a:ext cx="4124325" cy="11096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>
                <a:latin typeface="+mj-ea"/>
                <a:ea typeface="+mj-ea"/>
              </a:rPr>
              <a:t>♣ 실습목표</a:t>
            </a:r>
          </a:p>
          <a:p>
            <a:pPr marL="742950" lvl="1" indent="-285750">
              <a:buFont typeface="Aptos" panose="020B0004020202020204" pitchFamily="34" charset="0"/>
              <a:buChar char="–"/>
            </a:pPr>
            <a:r>
              <a:rPr lang="en-US" altLang="ko-KR" sz="1400" b="1" dirty="0" err="1">
                <a:latin typeface="+mj-ea"/>
                <a:ea typeface="+mj-ea"/>
              </a:rPr>
              <a:t>gedit</a:t>
            </a:r>
            <a:r>
              <a:rPr lang="ko-KR" altLang="en-US" sz="1400" b="1" dirty="0">
                <a:latin typeface="+mj-ea"/>
                <a:ea typeface="+mj-ea"/>
              </a:rPr>
              <a:t>의 기본적인 사용법을 익힌다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pPr marL="742950" lvl="1" indent="-285750">
              <a:buFont typeface="Aptos" panose="020B0004020202020204" pitchFamily="34" charset="0"/>
              <a:buChar char="–"/>
            </a:pPr>
            <a:r>
              <a:rPr lang="en-US" altLang="ko-KR" sz="1400" b="1" dirty="0">
                <a:latin typeface="+mj-ea"/>
                <a:ea typeface="+mj-ea"/>
              </a:rPr>
              <a:t>vi</a:t>
            </a:r>
            <a:r>
              <a:rPr lang="ko-KR" altLang="en-US" sz="1400" b="1" dirty="0">
                <a:latin typeface="+mj-ea"/>
                <a:ea typeface="+mj-ea"/>
              </a:rPr>
              <a:t>의 사용법을 연습한다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7C36083-998D-B3D0-8CB9-4A5CA44BD00F}"/>
              </a:ext>
            </a:extLst>
          </p:cNvPr>
          <p:cNvSpPr/>
          <p:nvPr/>
        </p:nvSpPr>
        <p:spPr>
          <a:xfrm>
            <a:off x="3114675" y="4505325"/>
            <a:ext cx="1457325" cy="438150"/>
          </a:xfrm>
          <a:prstGeom prst="roundRect">
            <a:avLst>
              <a:gd name="adj" fmla="val 401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+mj-ea"/>
                <a:ea typeface="+mj-ea"/>
              </a:rPr>
              <a:t>명령 모드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BC0F71-556D-56DF-C2B7-91F5F9CFC077}"/>
              </a:ext>
            </a:extLst>
          </p:cNvPr>
          <p:cNvSpPr/>
          <p:nvPr/>
        </p:nvSpPr>
        <p:spPr>
          <a:xfrm>
            <a:off x="5724525" y="2947987"/>
            <a:ext cx="2962275" cy="962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+mj-ea"/>
                <a:ea typeface="+mj-ea"/>
              </a:rPr>
              <a:t>입력 모드</a:t>
            </a:r>
            <a:endParaRPr lang="en-US" altLang="ko-KR" sz="1600" b="1" dirty="0">
              <a:latin typeface="+mj-ea"/>
              <a:ea typeface="+mj-ea"/>
            </a:endParaRPr>
          </a:p>
          <a:p>
            <a:pPr algn="ctr"/>
            <a:endParaRPr lang="en-US" altLang="ko-KR" sz="1400" b="1" dirty="0">
              <a:latin typeface="+mj-ea"/>
              <a:ea typeface="+mj-ea"/>
            </a:endParaRPr>
          </a:p>
          <a:p>
            <a:pPr algn="ctr"/>
            <a:r>
              <a:rPr lang="ko-KR" altLang="en-US" sz="1400" b="1" dirty="0">
                <a:latin typeface="+mj-ea"/>
                <a:ea typeface="+mj-ea"/>
              </a:rPr>
              <a:t>여기서 문서를 작성하는 실제 작업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DC0047-F885-43AB-4726-67AEBD4745CE}"/>
              </a:ext>
            </a:extLst>
          </p:cNvPr>
          <p:cNvSpPr/>
          <p:nvPr/>
        </p:nvSpPr>
        <p:spPr>
          <a:xfrm>
            <a:off x="5724525" y="5581649"/>
            <a:ext cx="2962275" cy="9620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+mj-ea"/>
                <a:ea typeface="+mj-ea"/>
              </a:rPr>
              <a:t>ex </a:t>
            </a:r>
            <a:r>
              <a:rPr lang="ko-KR" altLang="en-US" sz="1600" b="1" dirty="0">
                <a:latin typeface="+mj-ea"/>
                <a:ea typeface="+mj-ea"/>
              </a:rPr>
              <a:t>모드</a:t>
            </a:r>
            <a:r>
              <a:rPr lang="en-US" altLang="ko-KR" sz="1600" b="1" dirty="0">
                <a:latin typeface="+mj-ea"/>
                <a:ea typeface="+mj-ea"/>
              </a:rPr>
              <a:t>(</a:t>
            </a:r>
            <a:r>
              <a:rPr lang="ko-KR" altLang="en-US" sz="1600" b="1" dirty="0">
                <a:latin typeface="+mj-ea"/>
                <a:ea typeface="+mj-ea"/>
              </a:rPr>
              <a:t>라인 명령 모드</a:t>
            </a:r>
            <a:r>
              <a:rPr lang="en-US" altLang="ko-KR" sz="1600" b="1" dirty="0">
                <a:latin typeface="+mj-ea"/>
                <a:ea typeface="+mj-ea"/>
              </a:rPr>
              <a:t>)</a:t>
            </a:r>
          </a:p>
          <a:p>
            <a:pPr algn="ctr"/>
            <a:endParaRPr lang="en-US" altLang="ko-KR" sz="1400" b="1" dirty="0">
              <a:latin typeface="+mj-ea"/>
              <a:ea typeface="+mj-ea"/>
            </a:endParaRPr>
          </a:p>
          <a:p>
            <a:r>
              <a:rPr lang="ko-KR" altLang="en-US" sz="1400" b="1" dirty="0">
                <a:latin typeface="+mj-ea"/>
                <a:ea typeface="+mj-ea"/>
              </a:rPr>
              <a:t>여기서 저장</a:t>
            </a:r>
            <a:r>
              <a:rPr lang="en-US" altLang="ko-KR" sz="1400" b="1" dirty="0">
                <a:latin typeface="+mj-ea"/>
                <a:ea typeface="+mj-ea"/>
              </a:rPr>
              <a:t>(w), </a:t>
            </a:r>
            <a:r>
              <a:rPr lang="ko-KR" altLang="en-US" sz="1400" b="1" dirty="0">
                <a:latin typeface="+mj-ea"/>
                <a:ea typeface="+mj-ea"/>
              </a:rPr>
              <a:t>종료</a:t>
            </a:r>
            <a:r>
              <a:rPr lang="en-US" altLang="ko-KR" sz="1400" b="1" dirty="0">
                <a:latin typeface="+mj-ea"/>
                <a:ea typeface="+mj-ea"/>
              </a:rPr>
              <a:t>(q), </a:t>
            </a:r>
            <a:r>
              <a:rPr lang="ko-KR" altLang="en-US" sz="1400" b="1" dirty="0">
                <a:latin typeface="+mj-ea"/>
                <a:ea typeface="+mj-ea"/>
              </a:rPr>
              <a:t>취소</a:t>
            </a:r>
            <a:r>
              <a:rPr lang="en-US" altLang="ko-KR" sz="1400" b="1" dirty="0">
                <a:latin typeface="+mj-ea"/>
                <a:ea typeface="+mj-ea"/>
              </a:rPr>
              <a:t>(</a:t>
            </a:r>
            <a:r>
              <a:rPr lang="en-US" altLang="ko-KR" sz="1400" b="1" dirty="0" err="1">
                <a:latin typeface="+mj-ea"/>
                <a:ea typeface="+mj-ea"/>
              </a:rPr>
              <a:t>i</a:t>
            </a:r>
            <a:r>
              <a:rPr lang="en-US" altLang="ko-KR" sz="1400" b="1" dirty="0">
                <a:latin typeface="+mj-ea"/>
                <a:ea typeface="+mj-ea"/>
              </a:rPr>
              <a:t>)</a:t>
            </a:r>
            <a:br>
              <a:rPr lang="en-US" altLang="ko-KR" sz="1400" b="1" dirty="0">
                <a:latin typeface="+mj-ea"/>
                <a:ea typeface="+mj-ea"/>
              </a:rPr>
            </a:br>
            <a:r>
              <a:rPr lang="ko-KR" altLang="en-US" sz="1400" b="1" dirty="0">
                <a:latin typeface="+mj-ea"/>
                <a:ea typeface="+mj-ea"/>
              </a:rPr>
              <a:t>등을 수행</a:t>
            </a: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68B07D9A-9B0E-0196-56DC-D717CD507F4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27222" y="2957372"/>
            <a:ext cx="1223964" cy="1845072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F83B87BD-2017-2662-F3A2-DA0C0DFFE2F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69438" y="4704497"/>
            <a:ext cx="1354217" cy="1881187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B4E851D8-6CAC-9495-5C9C-EA945415D8F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00577" y="3555700"/>
            <a:ext cx="1047750" cy="1070578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AF7E923D-1828-7678-C947-339428B82EAB}"/>
              </a:ext>
            </a:extLst>
          </p:cNvPr>
          <p:cNvCxnSpPr>
            <a:cxnSpLocks/>
          </p:cNvCxnSpPr>
          <p:nvPr/>
        </p:nvCxnSpPr>
        <p:spPr>
          <a:xfrm rot="10800000">
            <a:off x="4613907" y="4789038"/>
            <a:ext cx="1047750" cy="1216602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5B9F064-2F0A-9A4D-1A35-CD77B3EAB7A0}"/>
              </a:ext>
            </a:extLst>
          </p:cNvPr>
          <p:cNvSpPr txBox="1"/>
          <p:nvPr/>
        </p:nvSpPr>
        <p:spPr>
          <a:xfrm>
            <a:off x="1609725" y="4425870"/>
            <a:ext cx="866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터미널</a:t>
            </a:r>
            <a:br>
              <a:rPr lang="en-US" altLang="ko-KR" sz="1400" b="1" dirty="0">
                <a:latin typeface="+mj-ea"/>
                <a:ea typeface="+mj-ea"/>
              </a:rPr>
            </a:br>
            <a:r>
              <a:rPr lang="en-US" altLang="ko-KR" sz="1400" b="1" dirty="0">
                <a:latin typeface="+mj-ea"/>
                <a:ea typeface="+mj-ea"/>
              </a:rPr>
              <a:t>(vi </a:t>
            </a:r>
            <a:r>
              <a:rPr lang="ko-KR" altLang="en-US" sz="1400" b="1" dirty="0">
                <a:latin typeface="+mj-ea"/>
                <a:ea typeface="+mj-ea"/>
              </a:rPr>
              <a:t>실행</a:t>
            </a:r>
            <a:r>
              <a:rPr lang="en-US" altLang="ko-KR" sz="1400" b="1" dirty="0">
                <a:latin typeface="+mj-ea"/>
                <a:ea typeface="+mj-ea"/>
              </a:rPr>
              <a:t>)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8DCD91-1DB6-0095-A52A-831A545BB3E6}"/>
              </a:ext>
            </a:extLst>
          </p:cNvPr>
          <p:cNvSpPr txBox="1"/>
          <p:nvPr/>
        </p:nvSpPr>
        <p:spPr>
          <a:xfrm>
            <a:off x="4152901" y="3743701"/>
            <a:ext cx="866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latin typeface="+mj-ea"/>
                <a:ea typeface="+mj-ea"/>
              </a:rPr>
              <a:t>i</a:t>
            </a:r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ko-KR" altLang="en-US" sz="1400" b="1" dirty="0">
                <a:latin typeface="+mj-ea"/>
                <a:ea typeface="+mj-ea"/>
              </a:rPr>
              <a:t>또는 </a:t>
            </a:r>
            <a:r>
              <a:rPr lang="en-US" altLang="ko-KR" sz="1400" b="1" dirty="0">
                <a:latin typeface="+mj-ea"/>
                <a:ea typeface="+mj-ea"/>
              </a:rPr>
              <a:t>a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053618-7E94-BD3B-80DA-C6ACE06B577A}"/>
              </a:ext>
            </a:extLst>
          </p:cNvPr>
          <p:cNvSpPr txBox="1"/>
          <p:nvPr/>
        </p:nvSpPr>
        <p:spPr>
          <a:xfrm>
            <a:off x="4217662" y="5491201"/>
            <a:ext cx="866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콜론</a:t>
            </a:r>
            <a:r>
              <a:rPr lang="en-US" altLang="ko-KR" sz="1400" b="1" dirty="0">
                <a:latin typeface="+mj-ea"/>
                <a:ea typeface="+mj-ea"/>
              </a:rPr>
              <a:t>(:)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06C4AC-3DBB-DAEB-25B4-C2DFEDD443C4}"/>
              </a:ext>
            </a:extLst>
          </p:cNvPr>
          <p:cNvSpPr txBox="1"/>
          <p:nvPr/>
        </p:nvSpPr>
        <p:spPr>
          <a:xfrm>
            <a:off x="5090156" y="4051478"/>
            <a:ext cx="866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Esc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4C6568-4654-823A-62CF-0176DA82AC15}"/>
              </a:ext>
            </a:extLst>
          </p:cNvPr>
          <p:cNvSpPr txBox="1"/>
          <p:nvPr/>
        </p:nvSpPr>
        <p:spPr>
          <a:xfrm>
            <a:off x="5124451" y="5142807"/>
            <a:ext cx="1047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Esc, Enter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33" name="생각 풍선: 구름 모양 32">
            <a:extLst>
              <a:ext uri="{FF2B5EF4-FFF2-40B4-BE49-F238E27FC236}">
                <a16:creationId xmlns:a16="http://schemas.microsoft.com/office/drawing/2014/main" id="{4AF9E877-1FEE-057A-50C4-2CE446434583}"/>
              </a:ext>
            </a:extLst>
          </p:cNvPr>
          <p:cNvSpPr/>
          <p:nvPr/>
        </p:nvSpPr>
        <p:spPr>
          <a:xfrm>
            <a:off x="801767" y="5559701"/>
            <a:ext cx="2482690" cy="1115316"/>
          </a:xfrm>
          <a:prstGeom prst="cloudCallout">
            <a:avLst>
              <a:gd name="adj1" fmla="val -777"/>
              <a:gd name="adj2" fmla="val -98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dk1"/>
                </a:solidFill>
                <a:latin typeface="+mj-ea"/>
                <a:ea typeface="+mj-ea"/>
              </a:rPr>
              <a:t>vi</a:t>
            </a:r>
            <a:r>
              <a:rPr lang="ko-KR" altLang="en-US" sz="1200" b="1" dirty="0">
                <a:solidFill>
                  <a:schemeClr val="dk1"/>
                </a:solidFill>
                <a:latin typeface="+mj-ea"/>
                <a:ea typeface="+mj-ea"/>
              </a:rPr>
              <a:t>는 자주 </a:t>
            </a:r>
            <a:r>
              <a:rPr lang="ko-KR" altLang="en-US" sz="1200" b="1">
                <a:solidFill>
                  <a:schemeClr val="dk1"/>
                </a:solidFill>
                <a:latin typeface="+mj-ea"/>
                <a:ea typeface="+mj-ea"/>
              </a:rPr>
              <a:t>사용해야 </a:t>
            </a:r>
            <a:br>
              <a:rPr lang="en-US" altLang="ko-KR" sz="1200" b="1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ko-KR" altLang="en-US" sz="1200" b="1" dirty="0">
                <a:solidFill>
                  <a:schemeClr val="dk1"/>
                </a:solidFill>
                <a:latin typeface="+mj-ea"/>
                <a:ea typeface="+mj-ea"/>
              </a:rPr>
              <a:t>할 </a:t>
            </a:r>
            <a:r>
              <a:rPr lang="ko-KR" altLang="en-US" sz="1200" b="1">
                <a:solidFill>
                  <a:schemeClr val="dk1"/>
                </a:solidFill>
                <a:latin typeface="+mj-ea"/>
                <a:ea typeface="+mj-ea"/>
              </a:rPr>
              <a:t>기능이므로 반드</a:t>
            </a:r>
            <a:br>
              <a:rPr lang="en-US" altLang="ko-KR" sz="1200" b="1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ko-KR" altLang="en-US" sz="1200" b="1" dirty="0">
                <a:solidFill>
                  <a:schemeClr val="dk1"/>
                </a:solidFill>
                <a:latin typeface="+mj-ea"/>
                <a:ea typeface="+mj-ea"/>
              </a:rPr>
              <a:t>시 </a:t>
            </a:r>
            <a:r>
              <a:rPr lang="ko-KR" altLang="en-US" sz="1200" b="1">
                <a:solidFill>
                  <a:schemeClr val="dk1"/>
                </a:solidFill>
                <a:latin typeface="+mj-ea"/>
                <a:ea typeface="+mj-ea"/>
              </a:rPr>
              <a:t>익혀야 한다</a:t>
            </a:r>
            <a:r>
              <a:rPr lang="en-US" altLang="ko-KR" sz="1200" b="1" dirty="0">
                <a:solidFill>
                  <a:schemeClr val="dk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dk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12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9045800-6BCF-98C8-1E79-2327C63A73F9}"/>
              </a:ext>
            </a:extLst>
          </p:cNvPr>
          <p:cNvSpPr/>
          <p:nvPr/>
        </p:nvSpPr>
        <p:spPr>
          <a:xfrm>
            <a:off x="1038225" y="228600"/>
            <a:ext cx="6448425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latin typeface="굴림" panose="020B0600000101010101" pitchFamily="50" charset="-127"/>
                <a:ea typeface="굴림" panose="020B0600000101010101" pitchFamily="50" charset="-127"/>
              </a:rPr>
              <a:t>영업점 직원 교육 방안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CD12C7A-0B13-F21F-2EFD-561FF92635F5}"/>
              </a:ext>
            </a:extLst>
          </p:cNvPr>
          <p:cNvCxnSpPr>
            <a:cxnSpLocks/>
          </p:cNvCxnSpPr>
          <p:nvPr/>
        </p:nvCxnSpPr>
        <p:spPr>
          <a:xfrm>
            <a:off x="1905000" y="1028700"/>
            <a:ext cx="0" cy="46863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61844D6-6761-863B-BCA0-ABE6561B6B28}"/>
              </a:ext>
            </a:extLst>
          </p:cNvPr>
          <p:cNvSpPr/>
          <p:nvPr/>
        </p:nvSpPr>
        <p:spPr>
          <a:xfrm>
            <a:off x="2181228" y="1400174"/>
            <a:ext cx="1962148" cy="838201"/>
          </a:xfrm>
          <a:prstGeom prst="roundRect">
            <a:avLst>
              <a:gd name="adj" fmla="val 50000"/>
            </a:avLst>
          </a:prstGeom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교육 사이트</a:t>
            </a:r>
            <a:br>
              <a:rPr lang="en-US" altLang="ko-KR" sz="1600" dirty="0"/>
            </a:br>
            <a:r>
              <a:rPr lang="ko-KR" altLang="en-US" sz="1600" dirty="0"/>
              <a:t>교육신청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D6A3653-9721-F85C-F7EA-3E760BE3FBD8}"/>
              </a:ext>
            </a:extLst>
          </p:cNvPr>
          <p:cNvSpPr/>
          <p:nvPr/>
        </p:nvSpPr>
        <p:spPr>
          <a:xfrm>
            <a:off x="2200277" y="2938460"/>
            <a:ext cx="1685922" cy="838201"/>
          </a:xfrm>
          <a:prstGeom prst="roundRect">
            <a:avLst>
              <a:gd name="adj" fmla="val 50000"/>
            </a:avLst>
          </a:prstGeom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교육 담당자</a:t>
            </a:r>
            <a:endParaRPr lang="en-US" altLang="ko-KR" sz="1600" dirty="0"/>
          </a:p>
          <a:p>
            <a:pPr algn="ctr"/>
            <a:r>
              <a:rPr lang="ko-KR" altLang="en-US" sz="1600" dirty="0" err="1"/>
              <a:t>일정취합</a:t>
            </a:r>
            <a:endParaRPr lang="ko-KR" altLang="en-US" sz="16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DE2AF86-60DE-DC02-E41C-4E2DAE2FB06A}"/>
              </a:ext>
            </a:extLst>
          </p:cNvPr>
          <p:cNvSpPr/>
          <p:nvPr/>
        </p:nvSpPr>
        <p:spPr>
          <a:xfrm>
            <a:off x="2181228" y="4476747"/>
            <a:ext cx="1428747" cy="838201"/>
          </a:xfrm>
          <a:prstGeom prst="roundRect">
            <a:avLst>
              <a:gd name="adj" fmla="val 50000"/>
            </a:avLst>
          </a:prstGeom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필요 교육</a:t>
            </a:r>
            <a:br>
              <a:rPr lang="en-US" altLang="ko-KR" sz="1600" dirty="0"/>
            </a:br>
            <a:r>
              <a:rPr lang="ko-KR" altLang="en-US" sz="1600" dirty="0"/>
              <a:t>선택 취합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0ADCB70-4640-64CF-06FB-AB63D16E7A7E}"/>
              </a:ext>
            </a:extLst>
          </p:cNvPr>
          <p:cNvCxnSpPr>
            <a:cxnSpLocks/>
          </p:cNvCxnSpPr>
          <p:nvPr/>
        </p:nvCxnSpPr>
        <p:spPr>
          <a:xfrm>
            <a:off x="4505325" y="1028700"/>
            <a:ext cx="0" cy="46863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0600CB4-D639-B16C-B1AB-5063025FC8D7}"/>
              </a:ext>
            </a:extLst>
          </p:cNvPr>
          <p:cNvCxnSpPr>
            <a:cxnSpLocks/>
          </p:cNvCxnSpPr>
          <p:nvPr/>
        </p:nvCxnSpPr>
        <p:spPr>
          <a:xfrm>
            <a:off x="6972300" y="1028700"/>
            <a:ext cx="0" cy="46863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F0FB11A-20F1-7477-0071-AF6AC732AA8C}"/>
              </a:ext>
            </a:extLst>
          </p:cNvPr>
          <p:cNvSpPr/>
          <p:nvPr/>
        </p:nvSpPr>
        <p:spPr>
          <a:xfrm>
            <a:off x="4867275" y="1581148"/>
            <a:ext cx="1752590" cy="561978"/>
          </a:xfrm>
          <a:prstGeom prst="roundRect">
            <a:avLst>
              <a:gd name="adj" fmla="val 50000"/>
            </a:avLst>
          </a:prstGeom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휴가</a:t>
            </a:r>
            <a:r>
              <a:rPr lang="en-US" altLang="ko-KR" sz="1600" dirty="0"/>
              <a:t>/</a:t>
            </a:r>
            <a:r>
              <a:rPr lang="ko-KR" altLang="en-US" sz="1600" dirty="0"/>
              <a:t>근태 등록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4D4481B-18B0-7A4C-D831-53893B3B1CF9}"/>
              </a:ext>
            </a:extLst>
          </p:cNvPr>
          <p:cNvSpPr/>
          <p:nvPr/>
        </p:nvSpPr>
        <p:spPr>
          <a:xfrm>
            <a:off x="4805359" y="3571875"/>
            <a:ext cx="1876422" cy="819150"/>
          </a:xfrm>
          <a:prstGeom prst="roundRect">
            <a:avLst>
              <a:gd name="adj" fmla="val 48864"/>
            </a:avLst>
          </a:prstGeom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담당자 일괄</a:t>
            </a:r>
            <a:br>
              <a:rPr lang="en-US" altLang="ko-KR" sz="1600" dirty="0"/>
            </a:br>
            <a:r>
              <a:rPr lang="ko-KR" altLang="en-US" sz="1600" dirty="0"/>
              <a:t>등록 수행</a:t>
            </a:r>
          </a:p>
        </p:txBody>
      </p:sp>
      <p:sp>
        <p:nvSpPr>
          <p:cNvPr id="29" name="원통형 28">
            <a:extLst>
              <a:ext uri="{FF2B5EF4-FFF2-40B4-BE49-F238E27FC236}">
                <a16:creationId xmlns:a16="http://schemas.microsoft.com/office/drawing/2014/main" id="{8E84903D-C76D-24DB-37A0-5AB1325D4C7A}"/>
              </a:ext>
            </a:extLst>
          </p:cNvPr>
          <p:cNvSpPr/>
          <p:nvPr/>
        </p:nvSpPr>
        <p:spPr>
          <a:xfrm>
            <a:off x="7448550" y="3009899"/>
            <a:ext cx="1266820" cy="909636"/>
          </a:xfrm>
          <a:prstGeom prst="can">
            <a:avLst/>
          </a:prstGeom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dk1"/>
                </a:solidFill>
              </a:rPr>
              <a:t>교육 </a:t>
            </a:r>
            <a:r>
              <a:rPr lang="en-US" altLang="ko-KR" sz="1600" dirty="0">
                <a:solidFill>
                  <a:schemeClr val="dk1"/>
                </a:solidFill>
              </a:rPr>
              <a:t>Feed</a:t>
            </a:r>
            <a:br>
              <a:rPr lang="en-US" altLang="ko-KR" sz="1600" dirty="0">
                <a:solidFill>
                  <a:schemeClr val="dk1"/>
                </a:solidFill>
              </a:rPr>
            </a:br>
            <a:r>
              <a:rPr lang="en-US" altLang="ko-KR" sz="1600" dirty="0">
                <a:solidFill>
                  <a:schemeClr val="dk1"/>
                </a:solidFill>
              </a:rPr>
              <a:t>Back</a:t>
            </a:r>
            <a:endParaRPr lang="ko-KR" altLang="en-US" sz="1600" dirty="0">
              <a:solidFill>
                <a:schemeClr val="dk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91E5E26-5312-3E53-3189-7D72FF894B00}"/>
              </a:ext>
            </a:extLst>
          </p:cNvPr>
          <p:cNvCxnSpPr/>
          <p:nvPr/>
        </p:nvCxnSpPr>
        <p:spPr>
          <a:xfrm>
            <a:off x="1209675" y="1819274"/>
            <a:ext cx="904875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523D1DC-D626-A165-7996-2AACE09417F5}"/>
              </a:ext>
            </a:extLst>
          </p:cNvPr>
          <p:cNvCxnSpPr/>
          <p:nvPr/>
        </p:nvCxnSpPr>
        <p:spPr>
          <a:xfrm>
            <a:off x="1209675" y="3381374"/>
            <a:ext cx="904875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4F5E6D8-498B-5415-1A87-9614EA12D8B4}"/>
              </a:ext>
            </a:extLst>
          </p:cNvPr>
          <p:cNvCxnSpPr/>
          <p:nvPr/>
        </p:nvCxnSpPr>
        <p:spPr>
          <a:xfrm>
            <a:off x="1209674" y="4933946"/>
            <a:ext cx="904875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70B13A0-6C27-24F9-5A44-E44849FA034E}"/>
              </a:ext>
            </a:extLst>
          </p:cNvPr>
          <p:cNvCxnSpPr>
            <a:cxnSpLocks/>
            <a:stCxn id="12" idx="3"/>
            <a:endCxn id="28" idx="1"/>
          </p:cNvCxnSpPr>
          <p:nvPr/>
        </p:nvCxnSpPr>
        <p:spPr>
          <a:xfrm flipV="1">
            <a:off x="3609975" y="3981450"/>
            <a:ext cx="1195384" cy="91439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767229E-8653-B72E-AB79-8D8AAF808F71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3886199" y="3357561"/>
            <a:ext cx="919160" cy="62388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D6391F4-94E3-D177-76CD-06EF0A44DBD7}"/>
              </a:ext>
            </a:extLst>
          </p:cNvPr>
          <p:cNvCxnSpPr>
            <a:cxnSpLocks/>
          </p:cNvCxnSpPr>
          <p:nvPr/>
        </p:nvCxnSpPr>
        <p:spPr>
          <a:xfrm>
            <a:off x="4276726" y="1846261"/>
            <a:ext cx="590549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C0AD260-C26B-BCF2-1D44-2F0073AC9409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6619865" y="1862137"/>
            <a:ext cx="733435" cy="149542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583F714-6FC3-E90F-6F0E-75307A340B2A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6681781" y="3571875"/>
            <a:ext cx="671519" cy="40957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3940001-27B8-B522-21DA-D6F742040BE1}"/>
              </a:ext>
            </a:extLst>
          </p:cNvPr>
          <p:cNvSpPr txBox="1"/>
          <p:nvPr/>
        </p:nvSpPr>
        <p:spPr>
          <a:xfrm>
            <a:off x="330992" y="1674914"/>
            <a:ext cx="90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창구직원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B8928C-399E-C5AF-A4A8-68FB8CC55AC9}"/>
              </a:ext>
            </a:extLst>
          </p:cNvPr>
          <p:cNvSpPr txBox="1"/>
          <p:nvPr/>
        </p:nvSpPr>
        <p:spPr>
          <a:xfrm>
            <a:off x="330992" y="3275111"/>
            <a:ext cx="90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상담직원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78B8E2-CC1B-6F24-D3CD-BB96C4B62123}"/>
              </a:ext>
            </a:extLst>
          </p:cNvPr>
          <p:cNvSpPr txBox="1"/>
          <p:nvPr/>
        </p:nvSpPr>
        <p:spPr>
          <a:xfrm>
            <a:off x="604836" y="4808632"/>
            <a:ext cx="51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PB</a:t>
            </a:r>
            <a:endParaRPr lang="ko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6D08FF-AD72-69E6-7DCF-F4F35703B4B5}"/>
              </a:ext>
            </a:extLst>
          </p:cNvPr>
          <p:cNvSpPr txBox="1"/>
          <p:nvPr/>
        </p:nvSpPr>
        <p:spPr>
          <a:xfrm>
            <a:off x="2319339" y="5810245"/>
            <a:ext cx="16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교육 신청 단계</a:t>
            </a:r>
            <a:endParaRPr lang="ko-KR" alt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0BC865-EC72-EED8-6DB0-05903A6872AD}"/>
              </a:ext>
            </a:extLst>
          </p:cNvPr>
          <p:cNvSpPr txBox="1"/>
          <p:nvPr/>
        </p:nvSpPr>
        <p:spPr>
          <a:xfrm>
            <a:off x="4995855" y="5819774"/>
            <a:ext cx="16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근태 관리 단계</a:t>
            </a:r>
          </a:p>
        </p:txBody>
      </p:sp>
    </p:spTree>
    <p:extLst>
      <p:ext uri="{BB962C8B-B14F-4D97-AF65-F5344CB8AC3E}">
        <p14:creationId xmlns:p14="http://schemas.microsoft.com/office/powerpoint/2010/main" val="201908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113</Words>
  <Application>Microsoft Office PowerPoint</Application>
  <PresentationFormat>화면 슬라이드 쇼(4:3)</PresentationFormat>
  <Paragraphs>30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굴림</vt:lpstr>
      <vt:lpstr>Aptos</vt:lpstr>
      <vt:lpstr>Aptos Display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이지호</dc:creator>
  <cp:lastModifiedBy>이지호</cp:lastModifiedBy>
  <cp:revision>14</cp:revision>
  <dcterms:created xsi:type="dcterms:W3CDTF">2025-07-14T04:59:15Z</dcterms:created>
  <dcterms:modified xsi:type="dcterms:W3CDTF">2025-07-14T05:54:13Z</dcterms:modified>
</cp:coreProperties>
</file>