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>
        <p:scale>
          <a:sx n="150" d="100"/>
          <a:sy n="150" d="100"/>
        </p:scale>
        <p:origin x="13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5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0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B4BE1-C2F4-49CC-8F6B-56E5C17B6E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17EE5-B29A-4F73-BFA0-6B653673E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364AEE-5392-178C-94AE-EA49DC627241}"/>
              </a:ext>
            </a:extLst>
          </p:cNvPr>
          <p:cNvSpPr/>
          <p:nvPr/>
        </p:nvSpPr>
        <p:spPr>
          <a:xfrm>
            <a:off x="1527175" y="406400"/>
            <a:ext cx="6089650" cy="617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굴림" panose="020B0600000101010101" pitchFamily="50" charset="-127"/>
                <a:ea typeface="굴림" panose="020B0600000101010101" pitchFamily="50" charset="-127"/>
              </a:rPr>
              <a:t>Vmware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CD259-7751-DBA3-456D-7BD8E754BA1C}"/>
              </a:ext>
            </a:extLst>
          </p:cNvPr>
          <p:cNvSpPr txBox="1"/>
          <p:nvPr/>
        </p:nvSpPr>
        <p:spPr>
          <a:xfrm>
            <a:off x="1047750" y="1301750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b="1" dirty="0"/>
              <a:t>똑같은 운영체제가 필요할 경우 복사해서 사용</a:t>
            </a:r>
            <a:endParaRPr lang="en-US" altLang="ko-KR" sz="1400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b="1" dirty="0"/>
              <a:t>운영체제의 특정시점을 저장</a:t>
            </a:r>
            <a:r>
              <a:rPr lang="en-US" altLang="ko-KR" sz="1400" b="1" dirty="0"/>
              <a:t> : Snapshot </a:t>
            </a:r>
            <a:r>
              <a:rPr lang="ko-KR" altLang="en-US" sz="1400" b="1" dirty="0"/>
              <a:t>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558777-C9D7-A223-B208-50B2281596BC}"/>
              </a:ext>
            </a:extLst>
          </p:cNvPr>
          <p:cNvSpPr/>
          <p:nvPr/>
        </p:nvSpPr>
        <p:spPr>
          <a:xfrm>
            <a:off x="1711325" y="3142298"/>
            <a:ext cx="14160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OS </a:t>
            </a:r>
            <a:r>
              <a:rPr lang="ko-KR" altLang="en-US" sz="1600" dirty="0"/>
              <a:t>설치완료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2F1A5B-1ECC-1F7C-D04A-F81E8F23E007}"/>
              </a:ext>
            </a:extLst>
          </p:cNvPr>
          <p:cNvSpPr/>
          <p:nvPr/>
        </p:nvSpPr>
        <p:spPr>
          <a:xfrm>
            <a:off x="3127375" y="3142298"/>
            <a:ext cx="27495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설치 후 여러 가지 작업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BFA927-9474-12FD-A047-4BD281B4F4F5}"/>
              </a:ext>
            </a:extLst>
          </p:cNvPr>
          <p:cNvSpPr/>
          <p:nvPr/>
        </p:nvSpPr>
        <p:spPr>
          <a:xfrm>
            <a:off x="5876925" y="2897823"/>
            <a:ext cx="1739900" cy="9842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시간흐름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66B7235-F24E-9F20-06CE-71CF50ED8DA7}"/>
              </a:ext>
            </a:extLst>
          </p:cNvPr>
          <p:cNvSpPr/>
          <p:nvPr/>
        </p:nvSpPr>
        <p:spPr>
          <a:xfrm>
            <a:off x="3127375" y="2605722"/>
            <a:ext cx="2082800" cy="414338"/>
          </a:xfrm>
          <a:custGeom>
            <a:avLst/>
            <a:gdLst>
              <a:gd name="connsiteX0" fmla="*/ 0 w 2578100"/>
              <a:gd name="connsiteY0" fmla="*/ 444503 h 444503"/>
              <a:gd name="connsiteX1" fmla="*/ 1327150 w 2578100"/>
              <a:gd name="connsiteY1" fmla="*/ 3 h 444503"/>
              <a:gd name="connsiteX2" fmla="*/ 2578100 w 2578100"/>
              <a:gd name="connsiteY2" fmla="*/ 438153 h 44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444503">
                <a:moveTo>
                  <a:pt x="0" y="444503"/>
                </a:moveTo>
                <a:cubicBezTo>
                  <a:pt x="448733" y="222782"/>
                  <a:pt x="897467" y="1061"/>
                  <a:pt x="1327150" y="3"/>
                </a:cubicBezTo>
                <a:cubicBezTo>
                  <a:pt x="1756833" y="-1055"/>
                  <a:pt x="2167466" y="218549"/>
                  <a:pt x="2578100" y="438153"/>
                </a:cubicBezTo>
              </a:path>
            </a:pathLst>
          </a:cu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683D0EB-2576-5FD5-C8FB-CF2111304BE1}"/>
              </a:ext>
            </a:extLst>
          </p:cNvPr>
          <p:cNvSpPr/>
          <p:nvPr/>
        </p:nvSpPr>
        <p:spPr>
          <a:xfrm>
            <a:off x="3159126" y="2850197"/>
            <a:ext cx="1358899" cy="230981"/>
          </a:xfrm>
          <a:custGeom>
            <a:avLst/>
            <a:gdLst>
              <a:gd name="connsiteX0" fmla="*/ 0 w 2578100"/>
              <a:gd name="connsiteY0" fmla="*/ 444503 h 444503"/>
              <a:gd name="connsiteX1" fmla="*/ 1327150 w 2578100"/>
              <a:gd name="connsiteY1" fmla="*/ 3 h 444503"/>
              <a:gd name="connsiteX2" fmla="*/ 2578100 w 2578100"/>
              <a:gd name="connsiteY2" fmla="*/ 438153 h 44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444503">
                <a:moveTo>
                  <a:pt x="0" y="444503"/>
                </a:moveTo>
                <a:cubicBezTo>
                  <a:pt x="448733" y="222782"/>
                  <a:pt x="897467" y="1061"/>
                  <a:pt x="1327150" y="3"/>
                </a:cubicBezTo>
                <a:cubicBezTo>
                  <a:pt x="1756833" y="-1055"/>
                  <a:pt x="2167466" y="218549"/>
                  <a:pt x="2578100" y="438153"/>
                </a:cubicBezTo>
              </a:path>
            </a:pathLst>
          </a:cu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0FD081-7DC8-307D-161C-5A21967FBB3D}"/>
              </a:ext>
            </a:extLst>
          </p:cNvPr>
          <p:cNvCxnSpPr>
            <a:cxnSpLocks/>
          </p:cNvCxnSpPr>
          <p:nvPr/>
        </p:nvCxnSpPr>
        <p:spPr>
          <a:xfrm>
            <a:off x="3127375" y="3720148"/>
            <a:ext cx="0" cy="501650"/>
          </a:xfrm>
          <a:prstGeom prst="straightConnector1">
            <a:avLst/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5C7927E-30F6-BA42-1B5F-DA4CF2E4E6FC}"/>
              </a:ext>
            </a:extLst>
          </p:cNvPr>
          <p:cNvCxnSpPr>
            <a:cxnSpLocks/>
          </p:cNvCxnSpPr>
          <p:nvPr/>
        </p:nvCxnSpPr>
        <p:spPr>
          <a:xfrm>
            <a:off x="4518025" y="3720148"/>
            <a:ext cx="0" cy="501650"/>
          </a:xfrm>
          <a:prstGeom prst="straightConnector1">
            <a:avLst/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882275-1766-F89D-6A5D-720819BF68C4}"/>
              </a:ext>
            </a:extLst>
          </p:cNvPr>
          <p:cNvCxnSpPr>
            <a:cxnSpLocks/>
          </p:cNvCxnSpPr>
          <p:nvPr/>
        </p:nvCxnSpPr>
        <p:spPr>
          <a:xfrm>
            <a:off x="5210175" y="3720148"/>
            <a:ext cx="0" cy="501650"/>
          </a:xfrm>
          <a:prstGeom prst="straightConnector1">
            <a:avLst/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B3D5A2-1717-22BA-45BF-FDB2F984657B}"/>
              </a:ext>
            </a:extLst>
          </p:cNvPr>
          <p:cNvSpPr txBox="1"/>
          <p:nvPr/>
        </p:nvSpPr>
        <p:spPr>
          <a:xfrm>
            <a:off x="2603500" y="4304348"/>
            <a:ext cx="1047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스냅샷 지점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99FDFB-B700-DE32-DD80-41EAF0264DE1}"/>
              </a:ext>
            </a:extLst>
          </p:cNvPr>
          <p:cNvSpPr txBox="1"/>
          <p:nvPr/>
        </p:nvSpPr>
        <p:spPr>
          <a:xfrm>
            <a:off x="4311654" y="4304348"/>
            <a:ext cx="115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문제발생 지점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E35C3-3354-87C3-A224-BAEEF7C45F93}"/>
              </a:ext>
            </a:extLst>
          </p:cNvPr>
          <p:cNvSpPr txBox="1"/>
          <p:nvPr/>
        </p:nvSpPr>
        <p:spPr>
          <a:xfrm>
            <a:off x="3070225" y="2102782"/>
            <a:ext cx="192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언제든지 스냅샷 지점으로 되돌릴 수 있음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763993-8323-503A-87FC-AE51E9C2F989}"/>
              </a:ext>
            </a:extLst>
          </p:cNvPr>
          <p:cNvSpPr txBox="1"/>
          <p:nvPr/>
        </p:nvSpPr>
        <p:spPr>
          <a:xfrm>
            <a:off x="1047750" y="5033031"/>
            <a:ext cx="5703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하드디스크 등의 하드웨어를 여러 개 장착 가능</a:t>
            </a:r>
            <a:endParaRPr lang="en-US" altLang="ko-KR" sz="1400" b="1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현재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의 상태를 그대로 저장해 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다음 사용할 때 현재 상태를 이어서 구동 </a:t>
            </a:r>
            <a:r>
              <a:rPr lang="en-US" altLang="ko-KR" sz="1400" b="1" dirty="0"/>
              <a:t>: Suspend </a:t>
            </a:r>
            <a:r>
              <a:rPr lang="ko-KR" altLang="en-US" sz="1400" b="1" dirty="0"/>
              <a:t>기능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989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25446-6616-2AF7-E55E-FEC62B35B2D5}"/>
              </a:ext>
            </a:extLst>
          </p:cNvPr>
          <p:cNvSpPr txBox="1"/>
          <p:nvPr/>
        </p:nvSpPr>
        <p:spPr>
          <a:xfrm>
            <a:off x="762000" y="1524000"/>
            <a:ext cx="522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* </a:t>
            </a:r>
            <a:r>
              <a:rPr lang="ko-KR" altLang="en-US" sz="1400" b="1" u="sng" dirty="0"/>
              <a:t>개선 전략을 세우고 직원 의견 수렴 후 조직 개편을 수행 한다</a:t>
            </a:r>
            <a:r>
              <a:rPr lang="en-US" altLang="ko-KR" sz="1400" b="1" u="sng" dirty="0"/>
              <a:t>.</a:t>
            </a:r>
            <a:endParaRPr lang="ko-KR" altLang="en-US" sz="1400" b="1" u="sng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A781F9-97CE-4932-354E-3DAD4D406C17}"/>
              </a:ext>
            </a:extLst>
          </p:cNvPr>
          <p:cNvSpPr/>
          <p:nvPr/>
        </p:nvSpPr>
        <p:spPr>
          <a:xfrm>
            <a:off x="762000" y="2136577"/>
            <a:ext cx="1333500" cy="1264920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조직개선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CF59A-3CF6-9465-15EE-49D0AFCA2F4D}"/>
              </a:ext>
            </a:extLst>
          </p:cNvPr>
          <p:cNvSpPr/>
          <p:nvPr/>
        </p:nvSpPr>
        <p:spPr>
          <a:xfrm>
            <a:off x="762000" y="4015740"/>
            <a:ext cx="1333500" cy="1264920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의견수렴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8EFD0B-3D09-4879-80B6-EA4C8EEECE31}"/>
              </a:ext>
            </a:extLst>
          </p:cNvPr>
          <p:cNvSpPr/>
          <p:nvPr/>
        </p:nvSpPr>
        <p:spPr>
          <a:xfrm>
            <a:off x="2316480" y="2136576"/>
            <a:ext cx="1333500" cy="606623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타사사례분석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EFDF8-356D-B813-E076-247368D832AA}"/>
              </a:ext>
            </a:extLst>
          </p:cNvPr>
          <p:cNvSpPr/>
          <p:nvPr/>
        </p:nvSpPr>
        <p:spPr>
          <a:xfrm>
            <a:off x="4251960" y="2136576"/>
            <a:ext cx="1333500" cy="606623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조직 안 도출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8F14C9-EF87-1A93-C87E-841AB7D8312A}"/>
              </a:ext>
            </a:extLst>
          </p:cNvPr>
          <p:cNvSpPr/>
          <p:nvPr/>
        </p:nvSpPr>
        <p:spPr>
          <a:xfrm>
            <a:off x="2316480" y="4015740"/>
            <a:ext cx="1333500" cy="606623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부서별 상담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B12DA-0029-D146-5DE6-293BF0F1F060}"/>
              </a:ext>
            </a:extLst>
          </p:cNvPr>
          <p:cNvSpPr/>
          <p:nvPr/>
        </p:nvSpPr>
        <p:spPr>
          <a:xfrm>
            <a:off x="4251960" y="4015740"/>
            <a:ext cx="1333500" cy="606623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변화관리 수행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A02D823-CC9E-F944-88C6-5548C115D71E}"/>
              </a:ext>
            </a:extLst>
          </p:cNvPr>
          <p:cNvSpPr/>
          <p:nvPr/>
        </p:nvSpPr>
        <p:spPr>
          <a:xfrm>
            <a:off x="3817620" y="2162414"/>
            <a:ext cx="266700" cy="606623"/>
          </a:xfrm>
          <a:prstGeom prst="rightArrow">
            <a:avLst>
              <a:gd name="adj1" fmla="val 5753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0B17850-EF6E-A0CF-A71B-70F431A044BB}"/>
              </a:ext>
            </a:extLst>
          </p:cNvPr>
          <p:cNvSpPr/>
          <p:nvPr/>
        </p:nvSpPr>
        <p:spPr>
          <a:xfrm>
            <a:off x="5753100" y="2162414"/>
            <a:ext cx="266700" cy="606623"/>
          </a:xfrm>
          <a:prstGeom prst="rightArrow">
            <a:avLst>
              <a:gd name="adj1" fmla="val 5753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7EED8CD-6AF5-142E-AEB2-597BC7C4E029}"/>
              </a:ext>
            </a:extLst>
          </p:cNvPr>
          <p:cNvSpPr/>
          <p:nvPr/>
        </p:nvSpPr>
        <p:spPr>
          <a:xfrm>
            <a:off x="3817620" y="4015739"/>
            <a:ext cx="266700" cy="606623"/>
          </a:xfrm>
          <a:prstGeom prst="rightArrow">
            <a:avLst>
              <a:gd name="adj1" fmla="val 5753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D04536-EACF-7FCF-FC90-0CE21F618FB5}"/>
              </a:ext>
            </a:extLst>
          </p:cNvPr>
          <p:cNvSpPr/>
          <p:nvPr/>
        </p:nvSpPr>
        <p:spPr>
          <a:xfrm>
            <a:off x="5753100" y="4037109"/>
            <a:ext cx="266700" cy="606623"/>
          </a:xfrm>
          <a:prstGeom prst="rightArrow">
            <a:avLst>
              <a:gd name="adj1" fmla="val 57537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05F139-2AEC-BFA3-9B4E-ADA574CB35AF}"/>
              </a:ext>
            </a:extLst>
          </p:cNvPr>
          <p:cNvSpPr/>
          <p:nvPr/>
        </p:nvSpPr>
        <p:spPr>
          <a:xfrm>
            <a:off x="6187440" y="2136576"/>
            <a:ext cx="2194560" cy="2763084"/>
          </a:xfrm>
          <a:prstGeom prst="rect">
            <a:avLst/>
          </a:prstGeom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최종 안 설문 실시</a:t>
            </a: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부서별 회람 실시</a:t>
            </a: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변화 관리 기간 실시</a:t>
            </a:r>
            <a:r>
              <a:rPr lang="en-US" altLang="ko-KR" sz="1500" b="1" dirty="0"/>
              <a:t> 2012/05/10~5/20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최종 조직 안 발표</a:t>
            </a:r>
            <a:endParaRPr lang="en-US" altLang="ko-KR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1009B-38BE-A979-5261-EDAB8216E2FA}"/>
              </a:ext>
            </a:extLst>
          </p:cNvPr>
          <p:cNvSpPr txBox="1"/>
          <p:nvPr/>
        </p:nvSpPr>
        <p:spPr>
          <a:xfrm>
            <a:off x="2316480" y="2972038"/>
            <a:ext cx="398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개선안 도출 시 외국 사례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건 포함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정기 회의 시 부서 별 최소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인 참여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809C5-164A-EF88-A2AA-3CFBE0FD7CFF}"/>
              </a:ext>
            </a:extLst>
          </p:cNvPr>
          <p:cNvSpPr txBox="1"/>
          <p:nvPr/>
        </p:nvSpPr>
        <p:spPr>
          <a:xfrm>
            <a:off x="2316480" y="4810780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상담 수행 시 대리 이하 직원 </a:t>
            </a:r>
            <a:r>
              <a:rPr lang="en-US" altLang="ko-KR" sz="1400" b="1" dirty="0"/>
              <a:t>50% </a:t>
            </a:r>
            <a:r>
              <a:rPr lang="ko-KR" altLang="en-US" sz="1400" b="1" dirty="0"/>
              <a:t>참여 필요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013D8-8227-7A51-16A0-337FE50EE639}"/>
              </a:ext>
            </a:extLst>
          </p:cNvPr>
          <p:cNvSpPr/>
          <p:nvPr/>
        </p:nvSpPr>
        <p:spPr>
          <a:xfrm>
            <a:off x="1661160" y="612576"/>
            <a:ext cx="5836920" cy="6066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bliqueTopRight">
              <a:rot lat="0" lon="21599991" rev="0"/>
            </a:camera>
            <a:lightRig rig="threePt" dir="t">
              <a:rot lat="0" lon="0" rev="13800000"/>
            </a:lightRig>
          </a:scene3d>
          <a:sp3d extrusionH="1016000">
            <a:extrusionClr>
              <a:schemeClr val="bg1">
                <a:lumMod val="6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조직 개선 </a:t>
            </a:r>
            <a:r>
              <a:rPr lang="en-US" altLang="ko-KR" sz="3200" b="1" dirty="0">
                <a:solidFill>
                  <a:schemeClr val="tx1"/>
                </a:solidFill>
              </a:rPr>
              <a:t>TFT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127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18</cp:revision>
  <dcterms:created xsi:type="dcterms:W3CDTF">2025-07-14T11:20:18Z</dcterms:created>
  <dcterms:modified xsi:type="dcterms:W3CDTF">2025-07-14T11:47:28Z</dcterms:modified>
</cp:coreProperties>
</file>