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207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66F-CC6F-4AAB-B64F-2578598E8A5F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35EE-0EE0-44AB-9D07-127D10AC2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66F-CC6F-4AAB-B64F-2578598E8A5F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35EE-0EE0-44AB-9D07-127D10AC2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66F-CC6F-4AAB-B64F-2578598E8A5F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35EE-0EE0-44AB-9D07-127D10AC2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0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66F-CC6F-4AAB-B64F-2578598E8A5F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35EE-0EE0-44AB-9D07-127D10AC2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66F-CC6F-4AAB-B64F-2578598E8A5F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35EE-0EE0-44AB-9D07-127D10AC2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66F-CC6F-4AAB-B64F-2578598E8A5F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35EE-0EE0-44AB-9D07-127D10AC2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2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66F-CC6F-4AAB-B64F-2578598E8A5F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35EE-0EE0-44AB-9D07-127D10AC2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3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66F-CC6F-4AAB-B64F-2578598E8A5F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35EE-0EE0-44AB-9D07-127D10AC2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66F-CC6F-4AAB-B64F-2578598E8A5F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35EE-0EE0-44AB-9D07-127D10AC2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66F-CC6F-4AAB-B64F-2578598E8A5F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35EE-0EE0-44AB-9D07-127D10AC2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1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666F-CC6F-4AAB-B64F-2578598E8A5F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35EE-0EE0-44AB-9D07-127D10AC2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C666F-CC6F-4AAB-B64F-2578598E8A5F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B35EE-0EE0-44AB-9D07-127D10AC2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2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E1A1CD0-0F63-74FD-FE0B-8EDFA0A146FD}"/>
              </a:ext>
            </a:extLst>
          </p:cNvPr>
          <p:cNvSpPr/>
          <p:nvPr/>
        </p:nvSpPr>
        <p:spPr>
          <a:xfrm>
            <a:off x="1987550" y="336550"/>
            <a:ext cx="5168900" cy="615950"/>
          </a:xfrm>
          <a:prstGeom prst="roundRect">
            <a:avLst/>
          </a:prstGeom>
          <a:effectLst>
            <a:outerShdw blurRad="50800" dist="88900" dir="2700000" algn="tl" rotWithShape="0">
              <a:prstClr val="black">
                <a:alpha val="8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latin typeface="굴림" panose="020B0600000101010101" pitchFamily="50" charset="-127"/>
                <a:ea typeface="굴림" panose="020B0600000101010101" pitchFamily="50" charset="-127"/>
              </a:rPr>
              <a:t>비디오와 애니메이션의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A38B0-8A1E-4D87-D807-D0EC8937959D}"/>
              </a:ext>
            </a:extLst>
          </p:cNvPr>
          <p:cNvSpPr txBox="1"/>
          <p:nvPr/>
        </p:nvSpPr>
        <p:spPr>
          <a:xfrm>
            <a:off x="1438275" y="1231900"/>
            <a:ext cx="6597650" cy="79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▣  비디오</a:t>
            </a:r>
            <a:r>
              <a:rPr lang="en-US" altLang="ko-KR" sz="1600" dirty="0"/>
              <a:t>: </a:t>
            </a:r>
            <a:r>
              <a:rPr lang="ko-KR" altLang="en-US" sz="1600" dirty="0"/>
              <a:t>실 세계를 촬영한 결과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▣  애니메이션</a:t>
            </a:r>
            <a:r>
              <a:rPr lang="en-US" altLang="ko-KR" sz="1600" dirty="0"/>
              <a:t>: </a:t>
            </a:r>
            <a:r>
              <a:rPr lang="ko-KR" altLang="en-US" sz="1600" dirty="0"/>
              <a:t>컴퓨터를 이용하여 일련의 장면을 인공적으로 생성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3D3595A-DF93-57A5-F234-1F64591FC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17715"/>
              </p:ext>
            </p:extLst>
          </p:nvPr>
        </p:nvGraphicFramePr>
        <p:xfrm>
          <a:off x="995362" y="2202546"/>
          <a:ext cx="7153276" cy="22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309">
                  <a:extLst>
                    <a:ext uri="{9D8B030D-6E8A-4147-A177-3AD203B41FA5}">
                      <a16:colId xmlns:a16="http://schemas.microsoft.com/office/drawing/2014/main" val="1846636227"/>
                    </a:ext>
                  </a:extLst>
                </a:gridCol>
                <a:gridCol w="3083537">
                  <a:extLst>
                    <a:ext uri="{9D8B030D-6E8A-4147-A177-3AD203B41FA5}">
                      <a16:colId xmlns:a16="http://schemas.microsoft.com/office/drawing/2014/main" val="822818602"/>
                    </a:ext>
                  </a:extLst>
                </a:gridCol>
                <a:gridCol w="3222430">
                  <a:extLst>
                    <a:ext uri="{9D8B030D-6E8A-4147-A177-3AD203B41FA5}">
                      <a16:colId xmlns:a16="http://schemas.microsoft.com/office/drawing/2014/main" val="4109316692"/>
                    </a:ext>
                  </a:extLst>
                </a:gridCol>
              </a:tblGrid>
              <a:tr h="461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비디오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애니메이션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55562"/>
                  </a:ext>
                </a:extLst>
              </a:tr>
              <a:tr h="721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공통점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인간의 감성에 직접적인 자극을 주는 방식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흥미를 유발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어떤 과정을 보이기에 적합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477688"/>
                  </a:ext>
                </a:extLst>
              </a:tr>
              <a:tr h="1052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차이점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과도한 정보를 동시에 제공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실 예를 들어 보일 경우에 적절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제작비용이 많이 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듬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주제에 초점을 맞추고 특징을 강조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제작비용이 비디오에 비해 저렴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이미지나 그래픽보다는 고비용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482048"/>
                  </a:ext>
                </a:extLst>
              </a:tr>
            </a:tbl>
          </a:graphicData>
        </a:graphic>
      </p:graphicFrame>
      <p:sp>
        <p:nvSpPr>
          <p:cNvPr id="7" name="사각형: 빗면 6">
            <a:extLst>
              <a:ext uri="{FF2B5EF4-FFF2-40B4-BE49-F238E27FC236}">
                <a16:creationId xmlns:a16="http://schemas.microsoft.com/office/drawing/2014/main" id="{0502F37E-142D-D2D8-E576-BA493D15791B}"/>
              </a:ext>
            </a:extLst>
          </p:cNvPr>
          <p:cNvSpPr/>
          <p:nvPr/>
        </p:nvSpPr>
        <p:spPr>
          <a:xfrm>
            <a:off x="995362" y="4667250"/>
            <a:ext cx="2192318" cy="704850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j-ea"/>
                <a:ea typeface="+mj-ea"/>
              </a:rPr>
              <a:t>비디오</a:t>
            </a:r>
          </a:p>
        </p:txBody>
      </p:sp>
      <p:sp>
        <p:nvSpPr>
          <p:cNvPr id="8" name="사각형: 빗면 7">
            <a:extLst>
              <a:ext uri="{FF2B5EF4-FFF2-40B4-BE49-F238E27FC236}">
                <a16:creationId xmlns:a16="http://schemas.microsoft.com/office/drawing/2014/main" id="{99105079-99A8-F88F-B7D4-3670758DB40C}"/>
              </a:ext>
            </a:extLst>
          </p:cNvPr>
          <p:cNvSpPr/>
          <p:nvPr/>
        </p:nvSpPr>
        <p:spPr>
          <a:xfrm>
            <a:off x="995362" y="5651500"/>
            <a:ext cx="2192318" cy="704850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카메라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1C5004-A7B0-B0B2-9BA7-091D47BBC052}"/>
              </a:ext>
            </a:extLst>
          </p:cNvPr>
          <p:cNvSpPr/>
          <p:nvPr/>
        </p:nvSpPr>
        <p:spPr>
          <a:xfrm>
            <a:off x="5678490" y="4671218"/>
            <a:ext cx="2100260" cy="646113"/>
          </a:xfrm>
          <a:prstGeom prst="rect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플래시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dirty="0" err="1">
                <a:solidFill>
                  <a:schemeClr val="dk1"/>
                </a:solidFill>
                <a:latin typeface="+mj-ea"/>
                <a:ea typeface="+mj-ea"/>
              </a:rPr>
              <a:t>스위시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057F45-F563-FDB3-8015-53ECA094A445}"/>
              </a:ext>
            </a:extLst>
          </p:cNvPr>
          <p:cNvSpPr/>
          <p:nvPr/>
        </p:nvSpPr>
        <p:spPr>
          <a:xfrm>
            <a:off x="5678490" y="5651500"/>
            <a:ext cx="2100260" cy="646113"/>
          </a:xfrm>
          <a:prstGeom prst="rect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고전 기법</a:t>
            </a:r>
          </a:p>
        </p:txBody>
      </p:sp>
      <p:sp>
        <p:nvSpPr>
          <p:cNvPr id="11" name="화살표: 왼쪽/오른쪽/위쪽 10">
            <a:extLst>
              <a:ext uri="{FF2B5EF4-FFF2-40B4-BE49-F238E27FC236}">
                <a16:creationId xmlns:a16="http://schemas.microsoft.com/office/drawing/2014/main" id="{24986876-17C0-3ED9-B82A-06DABF0BD5C2}"/>
              </a:ext>
            </a:extLst>
          </p:cNvPr>
          <p:cNvSpPr/>
          <p:nvPr/>
        </p:nvSpPr>
        <p:spPr>
          <a:xfrm>
            <a:off x="3516313" y="4808537"/>
            <a:ext cx="1807042" cy="1127125"/>
          </a:xfrm>
          <a:prstGeom prst="leftRightUpArrow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33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4E5A4-FA24-907F-B935-9CE24F7D17F4}"/>
              </a:ext>
            </a:extLst>
          </p:cNvPr>
          <p:cNvSpPr txBox="1"/>
          <p:nvPr/>
        </p:nvSpPr>
        <p:spPr>
          <a:xfrm>
            <a:off x="312420" y="187256"/>
            <a:ext cx="5292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정보통신의 유형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A81377-A809-0B7E-F9A3-F31935D7A9EC}"/>
              </a:ext>
            </a:extLst>
          </p:cNvPr>
          <p:cNvSpPr/>
          <p:nvPr/>
        </p:nvSpPr>
        <p:spPr>
          <a:xfrm>
            <a:off x="312420" y="1310640"/>
            <a:ext cx="8519160" cy="5265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9E2CFE-2EF4-2FE0-D722-8A8A9EFE376D}"/>
              </a:ext>
            </a:extLst>
          </p:cNvPr>
          <p:cNvSpPr/>
          <p:nvPr/>
        </p:nvSpPr>
        <p:spPr>
          <a:xfrm>
            <a:off x="3209925" y="956697"/>
            <a:ext cx="2724150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통신방식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2C46B09B-2416-5032-9D07-DE87F0A533DF}"/>
              </a:ext>
            </a:extLst>
          </p:cNvPr>
          <p:cNvSpPr/>
          <p:nvPr/>
        </p:nvSpPr>
        <p:spPr>
          <a:xfrm>
            <a:off x="6637019" y="187257"/>
            <a:ext cx="2057401" cy="896332"/>
          </a:xfrm>
          <a:prstGeom prst="wedgeRoundRectCallout">
            <a:avLst>
              <a:gd name="adj1" fmla="val -79022"/>
              <a:gd name="adj2" fmla="val 53211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흐름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방향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동시성여부에 따라 분류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A6DF34-A42B-079F-E4AE-4C2A1425AAD0}"/>
              </a:ext>
            </a:extLst>
          </p:cNvPr>
          <p:cNvSpPr/>
          <p:nvPr/>
        </p:nvSpPr>
        <p:spPr>
          <a:xfrm>
            <a:off x="695325" y="1664583"/>
            <a:ext cx="668655" cy="70104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</a:t>
            </a:r>
            <a:endParaRPr lang="ko-KR" alt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F84B6-DD9B-3D82-5C2B-958A2203B87D}"/>
              </a:ext>
            </a:extLst>
          </p:cNvPr>
          <p:cNvSpPr txBox="1"/>
          <p:nvPr/>
        </p:nvSpPr>
        <p:spPr>
          <a:xfrm>
            <a:off x="1455420" y="2110858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단방향 통신</a:t>
            </a:r>
            <a:r>
              <a:rPr lang="en-US" altLang="ko-KR" sz="3600" dirty="0">
                <a:latin typeface="+mj-ea"/>
                <a:ea typeface="+mj-ea"/>
              </a:rPr>
              <a:t>(Simplex)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12DE-EC07-CD1F-B3AC-F18F46818792}"/>
              </a:ext>
            </a:extLst>
          </p:cNvPr>
          <p:cNvSpPr txBox="1"/>
          <p:nvPr/>
        </p:nvSpPr>
        <p:spPr>
          <a:xfrm>
            <a:off x="815340" y="2824341"/>
            <a:ext cx="7513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단방향 통신이란 한 단말기에서는 송신 기능만 가지고 있고 다른</a:t>
            </a:r>
            <a:br>
              <a:rPr lang="en-US" altLang="ko-KR" sz="2000" dirty="0">
                <a:latin typeface="+mj-ea"/>
                <a:ea typeface="+mj-ea"/>
              </a:rPr>
            </a:br>
            <a:r>
              <a:rPr lang="ko-KR" altLang="en-US" sz="2000" dirty="0">
                <a:latin typeface="+mj-ea"/>
                <a:ea typeface="+mj-ea"/>
              </a:rPr>
              <a:t>쪽 단말기는 수신 기능만 가지고 있기 때문에 데이터가</a:t>
            </a:r>
            <a:br>
              <a:rPr lang="en-US" altLang="ko-KR" sz="2000" dirty="0">
                <a:latin typeface="+mj-ea"/>
                <a:ea typeface="+mj-ea"/>
              </a:rPr>
            </a:br>
            <a:r>
              <a:rPr lang="ko-KR" altLang="en-US" sz="2000" dirty="0">
                <a:latin typeface="+mj-ea"/>
                <a:ea typeface="+mj-ea"/>
              </a:rPr>
              <a:t>일방적으로 한 방향으로만 전송되는 통신을 말한다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br>
              <a:rPr lang="en-US" altLang="ko-KR" sz="2000" dirty="0">
                <a:latin typeface="+mj-ea"/>
                <a:ea typeface="+mj-ea"/>
              </a:rPr>
            </a:br>
            <a:r>
              <a:rPr lang="ko-KR" altLang="en-US" sz="2000" dirty="0">
                <a:latin typeface="+mj-ea"/>
                <a:ea typeface="+mj-ea"/>
              </a:rPr>
              <a:t>예 </a:t>
            </a:r>
            <a:r>
              <a:rPr lang="en-US" altLang="ko-KR" sz="2000" dirty="0">
                <a:latin typeface="+mj-ea"/>
                <a:ea typeface="+mj-ea"/>
              </a:rPr>
              <a:t>) TV, </a:t>
            </a:r>
            <a:r>
              <a:rPr lang="ko-KR" altLang="en-US" sz="2000" dirty="0">
                <a:latin typeface="+mj-ea"/>
                <a:ea typeface="+mj-ea"/>
              </a:rPr>
              <a:t>라디오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8034034-7CEE-39DA-0DB5-74594C796107}"/>
              </a:ext>
            </a:extLst>
          </p:cNvPr>
          <p:cNvSpPr/>
          <p:nvPr/>
        </p:nvSpPr>
        <p:spPr>
          <a:xfrm>
            <a:off x="1714500" y="4754880"/>
            <a:ext cx="8763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송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506BCCC-D995-52BB-B216-71695EF796C6}"/>
              </a:ext>
            </a:extLst>
          </p:cNvPr>
          <p:cNvSpPr/>
          <p:nvPr/>
        </p:nvSpPr>
        <p:spPr>
          <a:xfrm>
            <a:off x="5836920" y="4754880"/>
            <a:ext cx="8763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DF42DC-F8B8-39E7-2AB9-E4886E38DB1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2590800" y="5193030"/>
            <a:ext cx="324612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11B112E-3B0F-001E-D1F1-25D11AE653B1}"/>
              </a:ext>
            </a:extLst>
          </p:cNvPr>
          <p:cNvCxnSpPr>
            <a:cxnSpLocks/>
          </p:cNvCxnSpPr>
          <p:nvPr/>
        </p:nvCxnSpPr>
        <p:spPr>
          <a:xfrm>
            <a:off x="3714750" y="4863464"/>
            <a:ext cx="9982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원통형 14">
            <a:extLst>
              <a:ext uri="{FF2B5EF4-FFF2-40B4-BE49-F238E27FC236}">
                <a16:creationId xmlns:a16="http://schemas.microsoft.com/office/drawing/2014/main" id="{00F5BC53-9DED-171B-D4C6-AFC2515BB3C2}"/>
              </a:ext>
            </a:extLst>
          </p:cNvPr>
          <p:cNvSpPr/>
          <p:nvPr/>
        </p:nvSpPr>
        <p:spPr>
          <a:xfrm rot="16200000">
            <a:off x="4010025" y="4221481"/>
            <a:ext cx="407670" cy="1943097"/>
          </a:xfrm>
          <a:prstGeom prst="can">
            <a:avLst>
              <a:gd name="adj" fmla="val 455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567824-B346-4D22-3221-7CA69FD068CF}"/>
              </a:ext>
            </a:extLst>
          </p:cNvPr>
          <p:cNvSpPr txBox="1"/>
          <p:nvPr/>
        </p:nvSpPr>
        <p:spPr>
          <a:xfrm>
            <a:off x="3379470" y="4333278"/>
            <a:ext cx="166878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데이터의 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6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123</Words>
  <Application>Microsoft Office PowerPoint</Application>
  <PresentationFormat>화면 슬라이드 쇼(4:3)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Kayden Lee</dc:creator>
  <cp:lastModifiedBy>Kayden Lee</cp:lastModifiedBy>
  <cp:revision>22</cp:revision>
  <dcterms:created xsi:type="dcterms:W3CDTF">2025-07-15T01:09:32Z</dcterms:created>
  <dcterms:modified xsi:type="dcterms:W3CDTF">2025-07-15T01:31:21Z</dcterms:modified>
</cp:coreProperties>
</file>