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12" r:id="rId2"/>
    <p:sldId id="364" r:id="rId3"/>
    <p:sldId id="366" r:id="rId4"/>
    <p:sldId id="367" r:id="rId5"/>
    <p:sldId id="368" r:id="rId6"/>
    <p:sldId id="369" r:id="rId7"/>
    <p:sldId id="370" r:id="rId8"/>
    <p:sldId id="347" r:id="rId9"/>
    <p:sldId id="33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61" r:id="rId19"/>
    <p:sldId id="363" r:id="rId20"/>
    <p:sldId id="357" r:id="rId21"/>
    <p:sldId id="362" r:id="rId22"/>
    <p:sldId id="287" r:id="rId23"/>
    <p:sldId id="288" r:id="rId24"/>
    <p:sldId id="25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68" y="96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45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66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77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63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79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8083F-0940-B7DE-39F4-FC1800F97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AFFAF7-C858-6161-326C-76723D7F66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92B00F-0122-1AB2-1CCE-895AC7CFF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BBD77-00BA-3A87-2001-9F26B16E7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140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C5215-5F34-C727-C6D7-FDDDCD003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0D1E4C-5F49-E081-18E2-4C03EF95DE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6120A6-3419-D2CB-334E-681712B28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6C0CB-4523-41FA-1F21-B92FE577F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26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4E63-5FEC-56A7-4D4C-87A9927B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FD3605-88F8-E140-DF12-040AD8C635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8A6A01-A467-FB2D-8DAB-92EF07A11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67C96-A726-B99C-0DB5-492C800B9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03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98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9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89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8D191-960E-0D88-FDB4-FC75F900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09F3B5-B91F-BEBF-61F5-CC576397A9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4AE5BB-DAED-26A5-5654-267CF4B11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5FD8A-0A1D-22C8-E48B-34D99E132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86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9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36FE-AF25-6B2A-B51D-9644243AE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77901C-A018-84C4-A4DA-559D3EA600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FF08FB-777C-8DCC-AEA2-69788873F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EE6349-417C-701D-0CEA-D5DBA04C0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5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53E66-9A7C-F13D-FADC-6CA0D53E7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D663B6-15BA-F192-B9E1-3595BAA0A9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1E8477-C089-E90A-E98E-8F483626B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7FB09-FE13-DC85-BFFD-C074A28AD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5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D141-6400-12E8-BE80-36CF0ECC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AFEB99-C00B-4AA7-0D8E-DDEC48F8EA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DAF3D8-1D30-63CF-FECD-A8F6AF80D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29C451-39D9-D032-FDBB-68FD11F98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70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BF99E-BF46-0D11-8552-DB22801B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26ADFA-7F32-7691-2119-B22153DDD9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57C6AF-E616-7528-0934-06D552A74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2A50C-4896-BF8E-1DC7-A631FE0BA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9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4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52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6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23E6E-D6C5-0D32-A3FA-52ED70184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97E887-1848-FD61-EA82-8FCB0A7C0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87060-F48C-FAFD-780F-46457020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135F7-5E85-EF09-B9EA-45439D9F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7C158-F812-2AA7-A4A0-DF396247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2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rgbClr val="C1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91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rgbClr val="C1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84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rgbClr val="C1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8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9871F-E9EA-DEF9-1FD2-0B74BF9A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CC7CC-966B-3B68-9895-79D29063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A5129-F590-C72D-9692-692F7A4B5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DA182-8C30-EE6B-B156-D56AB381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FC601-800E-61C2-1A4C-59091253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8A928-14A7-72AF-F52A-6C40938E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4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4C33-3CD2-1761-48AA-C0C08C18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5A91AA-D89A-6408-2366-07A1FB509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D5046-7DD2-7DB4-D8B9-F34BFF0F3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B29B2-1EE8-0D17-6A77-9ACBDB10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CF57A-0C00-7BA9-0BDD-5603E079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17CA0-7C45-DD20-CAB4-96A054C0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1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3942A-F494-8C6F-B6B5-34A4A092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0D79A-3830-EDA3-9869-EE287763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6F6D1-2C9E-4A54-F123-F5D5378D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4613C-7A1B-FC7A-BB11-4467F89A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DE631-3203-ADD0-3BD4-F15FA650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8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0C22E9-331D-A243-F7B4-D321FAFF6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38CD1-7D22-85A3-8FAE-EF18FE9D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63630-695F-856E-5359-2382E1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73B14-8425-0CFD-635E-6F10E226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6A4AB-9EA0-BDC5-3AED-288ABB3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363F-5063-F766-9905-7B8912F8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8E62-1006-0CA5-FC14-AE34D0FF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597AB-3D0C-78A3-EAA1-69A0C124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84ACF-0293-3BB4-15A4-5D0E561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F0BE8-317D-5312-4D2D-54C929BD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F285-5F74-BC5A-1037-BC452723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EE68F-F6C7-AFAD-3C8C-9B1000BDD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D039-ADC1-4A70-F312-94E7E9FD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059D0-3CE8-E01D-3093-A5A2A2C5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69D30-7F30-093A-6358-6F93151C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FDE54-DD24-64A9-9916-6F7B19E0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97C79-A06D-D112-B38A-18F55707F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77D8C-A66A-319E-DA73-1F00265F9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B6D7A-2927-7BBB-418E-C0FC10C8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99A62-0351-94A2-4FCF-CB55846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3B63F-3B35-3177-F538-9A3E7E61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9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9FAC3-2957-637E-2645-6B2F488B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6E11C-F9A9-6E75-B4DB-D4949CF8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5631F-DD87-EB9C-C130-DBA171C5E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20183-BD6C-0CE0-B549-8C55039BC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03863-3893-F0E6-4699-73F8D6F06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341029-6C7A-56E2-4CEA-1ADEBE14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070DD-A817-4E23-B97B-30B4638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5DC19-7B8B-E49C-74A4-7F3FC0CD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410A1-0773-4669-2525-7D25C437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45F72D-AD56-3D68-605A-C335BF1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25FF2-4384-BE39-DBF7-AA67DEC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FDB6F-1358-3845-7B8C-F87E258F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6"/>
            <a:ext cx="11582400" cy="6101272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582400" cy="552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D58E9-C5BA-440B-DD9D-89D6B91A0F7F}"/>
              </a:ext>
            </a:extLst>
          </p:cNvPr>
          <p:cNvSpPr txBox="1"/>
          <p:nvPr userDrawn="1"/>
        </p:nvSpPr>
        <p:spPr>
          <a:xfrm>
            <a:off x="4473677" y="291352"/>
            <a:ext cx="324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목차</a:t>
            </a:r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2165554" y="1188992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C2A5EA59-0942-7FD9-06EE-7295A004FE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7839" y="1170242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게임 소개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게임 진행 방식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게임 기본 컨셉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35" name="Picture 2" descr="보석 일러스트 아이콘">
            <a:extLst>
              <a:ext uri="{FF2B5EF4-FFF2-40B4-BE49-F238E27FC236}">
                <a16:creationId xmlns:a16="http://schemas.microsoft.com/office/drawing/2014/main" id="{71F1A884-A9D7-D30E-793B-6B8230B02F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2165554" y="2950648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ECBBA22F-607E-4A5F-8EFF-349D8B8DF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7839" y="2931898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2. </a:t>
            </a:r>
            <a:r>
              <a:rPr lang="ko-KR" altLang="en-US" dirty="0"/>
              <a:t>시스템 기획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광물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새총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점수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랭킹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37" name="Picture 2" descr="보석 일러스트 아이콘">
            <a:extLst>
              <a:ext uri="{FF2B5EF4-FFF2-40B4-BE49-F238E27FC236}">
                <a16:creationId xmlns:a16="http://schemas.microsoft.com/office/drawing/2014/main" id="{A33C95EC-66CF-D0D5-D289-A6100A9BE09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2163097" y="4715745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텍스트 개체 틀 32">
            <a:extLst>
              <a:ext uri="{FF2B5EF4-FFF2-40B4-BE49-F238E27FC236}">
                <a16:creationId xmlns:a16="http://schemas.microsoft.com/office/drawing/2014/main" id="{DD57FF94-959F-ACAD-3CE1-467C0C2F2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5382" y="4696995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3. UI</a:t>
            </a:r>
            <a:r>
              <a:rPr lang="ko-KR" altLang="en-US" dirty="0"/>
              <a:t>구성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 err="1">
                <a:latin typeface="KCC-한빛" panose="02030503000000000000" pitchFamily="18" charset="-127"/>
                <a:ea typeface="KCC-한빛" panose="02030503000000000000" pitchFamily="18" charset="-127"/>
              </a:rPr>
              <a:t>인게임</a:t>
            </a:r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 </a:t>
            </a:r>
            <a:r>
              <a:rPr lang="en-US" altLang="ko-KR" dirty="0">
                <a:latin typeface="KCC-한빛" panose="02030503000000000000" pitchFamily="18" charset="-127"/>
                <a:ea typeface="KCC-한빛" panose="02030503000000000000" pitchFamily="18" charset="-127"/>
              </a:rPr>
              <a:t>UI</a:t>
            </a: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시스템</a:t>
            </a:r>
            <a:r>
              <a:rPr lang="en-US" altLang="ko-KR" dirty="0">
                <a:latin typeface="KCC-한빛" panose="02030503000000000000" pitchFamily="18" charset="-127"/>
                <a:ea typeface="KCC-한빛" panose="02030503000000000000" pitchFamily="18" charset="-127"/>
              </a:rPr>
              <a:t> UI</a:t>
            </a:r>
          </a:p>
          <a:p>
            <a:pPr lvl="1"/>
            <a:r>
              <a:rPr lang="en-US" altLang="ko-KR" dirty="0">
                <a:latin typeface="KCC-한빛" panose="02030503000000000000" pitchFamily="18" charset="-127"/>
                <a:ea typeface="KCC-한빛" panose="02030503000000000000" pitchFamily="18" charset="-127"/>
              </a:rPr>
              <a:t>UI </a:t>
            </a:r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진행 구조도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39" name="Picture 2" descr="보석 일러스트 아이콘">
            <a:extLst>
              <a:ext uri="{FF2B5EF4-FFF2-40B4-BE49-F238E27FC236}">
                <a16:creationId xmlns:a16="http://schemas.microsoft.com/office/drawing/2014/main" id="{0408E023-B177-E920-1F7A-3166F53815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6400800" y="1982385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32">
            <a:extLst>
              <a:ext uri="{FF2B5EF4-FFF2-40B4-BE49-F238E27FC236}">
                <a16:creationId xmlns:a16="http://schemas.microsoft.com/office/drawing/2014/main" id="{86289AA1-9CC2-BE42-37D8-FB1C719F60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3085" y="1963635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4. </a:t>
            </a:r>
            <a:r>
              <a:rPr lang="ko-KR" altLang="en-US" dirty="0"/>
              <a:t>데이터테이블</a:t>
            </a:r>
            <a:endParaRPr lang="en-US" altLang="ko-KR" dirty="0"/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광물 데이터 테이블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새총 데이터 테이블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점수 산정방식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41" name="Picture 2" descr="보석 일러스트 아이콘">
            <a:extLst>
              <a:ext uri="{FF2B5EF4-FFF2-40B4-BE49-F238E27FC236}">
                <a16:creationId xmlns:a16="http://schemas.microsoft.com/office/drawing/2014/main" id="{511A02DB-C754-56B8-C317-771B7E5496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6400800" y="4058669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텍스트 개체 틀 32">
            <a:extLst>
              <a:ext uri="{FF2B5EF4-FFF2-40B4-BE49-F238E27FC236}">
                <a16:creationId xmlns:a16="http://schemas.microsoft.com/office/drawing/2014/main" id="{50D40B32-BEF4-445F-743C-2FEBC2B67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3085" y="4039919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5. </a:t>
            </a:r>
            <a:r>
              <a:rPr lang="ko-KR" altLang="en-US" dirty="0"/>
              <a:t>개발 히스토리</a:t>
            </a:r>
            <a:endParaRPr lang="en-US" altLang="ko-KR" dirty="0"/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히스토리 작성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6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7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90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8A3AF-A29D-7FE5-0349-97B355C0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4172D-BDCE-5E08-4D15-D0D65BF3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61718-CA8D-DABD-C559-02B6C1C1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5FF4B-670F-43B1-994B-EDDEB7F706E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B172F-C243-960F-EDB1-01CA346C1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D5B26-0F47-84E6-B075-A5C1B32D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61" r:id="rId9"/>
    <p:sldLayoutId id="2147483662" r:id="rId10"/>
    <p:sldLayoutId id="2147483663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광물 대소동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791D7-FC47-6580-F4D7-23EB804D3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기획 </a:t>
            </a:r>
            <a:r>
              <a:rPr lang="en-US" altLang="ko-KR" dirty="0"/>
              <a:t>: </a:t>
            </a:r>
            <a:r>
              <a:rPr lang="ko-KR" altLang="en-US" dirty="0"/>
              <a:t>안제철 </a:t>
            </a:r>
            <a:r>
              <a:rPr lang="en-US" altLang="ko-KR" dirty="0"/>
              <a:t>, </a:t>
            </a:r>
            <a:r>
              <a:rPr lang="ko-KR" altLang="en-US" dirty="0" err="1"/>
              <a:t>강희승</a:t>
            </a:r>
            <a:endParaRPr lang="en-US" altLang="ko-KR" dirty="0"/>
          </a:p>
          <a:p>
            <a:r>
              <a:rPr lang="ko-KR" altLang="en-US" dirty="0"/>
              <a:t>개발 </a:t>
            </a:r>
            <a:r>
              <a:rPr lang="en-US" altLang="ko-KR" dirty="0"/>
              <a:t>: </a:t>
            </a:r>
            <a:r>
              <a:rPr lang="ko-KR" altLang="en-US" dirty="0" err="1"/>
              <a:t>박소빈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이지호</a:t>
            </a:r>
          </a:p>
        </p:txBody>
      </p:sp>
    </p:spTree>
    <p:extLst>
      <p:ext uri="{BB962C8B-B14F-4D97-AF65-F5344CB8AC3E}">
        <p14:creationId xmlns:p14="http://schemas.microsoft.com/office/powerpoint/2010/main" val="33423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1" name="텍스트 개체 틀 11"/>
          <p:cNvSpPr txBox="1"/>
          <p:nvPr/>
        </p:nvSpPr>
        <p:spPr>
          <a:xfrm>
            <a:off x="5852317" y="3154914"/>
            <a:ext cx="4870643" cy="57515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해당 아이템 사이즈 현 이미지 고정</a:t>
            </a:r>
          </a:p>
        </p:txBody>
      </p:sp>
      <p:pic>
        <p:nvPicPr>
          <p:cNvPr id="5" name="그림 4" descr="스크린샷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4100" y="2720794"/>
            <a:ext cx="2193506" cy="39024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10754" y="2627038"/>
            <a:ext cx="385094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013729" y="2760387"/>
            <a:ext cx="568959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0" name="꺾인 화살표 연결선 59"/>
          <p:cNvCxnSpPr>
            <a:cxnSpLocks/>
            <a:stCxn id="51" idx="1"/>
            <a:endCxn id="58" idx="0"/>
          </p:cNvCxnSpPr>
          <p:nvPr/>
        </p:nvCxnSpPr>
        <p:spPr>
          <a:xfrm rot="10800000">
            <a:off x="2298209" y="2760388"/>
            <a:ext cx="3554108" cy="682105"/>
          </a:xfrm>
          <a:prstGeom prst="bentConnector4">
            <a:avLst>
              <a:gd name="adj1" fmla="val 39120"/>
              <a:gd name="adj2" fmla="val 133514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양방향 화살표 60"/>
          <p:cNvCxnSpPr>
            <a:endCxn id="9" idx="4"/>
          </p:cNvCxnSpPr>
          <p:nvPr/>
        </p:nvCxnSpPr>
        <p:spPr>
          <a:xfrm flipH="1" flipV="1">
            <a:off x="3803301" y="3022254"/>
            <a:ext cx="3393161" cy="258582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11"/>
          <p:cNvSpPr txBox="1"/>
          <p:nvPr/>
        </p:nvSpPr>
        <p:spPr>
          <a:xfrm>
            <a:off x="6052342" y="5288515"/>
            <a:ext cx="4870643" cy="57515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상점 사이즈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=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설정창 사이즈</a:t>
            </a:r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01837580-86E4-F9D7-143A-B7A88363E8CD}"/>
              </a:ext>
            </a:extLst>
          </p:cNvPr>
          <p:cNvSpPr>
            <a:spLocks noGrp="1"/>
          </p:cNvSpPr>
          <p:nvPr/>
        </p:nvSpPr>
        <p:spPr>
          <a:xfrm>
            <a:off x="349324" y="2012330"/>
            <a:ext cx="5115847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해당 </a:t>
            </a: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추가 </a:t>
            </a:r>
            <a:r>
              <a:rPr lang="en-US" altLang="ko-KR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UI</a:t>
            </a:r>
            <a:endParaRPr kumimoji="0" lang="ko-KR" altLang="en-US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57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 descr="텍스트, 스크린샷, 보라색, 바이올렛색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46666" y="2734535"/>
            <a:ext cx="2252773" cy="3902400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1" name="텍스트 개체 틀 11"/>
          <p:cNvSpPr txBox="1"/>
          <p:nvPr/>
        </p:nvSpPr>
        <p:spPr>
          <a:xfrm>
            <a:off x="7154504" y="3916914"/>
            <a:ext cx="4870643" cy="8847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해당 상점 판넬 활성화 시</a:t>
            </a:r>
          </a:p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아이템 이미지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X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작동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X</a:t>
            </a:r>
          </a:p>
        </p:txBody>
      </p:sp>
      <p:sp>
        <p:nvSpPr>
          <p:cNvPr id="9" name="타원 8"/>
          <p:cNvSpPr/>
          <p:nvPr/>
        </p:nvSpPr>
        <p:spPr>
          <a:xfrm>
            <a:off x="6096000" y="3317600"/>
            <a:ext cx="385094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433079" y="2760387"/>
            <a:ext cx="568959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0" name="꺾인 화살표 연결선 59"/>
          <p:cNvCxnSpPr>
            <a:stCxn id="51" idx="1"/>
            <a:endCxn id="58" idx="0"/>
          </p:cNvCxnSpPr>
          <p:nvPr/>
        </p:nvCxnSpPr>
        <p:spPr>
          <a:xfrm flipH="1" flipV="1">
            <a:off x="4717558" y="2760387"/>
            <a:ext cx="2436946" cy="1598885"/>
          </a:xfrm>
          <a:prstGeom prst="bentConnector4">
            <a:avLst>
              <a:gd name="adj1" fmla="val 44111"/>
              <a:gd name="adj2" fmla="val 108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양방향 화살표 60"/>
          <p:cNvCxnSpPr>
            <a:stCxn id="63" idx="1"/>
            <a:endCxn id="9" idx="4"/>
          </p:cNvCxnSpPr>
          <p:nvPr/>
        </p:nvCxnSpPr>
        <p:spPr>
          <a:xfrm flipH="1" flipV="1">
            <a:off x="6288547" y="3712816"/>
            <a:ext cx="913580" cy="1863276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텍스트 개체 틀 11"/>
          <p:cNvSpPr>
            <a:spLocks noGrp="1"/>
          </p:cNvSpPr>
          <p:nvPr/>
        </p:nvSpPr>
        <p:spPr>
          <a:xfrm>
            <a:off x="349324" y="1946462"/>
            <a:ext cx="6223128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판넬 활성화 이미지</a:t>
            </a:r>
          </a:p>
        </p:txBody>
      </p:sp>
      <p:sp>
        <p:nvSpPr>
          <p:cNvPr id="63" name="텍스트 개체 틀 11"/>
          <p:cNvSpPr txBox="1"/>
          <p:nvPr/>
        </p:nvSpPr>
        <p:spPr>
          <a:xfrm>
            <a:off x="7202129" y="5288515"/>
            <a:ext cx="4870643" cy="57515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X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버튼 클릭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=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인게임 이동</a:t>
            </a:r>
          </a:p>
        </p:txBody>
      </p:sp>
      <p:pic>
        <p:nvPicPr>
          <p:cNvPr id="66" name="그림 65" descr="스크린샷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8725" y="2708888"/>
            <a:ext cx="2193506" cy="3902400"/>
          </a:xfrm>
          <a:prstGeom prst="rect">
            <a:avLst/>
          </a:prstGeom>
        </p:spPr>
      </p:pic>
      <p:sp>
        <p:nvSpPr>
          <p:cNvPr id="67" name="화살표: 아래쪽 62"/>
          <p:cNvSpPr/>
          <p:nvPr/>
        </p:nvSpPr>
        <p:spPr>
          <a:xfrm rot="16200000">
            <a:off x="3394534" y="4136908"/>
            <a:ext cx="503448" cy="828856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8" name="텍스트 개체 틀 11"/>
          <p:cNvSpPr txBox="1"/>
          <p:nvPr/>
        </p:nvSpPr>
        <p:spPr>
          <a:xfrm>
            <a:off x="6959407" y="2699079"/>
            <a:ext cx="5108767" cy="56086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상점 버튼 클릭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=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Game Pause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상태</a:t>
            </a:r>
          </a:p>
        </p:txBody>
      </p:sp>
      <p:cxnSp>
        <p:nvCxnSpPr>
          <p:cNvPr id="70" name="꺾인 연결선 69"/>
          <p:cNvCxnSpPr>
            <a:stCxn id="68" idx="0"/>
            <a:endCxn id="66" idx="0"/>
          </p:cNvCxnSpPr>
          <p:nvPr/>
        </p:nvCxnSpPr>
        <p:spPr>
          <a:xfrm rot="5400000">
            <a:off x="5709730" y="-1095173"/>
            <a:ext cx="9809" cy="7598313"/>
          </a:xfrm>
          <a:prstGeom prst="bentConnector3">
            <a:avLst>
              <a:gd name="adj1" fmla="val -1391825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8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 descr="텍스트, 스크린샷, 보라색, 바이올렛색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9667" y="2658335"/>
            <a:ext cx="2252773" cy="3902400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1" name="텍스트 개체 틀 11"/>
          <p:cNvSpPr txBox="1"/>
          <p:nvPr/>
        </p:nvSpPr>
        <p:spPr>
          <a:xfrm>
            <a:off x="7218003" y="5294864"/>
            <a:ext cx="4537267" cy="8847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곡괭이 이미지 클릭 시 작동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X</a:t>
            </a:r>
            <a:b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</a:b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폭탄 이미지 클릭 시 작동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X </a:t>
            </a:r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62" name="텍스트 개체 틀 11"/>
          <p:cNvSpPr>
            <a:spLocks noGrp="1"/>
          </p:cNvSpPr>
          <p:nvPr/>
        </p:nvSpPr>
        <p:spPr>
          <a:xfrm>
            <a:off x="-291273" y="2087149"/>
            <a:ext cx="6223128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해당 상점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UI 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이미지</a:t>
            </a:r>
          </a:p>
        </p:txBody>
      </p:sp>
      <p:sp>
        <p:nvSpPr>
          <p:cNvPr id="68" name="텍스트 개체 틀 11"/>
          <p:cNvSpPr txBox="1"/>
          <p:nvPr/>
        </p:nvSpPr>
        <p:spPr>
          <a:xfrm>
            <a:off x="7130856" y="2727654"/>
            <a:ext cx="4461067" cy="56086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구현 해야 할 상점 판넬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714500" y="3333750"/>
            <a:ext cx="2019300" cy="26289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cxnSp>
        <p:nvCxnSpPr>
          <p:cNvPr id="72" name="꺾인 화살표 연결선 71"/>
          <p:cNvCxnSpPr>
            <a:stCxn id="68" idx="1"/>
            <a:endCxn id="71" idx="0"/>
          </p:cNvCxnSpPr>
          <p:nvPr/>
        </p:nvCxnSpPr>
        <p:spPr>
          <a:xfrm flipH="1">
            <a:off x="2724150" y="3008088"/>
            <a:ext cx="4406706" cy="32566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텍스트 개체 틀 11"/>
          <p:cNvSpPr txBox="1"/>
          <p:nvPr/>
        </p:nvSpPr>
        <p:spPr>
          <a:xfrm>
            <a:off x="7468829" y="3741790"/>
            <a:ext cx="4013392" cy="47038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현 상점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=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아이템 갯수 확인  </a:t>
            </a:r>
          </a:p>
        </p:txBody>
      </p:sp>
      <p:cxnSp>
        <p:nvCxnSpPr>
          <p:cNvPr id="77" name="꺾인 화살표 연결선 71"/>
          <p:cNvCxnSpPr>
            <a:stCxn id="76" idx="1"/>
          </p:cNvCxnSpPr>
          <p:nvPr/>
        </p:nvCxnSpPr>
        <p:spPr>
          <a:xfrm rot="10800000">
            <a:off x="3016250" y="3532188"/>
            <a:ext cx="4452579" cy="4448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51" idx="1"/>
          </p:cNvCxnSpPr>
          <p:nvPr/>
        </p:nvCxnSpPr>
        <p:spPr>
          <a:xfrm rot="10800000">
            <a:off x="3206750" y="4548187"/>
            <a:ext cx="4011252" cy="11890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5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 descr="텍스트, 스크린샷, 보라색, 바이올렛색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79667" y="2658335"/>
            <a:ext cx="2252773" cy="3902400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62" name="텍스트 개체 틀 11"/>
          <p:cNvSpPr>
            <a:spLocks noGrp="1"/>
          </p:cNvSpPr>
          <p:nvPr/>
        </p:nvSpPr>
        <p:spPr>
          <a:xfrm>
            <a:off x="-387414" y="2037498"/>
            <a:ext cx="6223128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해당 상점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UI 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이미지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714500" y="3333750"/>
            <a:ext cx="2019300" cy="26289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6" name="텍스트 개체 틀 11"/>
          <p:cNvSpPr txBox="1"/>
          <p:nvPr/>
        </p:nvSpPr>
        <p:spPr>
          <a:xfrm>
            <a:off x="7021154" y="2497689"/>
            <a:ext cx="4127691" cy="4894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 광고 시청시 아이템 획득 </a:t>
            </a:r>
          </a:p>
        </p:txBody>
      </p:sp>
      <p:cxnSp>
        <p:nvCxnSpPr>
          <p:cNvPr id="77" name="꺾인 화살표 연결선 71"/>
          <p:cNvCxnSpPr>
            <a:stCxn id="76" idx="1"/>
          </p:cNvCxnSpPr>
          <p:nvPr/>
        </p:nvCxnSpPr>
        <p:spPr>
          <a:xfrm rot="10800000" flipV="1">
            <a:off x="3333750" y="2742412"/>
            <a:ext cx="3687404" cy="27265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텍스트 개체 틀 11"/>
          <p:cNvSpPr txBox="1"/>
          <p:nvPr/>
        </p:nvSpPr>
        <p:spPr>
          <a:xfrm>
            <a:off x="5747555" y="5074937"/>
            <a:ext cx="6108892" cy="95615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해당 광고 시청시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: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</a:t>
            </a:r>
          </a:p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곡괭이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1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개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/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폭탄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1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개 아이템 획득</a:t>
            </a:r>
          </a:p>
        </p:txBody>
      </p:sp>
      <p:sp>
        <p:nvSpPr>
          <p:cNvPr id="2" name="화살표: 아래쪽 62">
            <a:extLst>
              <a:ext uri="{FF2B5EF4-FFF2-40B4-BE49-F238E27FC236}">
                <a16:creationId xmlns:a16="http://schemas.microsoft.com/office/drawing/2014/main" id="{F156196D-81FB-28EC-79BD-2E987413D992}"/>
              </a:ext>
            </a:extLst>
          </p:cNvPr>
          <p:cNvSpPr/>
          <p:nvPr/>
        </p:nvSpPr>
        <p:spPr>
          <a:xfrm>
            <a:off x="9006746" y="3674646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 descr="텍스트, 스크린샷, 보라색, 바이올렛색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166" y="2734535"/>
            <a:ext cx="2252773" cy="3902400"/>
          </a:xfrm>
          <a:prstGeom prst="rect">
            <a:avLst/>
          </a:prstGeom>
        </p:spPr>
      </p:pic>
      <p:pic>
        <p:nvPicPr>
          <p:cNvPr id="66" name="그림 65" descr="스크린샷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14400" y="2708888"/>
            <a:ext cx="2193506" cy="3902400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62" name="텍스트 개체 틀 11"/>
          <p:cNvSpPr>
            <a:spLocks noGrp="1"/>
          </p:cNvSpPr>
          <p:nvPr/>
        </p:nvSpPr>
        <p:spPr>
          <a:xfrm>
            <a:off x="306256" y="1727564"/>
            <a:ext cx="6223128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45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</a:t>
            </a:r>
            <a:r>
              <a:rPr kumimoji="0" lang="en-US" altLang="ko-KR" sz="45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X </a:t>
            </a:r>
            <a:r>
              <a:rPr kumimoji="0" lang="ko-KR" altLang="en-US" sz="45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버튼 클릭 시 </a:t>
            </a:r>
          </a:p>
        </p:txBody>
      </p:sp>
      <p:sp>
        <p:nvSpPr>
          <p:cNvPr id="67" name="화살표: 아래쪽 62"/>
          <p:cNvSpPr/>
          <p:nvPr/>
        </p:nvSpPr>
        <p:spPr>
          <a:xfrm rot="16200000">
            <a:off x="3394534" y="4136908"/>
            <a:ext cx="503448" cy="828856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8" name="텍스트 개체 틀 11"/>
          <p:cNvSpPr txBox="1"/>
          <p:nvPr/>
        </p:nvSpPr>
        <p:spPr>
          <a:xfrm>
            <a:off x="6959406" y="2743529"/>
            <a:ext cx="5232593" cy="59564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3800">
                <a:solidFill>
                  <a:srgbClr val="FF0000"/>
                </a:solidFill>
                <a:latin typeface="굴림"/>
                <a:ea typeface="굴림"/>
              </a:rPr>
              <a:t>상점에서 </a:t>
            </a:r>
            <a:r>
              <a:rPr lang="en-US" altLang="ko-KR" sz="3800">
                <a:solidFill>
                  <a:srgbClr val="FF0000"/>
                </a:solidFill>
                <a:latin typeface="굴림"/>
                <a:ea typeface="굴림"/>
              </a:rPr>
              <a:t>X </a:t>
            </a:r>
            <a:r>
              <a:rPr lang="ko-KR" altLang="en-US" sz="3800">
                <a:solidFill>
                  <a:srgbClr val="FF0000"/>
                </a:solidFill>
                <a:latin typeface="굴림"/>
                <a:ea typeface="굴림"/>
              </a:rPr>
              <a:t>클릭  </a:t>
            </a:r>
            <a:endParaRPr lang="en-US" altLang="ko-KR" sz="380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3800">
              <a:solidFill>
                <a:srgbClr val="FF0000"/>
              </a:solidFill>
              <a:latin typeface="굴림"/>
              <a:ea typeface="굴림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452332" y="3288542"/>
            <a:ext cx="385094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75" name="양방향 화살표 74"/>
          <p:cNvCxnSpPr>
            <a:stCxn id="68" idx="0"/>
            <a:endCxn id="71" idx="0"/>
          </p:cNvCxnSpPr>
          <p:nvPr/>
        </p:nvCxnSpPr>
        <p:spPr>
          <a:xfrm rot="5400000">
            <a:off x="5837784" y="-449376"/>
            <a:ext cx="545012" cy="6930824"/>
          </a:xfrm>
          <a:prstGeom prst="bentConnector3">
            <a:avLst>
              <a:gd name="adj1" fmla="val -2577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4190507" y="2645832"/>
            <a:ext cx="2421466" cy="404706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77" name="텍스트 개체 틀 11"/>
          <p:cNvSpPr txBox="1"/>
          <p:nvPr/>
        </p:nvSpPr>
        <p:spPr>
          <a:xfrm>
            <a:off x="6959407" y="5541763"/>
            <a:ext cx="5232593" cy="7027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3800">
                <a:solidFill>
                  <a:srgbClr val="FF0000"/>
                </a:solidFill>
                <a:latin typeface="굴림"/>
                <a:ea typeface="굴림"/>
              </a:rPr>
              <a:t>  </a:t>
            </a:r>
            <a:r>
              <a:rPr lang="en-US" altLang="ko-KR" sz="3800">
                <a:solidFill>
                  <a:srgbClr val="FF0000"/>
                </a:solidFill>
                <a:latin typeface="굴림"/>
                <a:ea typeface="굴림"/>
              </a:rPr>
              <a:t>Game Pause </a:t>
            </a:r>
            <a:r>
              <a:rPr lang="ko-KR" altLang="en-US" sz="3800">
                <a:solidFill>
                  <a:srgbClr val="FF0000"/>
                </a:solidFill>
                <a:latin typeface="굴림"/>
                <a:ea typeface="굴림"/>
              </a:rPr>
              <a:t>해제</a:t>
            </a:r>
          </a:p>
        </p:txBody>
      </p:sp>
      <p:sp>
        <p:nvSpPr>
          <p:cNvPr id="78" name="텍스트 개체 틀 11"/>
          <p:cNvSpPr txBox="1"/>
          <p:nvPr/>
        </p:nvSpPr>
        <p:spPr>
          <a:xfrm>
            <a:off x="6959406" y="4133121"/>
            <a:ext cx="5232593" cy="59564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3800">
                <a:solidFill>
                  <a:srgbClr val="FF0000"/>
                </a:solidFill>
                <a:latin typeface="굴림"/>
                <a:ea typeface="굴림"/>
              </a:rPr>
              <a:t>InGame </a:t>
            </a:r>
            <a:r>
              <a:rPr lang="ko-KR" altLang="en-US" sz="3800">
                <a:solidFill>
                  <a:srgbClr val="FF0000"/>
                </a:solidFill>
                <a:latin typeface="굴림"/>
                <a:ea typeface="굴림"/>
              </a:rPr>
              <a:t>화면</a:t>
            </a:r>
          </a:p>
        </p:txBody>
      </p:sp>
      <p:sp>
        <p:nvSpPr>
          <p:cNvPr id="79" name="화살표: 아래쪽 62"/>
          <p:cNvSpPr/>
          <p:nvPr/>
        </p:nvSpPr>
        <p:spPr>
          <a:xfrm rot="21600000">
            <a:off x="9357185" y="3521742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0" name="화살표: 아래쪽 62"/>
          <p:cNvSpPr/>
          <p:nvPr/>
        </p:nvSpPr>
        <p:spPr>
          <a:xfrm rot="21600000">
            <a:off x="9343578" y="4911335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8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F29C522-F190-D6B0-C69B-36AF3857C8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6A29E68A-A435-841A-B21F-81AB0423C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A5942CB4-1687-268F-9C9B-6E1E90F0A0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80991F7D-9C87-90A7-96FD-31B5112D61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2EAC1961-BE54-7BC9-FC4E-2A9FA2889B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620673F1-FAE1-889C-C079-2612644E03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>
            <a:extLst>
              <a:ext uri="{FF2B5EF4-FFF2-40B4-BE49-F238E27FC236}">
                <a16:creationId xmlns:a16="http://schemas.microsoft.com/office/drawing/2014/main" id="{3DAE9DC8-3215-35EB-4D77-EA0FD09F78C1}"/>
              </a:ext>
            </a:extLst>
          </p:cNvPr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62" name="텍스트 개체 틀 11"/>
          <p:cNvSpPr>
            <a:spLocks noGrp="1"/>
          </p:cNvSpPr>
          <p:nvPr/>
        </p:nvSpPr>
        <p:spPr>
          <a:xfrm>
            <a:off x="-742977" y="1917323"/>
            <a:ext cx="5762931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현 광물 순서 </a:t>
            </a:r>
            <a:endParaRPr kumimoji="0" lang="ko-KR" altLang="en-US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78" name="텍스트 개체 틀 11"/>
          <p:cNvSpPr txBox="1"/>
          <p:nvPr/>
        </p:nvSpPr>
        <p:spPr>
          <a:xfrm>
            <a:off x="4088183" y="3808253"/>
            <a:ext cx="7586217" cy="105065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돌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철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구리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은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금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진주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자수정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사파이어 </a:t>
            </a:r>
          </a:p>
          <a:p>
            <a:pPr lvl="0" algn="ctr">
              <a:defRPr/>
            </a:pP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루비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토파즈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에메랄드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-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다이아몬드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02146" y="6070548"/>
            <a:ext cx="5048250" cy="495300"/>
          </a:xfrm>
          <a:prstGeom prst="rect">
            <a:avLst/>
          </a:prstGeom>
        </p:spPr>
      </p:pic>
      <p:pic>
        <p:nvPicPr>
          <p:cNvPr id="4" name="그림 3" descr="스크린샷이(가) 표시된 사진  AI가 생성한 콘텐츠는 부정확할 수 있습니다.">
            <a:extLst>
              <a:ext uri="{FF2B5EF4-FFF2-40B4-BE49-F238E27FC236}">
                <a16:creationId xmlns:a16="http://schemas.microsoft.com/office/drawing/2014/main" id="{D0A48A31-759E-F8B2-EF6A-61A75E4B7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41736" y="2502041"/>
            <a:ext cx="2193506" cy="3902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78CB24-9C45-B038-05B6-BF0A2711A0D7}"/>
              </a:ext>
            </a:extLst>
          </p:cNvPr>
          <p:cNvSpPr/>
          <p:nvPr/>
        </p:nvSpPr>
        <p:spPr>
          <a:xfrm>
            <a:off x="927756" y="6220985"/>
            <a:ext cx="2421466" cy="1834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cxnSp>
        <p:nvCxnSpPr>
          <p:cNvPr id="80" name="화살표 79"/>
          <p:cNvCxnSpPr>
            <a:stCxn id="5" idx="3"/>
            <a:endCxn id="3" idx="1"/>
          </p:cNvCxnSpPr>
          <p:nvPr/>
        </p:nvCxnSpPr>
        <p:spPr>
          <a:xfrm>
            <a:off x="3349222" y="6312713"/>
            <a:ext cx="2252924" cy="54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1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F1CB470-AB76-1C01-FF49-67C384A2D1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911BF3CF-5097-6F43-C35C-8175EFC68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D919CB0C-BC69-FE7A-4153-ED5CC05296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56786BC1-005B-66C5-DC05-32A08426C6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547BB5E1-4F27-0D68-1C69-A1C109EB6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A15396F0-F17A-F89D-3DAD-C6C3DF7D45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>
            <a:extLst>
              <a:ext uri="{FF2B5EF4-FFF2-40B4-BE49-F238E27FC236}">
                <a16:creationId xmlns:a16="http://schemas.microsoft.com/office/drawing/2014/main" id="{EE28DA49-FACA-0F96-92FE-23B635290682}"/>
              </a:ext>
            </a:extLst>
          </p:cNvPr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78" name="텍스트 개체 틀 11">
            <a:extLst>
              <a:ext uri="{FF2B5EF4-FFF2-40B4-BE49-F238E27FC236}">
                <a16:creationId xmlns:a16="http://schemas.microsoft.com/office/drawing/2014/main" id="{E26C361B-FA32-CACC-418C-E5577725A19A}"/>
              </a:ext>
            </a:extLst>
          </p:cNvPr>
          <p:cNvSpPr txBox="1"/>
          <p:nvPr/>
        </p:nvSpPr>
        <p:spPr>
          <a:xfrm>
            <a:off x="3976729" y="2718189"/>
            <a:ext cx="7586217" cy="4953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 dirty="0">
                <a:solidFill>
                  <a:srgbClr val="FF0000"/>
                </a:solidFill>
                <a:latin typeface="굴림"/>
                <a:ea typeface="굴림"/>
              </a:rPr>
              <a:t>!</a:t>
            </a:r>
            <a:r>
              <a:rPr lang="ko-KR" altLang="en-US" sz="2400" dirty="0">
                <a:solidFill>
                  <a:srgbClr val="FF0000"/>
                </a:solidFill>
                <a:latin typeface="굴림"/>
                <a:ea typeface="굴림"/>
              </a:rPr>
              <a:t> 곡괭이를 사용 하면 해당 단계에 맞게 </a:t>
            </a:r>
            <a:r>
              <a:rPr lang="ko-KR" altLang="en-US" sz="2400" dirty="0" err="1">
                <a:solidFill>
                  <a:srgbClr val="FF0000"/>
                </a:solidFill>
                <a:latin typeface="굴림"/>
                <a:ea typeface="굴림"/>
              </a:rPr>
              <a:t>파티클</a:t>
            </a:r>
            <a:r>
              <a:rPr lang="ko-KR" altLang="en-US" sz="2400" dirty="0">
                <a:solidFill>
                  <a:srgbClr val="FF0000"/>
                </a:solidFill>
                <a:latin typeface="굴림"/>
                <a:ea typeface="굴림"/>
              </a:rPr>
              <a:t> 적용 </a:t>
            </a:r>
            <a:r>
              <a:rPr lang="en-US" altLang="ko-KR" sz="2400" dirty="0">
                <a:solidFill>
                  <a:srgbClr val="FF0000"/>
                </a:solidFill>
                <a:latin typeface="굴림"/>
                <a:ea typeface="굴림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굴림"/>
              <a:ea typeface="굴림"/>
            </a:endParaRPr>
          </a:p>
        </p:txBody>
      </p:sp>
      <p:pic>
        <p:nvPicPr>
          <p:cNvPr id="4" name="그림 3" descr="스크린샷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1736" y="2635391"/>
            <a:ext cx="2193506" cy="3902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7756" y="6354335"/>
            <a:ext cx="2421466" cy="1834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647FBA32-FF51-AF5C-FC87-F79D97A49205}"/>
              </a:ext>
            </a:extLst>
          </p:cNvPr>
          <p:cNvSpPr txBox="1"/>
          <p:nvPr/>
        </p:nvSpPr>
        <p:spPr>
          <a:xfrm>
            <a:off x="3976728" y="3999139"/>
            <a:ext cx="7586217" cy="4953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000" dirty="0">
                <a:solidFill>
                  <a:srgbClr val="FF0000"/>
                </a:solidFill>
                <a:latin typeface="굴림"/>
                <a:ea typeface="굴림"/>
              </a:rPr>
              <a:t>1~4</a:t>
            </a:r>
            <a:r>
              <a:rPr lang="ko-KR" altLang="en-US" sz="2000" dirty="0">
                <a:solidFill>
                  <a:srgbClr val="FF0000"/>
                </a:solidFill>
                <a:latin typeface="굴림"/>
                <a:ea typeface="굴림"/>
              </a:rPr>
              <a:t>단계 </a:t>
            </a:r>
            <a:r>
              <a:rPr lang="ko-KR" altLang="en-US" sz="2000" dirty="0" err="1">
                <a:solidFill>
                  <a:srgbClr val="FF0000"/>
                </a:solidFill>
                <a:latin typeface="굴림"/>
                <a:ea typeface="굴림"/>
              </a:rPr>
              <a:t>파티클</a:t>
            </a:r>
            <a:r>
              <a:rPr lang="ko-KR" altLang="en-US" sz="2000" dirty="0">
                <a:solidFill>
                  <a:srgbClr val="FF0000"/>
                </a:solidFill>
                <a:latin typeface="굴림"/>
                <a:ea typeface="굴림"/>
              </a:rPr>
              <a:t> 적용 </a:t>
            </a:r>
            <a:r>
              <a:rPr lang="en-US" altLang="ko-KR" sz="2000" dirty="0">
                <a:solidFill>
                  <a:srgbClr val="FF0000"/>
                </a:solidFill>
                <a:latin typeface="굴림"/>
                <a:ea typeface="굴림"/>
              </a:rPr>
              <a:t>: CFXR3 Hit Misc A  </a:t>
            </a:r>
            <a:endParaRPr lang="ko-KR" altLang="en-US" sz="2000" dirty="0">
              <a:solidFill>
                <a:srgbClr val="FF0000"/>
              </a:solidFill>
              <a:latin typeface="굴림"/>
              <a:ea typeface="굴림"/>
            </a:endParaRPr>
          </a:p>
        </p:txBody>
      </p:sp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35A6F910-B31C-B176-E4E7-998335A48F05}"/>
              </a:ext>
            </a:extLst>
          </p:cNvPr>
          <p:cNvSpPr txBox="1"/>
          <p:nvPr/>
        </p:nvSpPr>
        <p:spPr>
          <a:xfrm>
            <a:off x="3976728" y="4818551"/>
            <a:ext cx="7586217" cy="4953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000" dirty="0">
                <a:solidFill>
                  <a:srgbClr val="FF0000"/>
                </a:solidFill>
                <a:latin typeface="굴림"/>
                <a:ea typeface="굴림"/>
              </a:rPr>
              <a:t>5~8</a:t>
            </a:r>
            <a:r>
              <a:rPr lang="ko-KR" altLang="en-US" sz="2000" dirty="0">
                <a:solidFill>
                  <a:srgbClr val="FF0000"/>
                </a:solidFill>
                <a:latin typeface="굴림"/>
                <a:ea typeface="굴림"/>
              </a:rPr>
              <a:t>단계 </a:t>
            </a:r>
            <a:r>
              <a:rPr lang="ko-KR" altLang="en-US" sz="2000" dirty="0" err="1">
                <a:solidFill>
                  <a:srgbClr val="FF0000"/>
                </a:solidFill>
                <a:latin typeface="굴림"/>
                <a:ea typeface="굴림"/>
              </a:rPr>
              <a:t>파티클</a:t>
            </a:r>
            <a:r>
              <a:rPr lang="ko-KR" altLang="en-US" sz="2000" dirty="0">
                <a:solidFill>
                  <a:srgbClr val="FF0000"/>
                </a:solidFill>
                <a:latin typeface="굴림"/>
                <a:ea typeface="굴림"/>
              </a:rPr>
              <a:t> 적용 </a:t>
            </a:r>
            <a:r>
              <a:rPr lang="en-US" altLang="ko-KR" sz="2000" dirty="0">
                <a:solidFill>
                  <a:srgbClr val="FF0000"/>
                </a:solidFill>
                <a:latin typeface="굴림"/>
                <a:ea typeface="굴림"/>
              </a:rPr>
              <a:t>: CFXR3 Hit Ice B (Air)</a:t>
            </a:r>
            <a:endParaRPr lang="ko-KR" altLang="en-US" sz="2000" dirty="0">
              <a:solidFill>
                <a:srgbClr val="FF0000"/>
              </a:solidFill>
              <a:latin typeface="굴림"/>
              <a:ea typeface="굴림"/>
            </a:endParaRPr>
          </a:p>
        </p:txBody>
      </p:sp>
      <p:sp>
        <p:nvSpPr>
          <p:cNvPr id="7" name="텍스트 개체 틀 11"/>
          <p:cNvSpPr txBox="1"/>
          <p:nvPr/>
        </p:nvSpPr>
        <p:spPr>
          <a:xfrm>
            <a:off x="3976727" y="5663237"/>
            <a:ext cx="7586217" cy="4953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000">
                <a:solidFill>
                  <a:srgbClr val="FF0000"/>
                </a:solidFill>
                <a:latin typeface="굴림"/>
                <a:ea typeface="굴림"/>
              </a:rPr>
              <a:t>5~8</a:t>
            </a: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단계 파티클 적용 </a:t>
            </a:r>
            <a:r>
              <a:rPr lang="en-US" altLang="ko-KR" sz="2000">
                <a:solidFill>
                  <a:srgbClr val="FF0000"/>
                </a:solidFill>
                <a:latin typeface="굴림"/>
                <a:ea typeface="굴림"/>
              </a:rPr>
              <a:t>:CFXR Impact Glowing HDR (Blue)</a:t>
            </a:r>
            <a:endParaRPr lang="ko-KR" altLang="en-US" sz="2000">
              <a:solidFill>
                <a:srgbClr val="FF0000"/>
              </a:solidFill>
              <a:latin typeface="굴림"/>
              <a:ea typeface="굴림"/>
            </a:endParaRPr>
          </a:p>
        </p:txBody>
      </p:sp>
      <p:sp>
        <p:nvSpPr>
          <p:cNvPr id="80" name="화살표: 아래쪽 62"/>
          <p:cNvSpPr/>
          <p:nvPr/>
        </p:nvSpPr>
        <p:spPr>
          <a:xfrm rot="21600000">
            <a:off x="7574833" y="3372285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81" name="꺾인 화살표 연결선 80"/>
          <p:cNvCxnSpPr>
            <a:stCxn id="82" idx="0"/>
            <a:endCxn id="78" idx="0"/>
          </p:cNvCxnSpPr>
          <p:nvPr/>
        </p:nvCxnSpPr>
        <p:spPr>
          <a:xfrm rot="5400000" flipH="1" flipV="1">
            <a:off x="4531201" y="-504961"/>
            <a:ext cx="15486" cy="6461787"/>
          </a:xfrm>
          <a:prstGeom prst="bentConnector3">
            <a:avLst>
              <a:gd name="adj1" fmla="val 967482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1152525" y="2733675"/>
            <a:ext cx="311049" cy="2945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AB19EE30-0655-830D-FA5C-0A8937783C2E}"/>
              </a:ext>
            </a:extLst>
          </p:cNvPr>
          <p:cNvSpPr>
            <a:spLocks noGrp="1"/>
          </p:cNvSpPr>
          <p:nvPr/>
        </p:nvSpPr>
        <p:spPr>
          <a:xfrm>
            <a:off x="-742977" y="2005011"/>
            <a:ext cx="5762931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해당 </a:t>
            </a:r>
            <a:r>
              <a:rPr lang="ko-KR" altLang="en-US" sz="3200" b="1" dirty="0" err="1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파티클</a:t>
            </a: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 적용 </a:t>
            </a:r>
            <a:endParaRPr kumimoji="0" lang="ko-KR" altLang="en-US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51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1BEF56E-9429-C3FF-3632-685995DA90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0CFF2C64-CEEE-D075-5100-25AA759D78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78B31F2A-2271-E6E3-92FB-97957F819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5EA33E12-A4D4-32F6-30B1-A5BDBEDE80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A00E6545-F9E7-0561-9A72-A926C2B6AC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18676795-2E48-9D3A-2D1A-AF147C2141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>
            <a:extLst>
              <a:ext uri="{FF2B5EF4-FFF2-40B4-BE49-F238E27FC236}">
                <a16:creationId xmlns:a16="http://schemas.microsoft.com/office/drawing/2014/main" id="{1CFAE3B2-5320-4863-C02E-7821AD108D84}"/>
              </a:ext>
            </a:extLst>
          </p:cNvPr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78" name="텍스트 개체 틀 11"/>
          <p:cNvSpPr txBox="1"/>
          <p:nvPr/>
        </p:nvSpPr>
        <p:spPr>
          <a:xfrm>
            <a:off x="3976729" y="3661164"/>
            <a:ext cx="7586217" cy="4953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!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폭탄을 사용 하면 해당 파티클 적용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!</a:t>
            </a:r>
          </a:p>
        </p:txBody>
      </p:sp>
      <p:pic>
        <p:nvPicPr>
          <p:cNvPr id="4" name="그림 3" descr="스크린샷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41736" y="2654441"/>
            <a:ext cx="2193506" cy="3902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7756" y="6373385"/>
            <a:ext cx="2421466" cy="18345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" name="텍스트 개체 틀 11"/>
          <p:cNvSpPr txBox="1"/>
          <p:nvPr/>
        </p:nvSpPr>
        <p:spPr>
          <a:xfrm>
            <a:off x="3976728" y="5399314"/>
            <a:ext cx="7586217" cy="4953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000">
                <a:solidFill>
                  <a:srgbClr val="FF0000"/>
                </a:solidFill>
                <a:latin typeface="굴림"/>
                <a:ea typeface="굴림"/>
              </a:rPr>
              <a:t>CFXR Explosion 1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1381125" y="2752725"/>
            <a:ext cx="311049" cy="29451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cxnSp>
        <p:nvCxnSpPr>
          <p:cNvPr id="83" name="꺾인 화살표 연결선 82"/>
          <p:cNvCxnSpPr>
            <a:stCxn id="81" idx="0"/>
            <a:endCxn id="78" idx="0"/>
          </p:cNvCxnSpPr>
          <p:nvPr/>
        </p:nvCxnSpPr>
        <p:spPr>
          <a:xfrm rot="5400000" flipV="1">
            <a:off x="4199024" y="90350"/>
            <a:ext cx="908439" cy="6233187"/>
          </a:xfrm>
          <a:prstGeom prst="bentConnector3">
            <a:avLst>
              <a:gd name="adj1" fmla="val -15537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화살표: 아래쪽 62"/>
          <p:cNvSpPr/>
          <p:nvPr/>
        </p:nvSpPr>
        <p:spPr>
          <a:xfrm rot="21600000">
            <a:off x="7574833" y="4515285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8DC0B084-C4F6-18D7-8B33-B81B05D7047D}"/>
              </a:ext>
            </a:extLst>
          </p:cNvPr>
          <p:cNvSpPr>
            <a:spLocks noGrp="1"/>
          </p:cNvSpPr>
          <p:nvPr/>
        </p:nvSpPr>
        <p:spPr>
          <a:xfrm>
            <a:off x="-742977" y="2005011"/>
            <a:ext cx="5762931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해당 </a:t>
            </a:r>
            <a:r>
              <a:rPr lang="ko-KR" altLang="en-US" sz="3200" b="1" dirty="0" err="1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파티클</a:t>
            </a: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 적용 </a:t>
            </a:r>
            <a:endParaRPr kumimoji="0" lang="ko-KR" altLang="en-US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14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78" name="텍스트 개체 틀 11"/>
          <p:cNvSpPr txBox="1"/>
          <p:nvPr/>
        </p:nvSpPr>
        <p:spPr>
          <a:xfrm>
            <a:off x="6096000" y="2895261"/>
            <a:ext cx="5702394" cy="16499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곡괭이 사용시  </a:t>
            </a:r>
          </a:p>
          <a:p>
            <a:pPr lvl="0" algn="ctr">
              <a:defRPr/>
            </a:pPr>
            <a:endParaRPr lang="ko-KR" altLang="en-US" sz="200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200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해당 광물 하나만 제거 </a:t>
            </a:r>
          </a:p>
        </p:txBody>
      </p:sp>
      <p:sp>
        <p:nvSpPr>
          <p:cNvPr id="79" name="텍스트 개체 틀 11"/>
          <p:cNvSpPr>
            <a:spLocks noGrp="1"/>
          </p:cNvSpPr>
          <p:nvPr/>
        </p:nvSpPr>
        <p:spPr>
          <a:xfrm>
            <a:off x="-1992" y="2288959"/>
            <a:ext cx="6223128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곡괭이 아이템 설명</a:t>
            </a:r>
          </a:p>
        </p:txBody>
      </p:sp>
      <p:sp>
        <p:nvSpPr>
          <p:cNvPr id="84" name="화살표: 아래쪽 62"/>
          <p:cNvSpPr/>
          <p:nvPr/>
        </p:nvSpPr>
        <p:spPr>
          <a:xfrm rot="21600000">
            <a:off x="8679626" y="3429000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5" name="텍스트 개체 틀 11"/>
          <p:cNvSpPr txBox="1"/>
          <p:nvPr/>
        </p:nvSpPr>
        <p:spPr>
          <a:xfrm>
            <a:off x="6078236" y="5650654"/>
            <a:ext cx="5683559" cy="41582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해당 점수는 유지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3822" y="2914400"/>
            <a:ext cx="2147016" cy="3768975"/>
          </a:xfrm>
          <a:prstGeom prst="rect">
            <a:avLst/>
          </a:prstGeom>
        </p:spPr>
      </p:pic>
      <p:sp>
        <p:nvSpPr>
          <p:cNvPr id="90" name="화살표: 아래쪽 62"/>
          <p:cNvSpPr/>
          <p:nvPr/>
        </p:nvSpPr>
        <p:spPr>
          <a:xfrm rot="16083970">
            <a:off x="2789750" y="4368023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1" name="화살표: 아래쪽 62"/>
          <p:cNvSpPr/>
          <p:nvPr/>
        </p:nvSpPr>
        <p:spPr>
          <a:xfrm rot="21600000">
            <a:off x="8677380" y="4844838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8947" y="2923925"/>
            <a:ext cx="2147016" cy="3768975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4180297" y="2956313"/>
            <a:ext cx="567219" cy="48718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Score 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8080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538163" y="3562778"/>
            <a:ext cx="374578" cy="32106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1399" y="3543201"/>
            <a:ext cx="277402" cy="2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8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78" name="텍스트 개체 틀 11"/>
          <p:cNvSpPr txBox="1"/>
          <p:nvPr/>
        </p:nvSpPr>
        <p:spPr>
          <a:xfrm>
            <a:off x="6096000" y="3881585"/>
            <a:ext cx="5702394" cy="3549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곡괭이 이미지를 클릭하면 클릭한 광물 제거  </a:t>
            </a:r>
          </a:p>
          <a:p>
            <a:pPr lvl="0" algn="ctr">
              <a:defRPr/>
            </a:pPr>
            <a:endParaRPr lang="ko-KR" altLang="en-US" sz="200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2000">
              <a:solidFill>
                <a:srgbClr val="FF0000"/>
              </a:solidFill>
              <a:latin typeface="굴림"/>
              <a:ea typeface="굴림"/>
            </a:endParaRPr>
          </a:p>
        </p:txBody>
      </p:sp>
      <p:sp>
        <p:nvSpPr>
          <p:cNvPr id="85" name="텍스트 개체 틀 11"/>
          <p:cNvSpPr txBox="1"/>
          <p:nvPr/>
        </p:nvSpPr>
        <p:spPr>
          <a:xfrm>
            <a:off x="6078236" y="5650654"/>
            <a:ext cx="5683559" cy="41582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해당 점수는 유지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3822" y="2914400"/>
            <a:ext cx="2147016" cy="3768975"/>
          </a:xfrm>
          <a:prstGeom prst="rect">
            <a:avLst/>
          </a:prstGeom>
        </p:spPr>
      </p:pic>
      <p:sp>
        <p:nvSpPr>
          <p:cNvPr id="90" name="화살표: 아래쪽 62"/>
          <p:cNvSpPr/>
          <p:nvPr/>
        </p:nvSpPr>
        <p:spPr>
          <a:xfrm rot="16083970">
            <a:off x="2789750" y="4368023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1" name="화살표: 아래쪽 62"/>
          <p:cNvSpPr/>
          <p:nvPr/>
        </p:nvSpPr>
        <p:spPr>
          <a:xfrm rot="21600000">
            <a:off x="8773701" y="4844838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8573" y="3060918"/>
            <a:ext cx="381033" cy="243861"/>
          </a:xfrm>
          <a:prstGeom prst="rect">
            <a:avLst/>
          </a:prstGeom>
        </p:spPr>
      </p:pic>
      <p:cxnSp>
        <p:nvCxnSpPr>
          <p:cNvPr id="94" name="꺾인 연결선 93"/>
          <p:cNvCxnSpPr>
            <a:stCxn id="95" idx="0"/>
            <a:endCxn id="78" idx="0"/>
          </p:cNvCxnSpPr>
          <p:nvPr/>
        </p:nvCxnSpPr>
        <p:spPr>
          <a:xfrm rot="5400000" flipV="1">
            <a:off x="4493921" y="-571690"/>
            <a:ext cx="830021" cy="8076530"/>
          </a:xfrm>
          <a:prstGeom prst="bentConnector3">
            <a:avLst>
              <a:gd name="adj1" fmla="val -2884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724370" y="3051564"/>
            <a:ext cx="292593" cy="28904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8947" y="2923925"/>
            <a:ext cx="2147016" cy="3768975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4180297" y="2956313"/>
            <a:ext cx="567219" cy="48718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Score 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8080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3538163" y="3562778"/>
            <a:ext cx="374578" cy="32106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81399" y="3543201"/>
            <a:ext cx="277402" cy="277402"/>
          </a:xfrm>
          <a:prstGeom prst="rect">
            <a:avLst/>
          </a:prstGeom>
        </p:spPr>
      </p:pic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E23F7EBE-AF9D-5108-C862-76A9261D75C6}"/>
              </a:ext>
            </a:extLst>
          </p:cNvPr>
          <p:cNvSpPr>
            <a:spLocks noGrp="1"/>
          </p:cNvSpPr>
          <p:nvPr/>
        </p:nvSpPr>
        <p:spPr>
          <a:xfrm>
            <a:off x="-1992" y="2288959"/>
            <a:ext cx="6223128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곡괭이 아이템 </a:t>
            </a: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사용법</a:t>
            </a:r>
            <a:endParaRPr kumimoji="0" lang="ko-KR" altLang="en-US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37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pic>
        <p:nvPicPr>
          <p:cNvPr id="62" name="그림 61" descr="텍스트, 스크린샷, 보라색, 바이올렛색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695" y="2356572"/>
            <a:ext cx="2252773" cy="3902400"/>
          </a:xfrm>
          <a:prstGeom prst="rect">
            <a:avLst/>
          </a:prstGeom>
        </p:spPr>
      </p:pic>
      <p:sp>
        <p:nvSpPr>
          <p:cNvPr id="73" name="텍스트 개체 틀 11"/>
          <p:cNvSpPr txBox="1"/>
          <p:nvPr/>
        </p:nvSpPr>
        <p:spPr>
          <a:xfrm>
            <a:off x="3627579" y="2485697"/>
            <a:ext cx="8291370" cy="364415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36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상점 및 아이템</a:t>
            </a:r>
            <a:r>
              <a:rPr lang="en-US" altLang="ko-KR" sz="36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(</a:t>
            </a:r>
            <a:r>
              <a:rPr lang="ko-KR" altLang="en-US" sz="36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곡괭이</a:t>
            </a:r>
            <a:r>
              <a:rPr lang="en-US" altLang="ko-KR" sz="36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, </a:t>
            </a:r>
            <a:r>
              <a:rPr lang="ko-KR" altLang="en-US" sz="36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폭탄</a:t>
            </a:r>
            <a:r>
              <a:rPr lang="en-US" altLang="ko-KR" sz="36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) </a:t>
            </a:r>
            <a:r>
              <a:rPr lang="ko-KR" altLang="en-US" sz="36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시스템</a:t>
            </a:r>
            <a:endParaRPr lang="en-US" altLang="ko-KR" sz="3600" dirty="0">
              <a:solidFill>
                <a:srgbClr val="FF0000"/>
              </a:solidFill>
              <a:effectLst/>
              <a:latin typeface="굴림"/>
              <a:ea typeface="굴림"/>
            </a:endParaRPr>
          </a:p>
          <a:p>
            <a:pPr lvl="0">
              <a:defRPr/>
            </a:pPr>
            <a:endParaRPr lang="en-US" altLang="ko-KR" sz="2000" dirty="0">
              <a:solidFill>
                <a:srgbClr val="FF0000"/>
              </a:solidFill>
              <a:effectLst/>
              <a:latin typeface="굴림"/>
              <a:ea typeface="굴림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0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게임 플레이의 반복성 유도 </a:t>
            </a:r>
            <a:endParaRPr lang="en-US" altLang="ko-KR" sz="2000" dirty="0">
              <a:solidFill>
                <a:srgbClr val="FF0000"/>
              </a:solidFill>
              <a:effectLst/>
              <a:latin typeface="굴림"/>
              <a:ea typeface="굴림"/>
            </a:endParaRPr>
          </a:p>
          <a:p>
            <a:pPr marL="342900" lvl="0" indent="-342900">
              <a:buFontTx/>
              <a:buChar char="-"/>
              <a:defRPr/>
            </a:pPr>
            <a:endParaRPr lang="en-US" altLang="ko-KR" sz="2000" dirty="0">
              <a:solidFill>
                <a:srgbClr val="FF0000"/>
              </a:solidFill>
              <a:effectLst/>
              <a:latin typeface="굴림"/>
              <a:ea typeface="굴림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0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광고 시청 유도</a:t>
            </a:r>
            <a:endParaRPr lang="en-US" altLang="ko-KR" sz="2000" dirty="0">
              <a:solidFill>
                <a:srgbClr val="FF0000"/>
              </a:solidFill>
              <a:effectLst/>
              <a:latin typeface="굴림"/>
              <a:ea typeface="굴림"/>
            </a:endParaRPr>
          </a:p>
          <a:p>
            <a:pPr marL="342900" lvl="0" indent="-342900">
              <a:buFontTx/>
              <a:buChar char="-"/>
              <a:defRPr/>
            </a:pPr>
            <a:endParaRPr lang="en-US" altLang="ko-KR" sz="2000" dirty="0">
              <a:solidFill>
                <a:srgbClr val="FF0000"/>
              </a:solidFill>
              <a:effectLst/>
              <a:latin typeface="굴림"/>
              <a:ea typeface="굴림"/>
            </a:endParaRPr>
          </a:p>
          <a:p>
            <a:pPr marL="342900" lvl="0" indent="-342900">
              <a:buFontTx/>
              <a:buChar char="-"/>
              <a:defRPr/>
            </a:pPr>
            <a:r>
              <a:rPr lang="ko-KR" altLang="en-US" sz="2000" dirty="0">
                <a:solidFill>
                  <a:srgbClr val="FF0000"/>
                </a:solidFill>
                <a:effectLst/>
                <a:latin typeface="굴림"/>
                <a:ea typeface="굴림"/>
              </a:rPr>
              <a:t>전략적 자원 관리 하기 위한 목적</a:t>
            </a:r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B6D0225B-3812-73EA-F0DA-AB7343E6DD45}"/>
              </a:ext>
            </a:extLst>
          </p:cNvPr>
          <p:cNvSpPr>
            <a:spLocks noGrp="1"/>
          </p:cNvSpPr>
          <p:nvPr/>
        </p:nvSpPr>
        <p:spPr>
          <a:xfrm>
            <a:off x="-235443" y="1752452"/>
            <a:ext cx="562277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상점 기획 의도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4381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78" name="텍스트 개체 틀 11"/>
          <p:cNvSpPr txBox="1"/>
          <p:nvPr/>
        </p:nvSpPr>
        <p:spPr>
          <a:xfrm>
            <a:off x="6096000" y="2895261"/>
            <a:ext cx="5702394" cy="164991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폭탄 사용</a:t>
            </a:r>
            <a:r>
              <a:rPr lang="en-US" altLang="ko-KR" sz="2000">
                <a:solidFill>
                  <a:srgbClr val="FF0000"/>
                </a:solidFill>
                <a:latin typeface="굴림"/>
                <a:ea typeface="굴림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시 </a:t>
            </a:r>
          </a:p>
          <a:p>
            <a:pPr lvl="0" algn="ctr">
              <a:defRPr/>
            </a:pPr>
            <a:endParaRPr lang="ko-KR" altLang="en-US" sz="200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200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맵 전체 광물  제거 </a:t>
            </a:r>
          </a:p>
        </p:txBody>
      </p:sp>
      <p:sp>
        <p:nvSpPr>
          <p:cNvPr id="84" name="화살표: 아래쪽 62"/>
          <p:cNvSpPr/>
          <p:nvPr/>
        </p:nvSpPr>
        <p:spPr>
          <a:xfrm rot="21600000">
            <a:off x="8679626" y="3429000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5" name="텍스트 개체 틀 11"/>
          <p:cNvSpPr txBox="1"/>
          <p:nvPr/>
        </p:nvSpPr>
        <p:spPr>
          <a:xfrm>
            <a:off x="6078236" y="5650654"/>
            <a:ext cx="5683559" cy="41582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해당 점수는 유지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7492" y="2916310"/>
            <a:ext cx="2272830" cy="3785804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4180297" y="2956313"/>
            <a:ext cx="567219" cy="40081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Score 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8080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3822" y="2914400"/>
            <a:ext cx="2147016" cy="3768975"/>
          </a:xfrm>
          <a:prstGeom prst="rect">
            <a:avLst/>
          </a:prstGeom>
        </p:spPr>
      </p:pic>
      <p:sp>
        <p:nvSpPr>
          <p:cNvPr id="90" name="화살표: 아래쪽 62"/>
          <p:cNvSpPr/>
          <p:nvPr/>
        </p:nvSpPr>
        <p:spPr>
          <a:xfrm rot="16083970">
            <a:off x="2789750" y="4368023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1" name="화살표: 아래쪽 62"/>
          <p:cNvSpPr/>
          <p:nvPr/>
        </p:nvSpPr>
        <p:spPr>
          <a:xfrm rot="21600000">
            <a:off x="8677380" y="4844838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95C6D546-5C09-2F7A-54F1-67665869BD50}"/>
              </a:ext>
            </a:extLst>
          </p:cNvPr>
          <p:cNvSpPr>
            <a:spLocks noGrp="1"/>
          </p:cNvSpPr>
          <p:nvPr/>
        </p:nvSpPr>
        <p:spPr>
          <a:xfrm>
            <a:off x="-1992" y="2288959"/>
            <a:ext cx="6223128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3200" b="1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폭탄</a:t>
            </a:r>
            <a:r>
              <a:rPr kumimoji="0" lang="ko-KR" altLang="en-US" sz="3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아이템 설명</a:t>
            </a:r>
          </a:p>
        </p:txBody>
      </p:sp>
    </p:spTree>
    <p:extLst>
      <p:ext uri="{BB962C8B-B14F-4D97-AF65-F5344CB8AC3E}">
        <p14:creationId xmlns:p14="http://schemas.microsoft.com/office/powerpoint/2010/main" val="20367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78" name="텍스트 개체 틀 11"/>
          <p:cNvSpPr txBox="1"/>
          <p:nvPr/>
        </p:nvSpPr>
        <p:spPr>
          <a:xfrm>
            <a:off x="6096000" y="3881585"/>
            <a:ext cx="5702394" cy="3549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폭탄 이미지를 클릭하면 맵 전체 광물 제거  </a:t>
            </a:r>
          </a:p>
          <a:p>
            <a:pPr lvl="0" algn="ctr">
              <a:defRPr/>
            </a:pPr>
            <a:endParaRPr lang="ko-KR" altLang="en-US" sz="2000">
              <a:solidFill>
                <a:srgbClr val="FF0000"/>
              </a:solidFill>
              <a:latin typeface="굴림"/>
              <a:ea typeface="굴림"/>
            </a:endParaRPr>
          </a:p>
          <a:p>
            <a:pPr lvl="0" algn="ctr">
              <a:defRPr/>
            </a:pPr>
            <a:endParaRPr lang="ko-KR" altLang="en-US" sz="2000">
              <a:solidFill>
                <a:srgbClr val="FF0000"/>
              </a:solidFill>
              <a:latin typeface="굴림"/>
              <a:ea typeface="굴림"/>
            </a:endParaRPr>
          </a:p>
        </p:txBody>
      </p:sp>
      <p:sp>
        <p:nvSpPr>
          <p:cNvPr id="85" name="텍스트 개체 틀 11"/>
          <p:cNvSpPr txBox="1"/>
          <p:nvPr/>
        </p:nvSpPr>
        <p:spPr>
          <a:xfrm>
            <a:off x="6078236" y="5650654"/>
            <a:ext cx="5683559" cy="41582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000">
                <a:solidFill>
                  <a:srgbClr val="FF0000"/>
                </a:solidFill>
                <a:latin typeface="굴림"/>
                <a:ea typeface="굴림"/>
              </a:rPr>
              <a:t>해당 점수는 유지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7492" y="2916310"/>
            <a:ext cx="2272830" cy="3785804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4180297" y="2956313"/>
            <a:ext cx="567219" cy="40081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Score </a:t>
            </a:r>
            <a:br>
              <a:rPr lang="en-US" altLang="ko-KR" sz="1000">
                <a:solidFill>
                  <a:schemeClr val="tx1"/>
                </a:solidFill>
              </a:rPr>
            </a:br>
            <a:r>
              <a:rPr lang="en-US" altLang="ko-KR" sz="1000">
                <a:solidFill>
                  <a:schemeClr val="tx1"/>
                </a:solidFill>
              </a:rPr>
              <a:t>8080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3822" y="2914400"/>
            <a:ext cx="2147016" cy="3768975"/>
          </a:xfrm>
          <a:prstGeom prst="rect">
            <a:avLst/>
          </a:prstGeom>
        </p:spPr>
      </p:pic>
      <p:sp>
        <p:nvSpPr>
          <p:cNvPr id="90" name="화살표: 아래쪽 62"/>
          <p:cNvSpPr/>
          <p:nvPr/>
        </p:nvSpPr>
        <p:spPr>
          <a:xfrm rot="16083970">
            <a:off x="2789750" y="4368023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1" name="화살표: 아래쪽 62"/>
          <p:cNvSpPr/>
          <p:nvPr/>
        </p:nvSpPr>
        <p:spPr>
          <a:xfrm rot="21600000">
            <a:off x="8773701" y="4844838"/>
            <a:ext cx="432054" cy="468058"/>
          </a:xfrm>
          <a:prstGeom prst="downArrow">
            <a:avLst>
              <a:gd name="adj1" fmla="val 50000"/>
              <a:gd name="adj2" fmla="val 517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8573" y="3060918"/>
            <a:ext cx="381033" cy="243861"/>
          </a:xfrm>
          <a:prstGeom prst="rect">
            <a:avLst/>
          </a:prstGeom>
        </p:spPr>
      </p:pic>
      <p:cxnSp>
        <p:nvCxnSpPr>
          <p:cNvPr id="94" name="꺾인 연결선 93"/>
          <p:cNvCxnSpPr>
            <a:stCxn id="93" idx="0"/>
            <a:endCxn id="78" idx="0"/>
          </p:cNvCxnSpPr>
          <p:nvPr/>
        </p:nvCxnSpPr>
        <p:spPr>
          <a:xfrm rot="5400000" flipV="1">
            <a:off x="4467810" y="-597802"/>
            <a:ext cx="820667" cy="8138107"/>
          </a:xfrm>
          <a:prstGeom prst="bentConnector3">
            <a:avLst>
              <a:gd name="adj1" fmla="val -37041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581495" y="3051564"/>
            <a:ext cx="292593" cy="28904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F8FE213A-11DF-4890-3087-BF3CB47A8DE6}"/>
              </a:ext>
            </a:extLst>
          </p:cNvPr>
          <p:cNvSpPr>
            <a:spLocks noGrp="1"/>
          </p:cNvSpPr>
          <p:nvPr/>
        </p:nvSpPr>
        <p:spPr>
          <a:xfrm>
            <a:off x="-1992" y="2252747"/>
            <a:ext cx="6223128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폭탄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아이템 </a:t>
            </a: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사용법</a:t>
            </a:r>
            <a:endParaRPr kumimoji="0" lang="ko-KR" altLang="en-US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441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57FB69A-03D9-9415-2BEF-538E639CD3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광물 데이터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0E72D3E-C1EF-D404-AFF5-7FC00D5DFB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 테이블 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35D2DAD9-72CE-E234-BF38-232EE4534F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8881B242-F7EC-6147-96FE-43A4EF28F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0005766-D383-D1D5-DE45-BAAF3D7984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r>
              <a:rPr lang="en-US" altLang="ko-KR" dirty="0"/>
              <a:t>UI</a:t>
            </a:r>
            <a:br>
              <a:rPr lang="en-US" altLang="ko-KR" dirty="0"/>
            </a:br>
            <a:r>
              <a:rPr lang="ko-KR" altLang="en-US" dirty="0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07D99A35-F65F-91F3-2267-5C2CD51055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r>
              <a:rPr lang="ko-KR" altLang="en-US"/>
              <a:t>데이터테이블</a:t>
            </a:r>
            <a:endParaRPr lang="ko-KR" altLang="en-US" dirty="0"/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14421FBA-C90A-BE61-47EA-DBD6790911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F3C1A20-91D5-D8B8-5732-7505CB736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49586"/>
              </p:ext>
            </p:extLst>
          </p:nvPr>
        </p:nvGraphicFramePr>
        <p:xfrm>
          <a:off x="1812721" y="1907101"/>
          <a:ext cx="9101469" cy="388239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775240">
                  <a:extLst>
                    <a:ext uri="{9D8B030D-6E8A-4147-A177-3AD203B41FA5}">
                      <a16:colId xmlns:a16="http://schemas.microsoft.com/office/drawing/2014/main" val="4236104846"/>
                    </a:ext>
                  </a:extLst>
                </a:gridCol>
                <a:gridCol w="2775240">
                  <a:extLst>
                    <a:ext uri="{9D8B030D-6E8A-4147-A177-3AD203B41FA5}">
                      <a16:colId xmlns:a16="http://schemas.microsoft.com/office/drawing/2014/main" val="1066991135"/>
                    </a:ext>
                  </a:extLst>
                </a:gridCol>
                <a:gridCol w="1746037">
                  <a:extLst>
                    <a:ext uri="{9D8B030D-6E8A-4147-A177-3AD203B41FA5}">
                      <a16:colId xmlns:a16="http://schemas.microsoft.com/office/drawing/2014/main" val="694070092"/>
                    </a:ext>
                  </a:extLst>
                </a:gridCol>
                <a:gridCol w="1804952">
                  <a:extLst>
                    <a:ext uri="{9D8B030D-6E8A-4147-A177-3AD203B41FA5}">
                      <a16:colId xmlns:a16="http://schemas.microsoft.com/office/drawing/2014/main" val="158560337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광물명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광물 영문명</a:t>
                      </a:r>
                      <a:endParaRPr lang="ko-KR" altLang="en-US" sz="1200" b="0" i="0" u="none" strike="noStrike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획득점수</a:t>
                      </a:r>
                      <a:endParaRPr lang="ko-KR" alt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설명</a:t>
                      </a: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25939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Mineral 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Mineral name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Get Score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9731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int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12414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돌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0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돌의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01166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철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Steel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철의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577564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구리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Copper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</a:t>
                      </a:r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3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광물구리의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2194597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Siver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7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은의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709079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Gold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11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금의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86095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진주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Pearl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16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6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진주의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24039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자수정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Amethyst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22</a:t>
                      </a:r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7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자수정의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6573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사파이어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Sapphire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29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8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사파이어의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617034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루비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Ruby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37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</a:t>
                      </a:r>
                      <a:r>
                        <a:rPr lang="ko-KR" alt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단께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 광물 루비의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443098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토파즈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Topaz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46</a:t>
                      </a:r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10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토파즈의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59912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에메랄드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Emerald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56</a:t>
                      </a:r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11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에메랄드의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209009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다이아몬드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Diamond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67</a:t>
                      </a:r>
                      <a:r>
                        <a:rPr lang="ko-KR" altLang="en-US" sz="1200" u="none" strike="noStrike" dirty="0"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12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단계 광물 </a:t>
                      </a:r>
                      <a:r>
                        <a:rPr lang="ko-KR" alt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더이아몬드의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 정보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3126974"/>
                  </a:ext>
                </a:extLst>
              </a:tr>
            </a:tbl>
          </a:graphicData>
        </a:graphic>
      </p:graphicFrame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DE8E9B-E500-2A2E-5989-D15CCAAD696E}"/>
              </a:ext>
            </a:extLst>
          </p:cNvPr>
          <p:cNvCxnSpPr/>
          <p:nvPr/>
        </p:nvCxnSpPr>
        <p:spPr>
          <a:xfrm>
            <a:off x="264013" y="5489936"/>
            <a:ext cx="1192798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내용 개체 틀 9">
            <a:extLst>
              <a:ext uri="{FF2B5EF4-FFF2-40B4-BE49-F238E27FC236}">
                <a16:creationId xmlns:a16="http://schemas.microsoft.com/office/drawing/2014/main" id="{FB06BB61-8087-B2BB-1203-BF60C91BB240}"/>
              </a:ext>
            </a:extLst>
          </p:cNvPr>
          <p:cNvSpPr txBox="1">
            <a:spLocks/>
          </p:cNvSpPr>
          <p:nvPr/>
        </p:nvSpPr>
        <p:spPr>
          <a:xfrm>
            <a:off x="0" y="5747624"/>
            <a:ext cx="12259542" cy="84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자세한 데이터 정보는 첨부한 </a:t>
            </a:r>
            <a:r>
              <a:rPr lang="en-US" altLang="ko-KR" dirty="0"/>
              <a:t>xlsx</a:t>
            </a:r>
            <a:r>
              <a:rPr lang="ko-KR" altLang="en-US" dirty="0"/>
              <a:t>파일 참고</a:t>
            </a:r>
          </a:p>
        </p:txBody>
      </p:sp>
    </p:spTree>
    <p:extLst>
      <p:ext uri="{BB962C8B-B14F-4D97-AF65-F5344CB8AC3E}">
        <p14:creationId xmlns:p14="http://schemas.microsoft.com/office/powerpoint/2010/main" val="199221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DA6F7-0234-03D0-0BEA-830E4A47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547D65D-9296-2DAC-F417-7CC4D6DEE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새총 데이터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B9974CB-8FAD-60EE-5F65-9796318EC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데이터 테이블 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154EEB4B-28BB-35D9-AB96-6CC7C6C91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0CAA15AF-A070-A8F3-4F7F-29B9DD0FBC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B275E9AC-175C-A863-A0FC-EFF213813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r>
              <a:rPr lang="en-US" altLang="ko-KR" dirty="0"/>
              <a:t>UI</a:t>
            </a:r>
            <a:br>
              <a:rPr lang="en-US" altLang="ko-KR" dirty="0"/>
            </a:br>
            <a:r>
              <a:rPr lang="ko-KR" altLang="en-US" dirty="0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F5964F0F-3B35-BDD8-A646-157C9D092A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r>
              <a:rPr lang="ko-KR" altLang="en-US"/>
              <a:t>데이터테이블</a:t>
            </a:r>
            <a:endParaRPr lang="ko-KR" altLang="en-US" dirty="0"/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F0620DBD-CD1B-3627-38F2-58C96BD272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63B6FA2-A8E2-8C5E-AF44-CC8ABDAE214C}"/>
              </a:ext>
            </a:extLst>
          </p:cNvPr>
          <p:cNvCxnSpPr/>
          <p:nvPr/>
        </p:nvCxnSpPr>
        <p:spPr>
          <a:xfrm>
            <a:off x="264013" y="5489936"/>
            <a:ext cx="1192798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내용 개체 틀 9">
            <a:extLst>
              <a:ext uri="{FF2B5EF4-FFF2-40B4-BE49-F238E27FC236}">
                <a16:creationId xmlns:a16="http://schemas.microsoft.com/office/drawing/2014/main" id="{F5E2C005-2CD8-8CCE-28C7-C82573C308C0}"/>
              </a:ext>
            </a:extLst>
          </p:cNvPr>
          <p:cNvSpPr txBox="1">
            <a:spLocks/>
          </p:cNvSpPr>
          <p:nvPr/>
        </p:nvSpPr>
        <p:spPr>
          <a:xfrm>
            <a:off x="0" y="5747624"/>
            <a:ext cx="12259542" cy="84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자세한 데이터 정보는 첨부한 </a:t>
            </a:r>
            <a:r>
              <a:rPr lang="en-US" altLang="ko-KR" dirty="0"/>
              <a:t>xlsx</a:t>
            </a:r>
            <a:r>
              <a:rPr lang="ko-KR" altLang="en-US" dirty="0"/>
              <a:t>파일 참고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A56A60-CBAA-9479-AE24-F577091E5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55811"/>
              </p:ext>
            </p:extLst>
          </p:nvPr>
        </p:nvGraphicFramePr>
        <p:xfrm>
          <a:off x="999460" y="1984223"/>
          <a:ext cx="10377376" cy="27495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872309">
                  <a:extLst>
                    <a:ext uri="{9D8B030D-6E8A-4147-A177-3AD203B41FA5}">
                      <a16:colId xmlns:a16="http://schemas.microsoft.com/office/drawing/2014/main" val="1712311785"/>
                    </a:ext>
                  </a:extLst>
                </a:gridCol>
                <a:gridCol w="1690956">
                  <a:extLst>
                    <a:ext uri="{9D8B030D-6E8A-4147-A177-3AD203B41FA5}">
                      <a16:colId xmlns:a16="http://schemas.microsoft.com/office/drawing/2014/main" val="3890543499"/>
                    </a:ext>
                  </a:extLst>
                </a:gridCol>
                <a:gridCol w="1551974">
                  <a:extLst>
                    <a:ext uri="{9D8B030D-6E8A-4147-A177-3AD203B41FA5}">
                      <a16:colId xmlns:a16="http://schemas.microsoft.com/office/drawing/2014/main" val="681194993"/>
                    </a:ext>
                  </a:extLst>
                </a:gridCol>
                <a:gridCol w="1853103">
                  <a:extLst>
                    <a:ext uri="{9D8B030D-6E8A-4147-A177-3AD203B41FA5}">
                      <a16:colId xmlns:a16="http://schemas.microsoft.com/office/drawing/2014/main" val="611799253"/>
                    </a:ext>
                  </a:extLst>
                </a:gridCol>
                <a:gridCol w="1204517">
                  <a:extLst>
                    <a:ext uri="{9D8B030D-6E8A-4147-A177-3AD203B41FA5}">
                      <a16:colId xmlns:a16="http://schemas.microsoft.com/office/drawing/2014/main" val="2855211236"/>
                    </a:ext>
                  </a:extLst>
                </a:gridCol>
                <a:gridCol w="1204517">
                  <a:extLst>
                    <a:ext uri="{9D8B030D-6E8A-4147-A177-3AD203B41FA5}">
                      <a16:colId xmlns:a16="http://schemas.microsoft.com/office/drawing/2014/main" val="296781882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초</a:t>
                      </a:r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시작 각도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변경 각도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추가된 각도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새총</a:t>
                      </a:r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379892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Second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Mineral name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Mineral num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Spawn percent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Sling shot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30110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float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float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float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float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string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732169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+45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197565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135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+45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6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초 이후 다시 </a:t>
                      </a:r>
                      <a:r>
                        <a:rPr lang="en-US" altLang="ko-KR" sz="16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0</a:t>
                      </a:r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초대로 반복</a:t>
                      </a:r>
                      <a:endParaRPr lang="ko-KR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07759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135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180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+45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77993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180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135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-45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706344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135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-45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81576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90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-45</a:t>
                      </a:r>
                      <a:endParaRPr lang="en-US" altLang="ko-KR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26193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0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solidFill>
                            <a:schemeClr val="tx1"/>
                          </a:solidFill>
                          <a:effectLst/>
                          <a:latin typeface="KCC-한빛" panose="02030503000000000000" pitchFamily="18" charset="-127"/>
                          <a:ea typeface="KCC-한빛" panose="02030503000000000000" pitchFamily="18" charset="-127"/>
                        </a:rPr>
                        <a:t>-45</a:t>
                      </a:r>
                      <a:endParaRPr lang="en-US" altLang="ko-KR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KCC-한빛" panose="02030503000000000000" pitchFamily="18" charset="-127"/>
                        <a:ea typeface="KCC-한빛" panose="02030503000000000000" pitchFamily="18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977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740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C6B59-ACAC-D41D-1401-1D5D99EA9D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150938"/>
            <a:ext cx="4332139" cy="498475"/>
          </a:xfrm>
        </p:spPr>
        <p:txBody>
          <a:bodyPr/>
          <a:lstStyle/>
          <a:p>
            <a:r>
              <a:rPr lang="ko-KR" altLang="en-US" dirty="0"/>
              <a:t>개발 히스토리 작성</a:t>
            </a:r>
            <a:r>
              <a:rPr lang="en-US" altLang="ko-KR" dirty="0"/>
              <a:t>(</a:t>
            </a:r>
            <a:r>
              <a:rPr lang="ko-KR" altLang="en-US" dirty="0"/>
              <a:t>기획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B914DE-3C04-3B2F-871F-52BC4D686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개발 히스토리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5B0D2B2-F2C9-454F-AFF6-4C64B56C52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8EFE897-A381-14C1-A566-38AEC6FFED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80102" y="1801734"/>
          <a:ext cx="11307098" cy="501610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4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0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7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시작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종료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500" b="0">
                          <a:latin typeface="KCC-한빛"/>
                          <a:ea typeface="KCC-한빛"/>
                        </a:rPr>
                        <a:t>개발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2024/12/06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23:30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04:20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“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  <a:r>
                        <a:rPr lang="en-US" altLang="ko-KR" sz="1200">
                          <a:latin typeface="KCC-한빛"/>
                          <a:ea typeface="KCC-한빛"/>
                        </a:rPr>
                        <a:t>”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과 함꼐 게임 기본 컨셉 및 확률데이터 기획 </a:t>
                      </a:r>
                      <a:r>
                        <a:rPr lang="en-US" altLang="ko-KR" sz="1200">
                          <a:latin typeface="KCC-한빛"/>
                          <a:ea typeface="KCC-한빛"/>
                        </a:rPr>
                        <a:t>+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기획서 슬라이드 마스터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2024/12/07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22:48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02:30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기획서 개요부분 작성완료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2024/12/09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00:50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05:27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광물 시스템 작성완료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2024/12/11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23:24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05:14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새총 시스템 </a:t>
                      </a:r>
                      <a:r>
                        <a:rPr lang="en-US" altLang="ko-KR" sz="1200">
                          <a:latin typeface="KCC-한빛"/>
                          <a:ea typeface="KCC-한빛"/>
                        </a:rPr>
                        <a:t>,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랭킹시스템 작성완료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2024/12/13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20:32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22:14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시스템 데이터 베이스 구성 및 데이터 테이블 작성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2024/12/14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20:15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20:15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UI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구성 슬라이드 작성 및 검토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2024/12/15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22:45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23:21</a:t>
                      </a: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안제철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전체 기획서 슬라이드 추합 및 작성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2025/01/01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AM 11:40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16:40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UI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기본 요소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2025/01/03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11:40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21:10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UI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기본 요소 수정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2025/02/10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19:00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200">
                          <a:latin typeface="KCC-한빛"/>
                          <a:ea typeface="KCC-한빛"/>
                        </a:rPr>
                        <a:t>PM 21:30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강희승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게임 종료 후 </a:t>
                      </a:r>
                      <a:r>
                        <a:rPr lang="en-US" altLang="ko-KR" sz="1200">
                          <a:latin typeface="KCC-한빛"/>
                          <a:ea typeface="KCC-한빛"/>
                        </a:rPr>
                        <a:t>UI </a:t>
                      </a:r>
                      <a:r>
                        <a:rPr lang="ko-KR" altLang="en-US" sz="1200">
                          <a:latin typeface="KCC-한빛"/>
                          <a:ea typeface="KCC-한빛"/>
                        </a:rPr>
                        <a:t>기획서 수정완료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2159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sz="1200">
                        <a:latin typeface="KCC-한빛"/>
                        <a:ea typeface="KCC-한빛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57C77B98-6C97-1125-832C-DBC6B04B5D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r>
              <a:rPr lang="ko-KR" altLang="en-US" dirty="0"/>
              <a:t>시스템기획</a:t>
            </a:r>
          </a:p>
        </p:txBody>
      </p:sp>
      <p:sp>
        <p:nvSpPr>
          <p:cNvPr id="3" name="텍스트 개체 틀 12">
            <a:extLst>
              <a:ext uri="{FF2B5EF4-FFF2-40B4-BE49-F238E27FC236}">
                <a16:creationId xmlns:a16="http://schemas.microsoft.com/office/drawing/2014/main" id="{546E6D72-AC14-CDF9-2761-127897E40A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r>
              <a:rPr lang="en-US" altLang="ko-KR" dirty="0"/>
              <a:t>UI</a:t>
            </a:r>
            <a:br>
              <a:rPr lang="en-US" altLang="ko-KR" dirty="0"/>
            </a:br>
            <a:r>
              <a:rPr lang="ko-KR" altLang="en-US" dirty="0"/>
              <a:t>구성</a:t>
            </a: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6FFDC0D1-463E-CF51-019C-098083457E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r>
              <a:rPr lang="ko-KR" altLang="en-US" dirty="0"/>
              <a:t>데이터테이블</a:t>
            </a:r>
          </a:p>
        </p:txBody>
      </p:sp>
    </p:spTree>
    <p:extLst>
      <p:ext uri="{BB962C8B-B14F-4D97-AF65-F5344CB8AC3E}">
        <p14:creationId xmlns:p14="http://schemas.microsoft.com/office/powerpoint/2010/main" val="428549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82646-3C33-2B11-2AA6-EAFC58DC3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A1F3F9F-1646-D28F-0C5B-A33B8BBAFA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8AFDE60D-AC02-47B6-E2E5-6C2AE346C2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01F3CF8F-13DF-A8AD-BE07-C7EB5C19D2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7ACBA068-6EBB-567D-1E3A-5880B48EAB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E982257C-003D-0FEE-58A5-0C30931BE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A13FA093-E1B4-780C-F4AC-16199D2846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>
            <a:extLst>
              <a:ext uri="{FF2B5EF4-FFF2-40B4-BE49-F238E27FC236}">
                <a16:creationId xmlns:a16="http://schemas.microsoft.com/office/drawing/2014/main" id="{47C21267-A332-61F2-42BC-71E365EF3D4C}"/>
              </a:ext>
            </a:extLst>
          </p:cNvPr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pic>
        <p:nvPicPr>
          <p:cNvPr id="62" name="그림 61" descr="텍스트, 스크린샷, 보라색, 바이올렛색이(가) 표시된 사진  AI가 생성한 콘텐츠는 부정확할 수 있습니다.">
            <a:extLst>
              <a:ext uri="{FF2B5EF4-FFF2-40B4-BE49-F238E27FC236}">
                <a16:creationId xmlns:a16="http://schemas.microsoft.com/office/drawing/2014/main" id="{B03D9ED1-388C-6741-CB2A-FFB8A43EF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695" y="2356568"/>
            <a:ext cx="2252773" cy="3902400"/>
          </a:xfrm>
          <a:prstGeom prst="rect">
            <a:avLst/>
          </a:prstGeom>
        </p:spPr>
      </p:pic>
      <p:sp>
        <p:nvSpPr>
          <p:cNvPr id="75" name="텍스트 개체 틀 11">
            <a:extLst>
              <a:ext uri="{FF2B5EF4-FFF2-40B4-BE49-F238E27FC236}">
                <a16:creationId xmlns:a16="http://schemas.microsoft.com/office/drawing/2014/main" id="{4ED9AF65-4AC5-7882-CA39-AEDC7E000278}"/>
              </a:ext>
            </a:extLst>
          </p:cNvPr>
          <p:cNvSpPr>
            <a:spLocks noGrp="1"/>
          </p:cNvSpPr>
          <p:nvPr/>
        </p:nvSpPr>
        <p:spPr>
          <a:xfrm>
            <a:off x="-235443" y="1752452"/>
            <a:ext cx="562277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상점 기획 의도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073014-A909-0B91-FEE3-E0C51856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49879"/>
              </p:ext>
            </p:extLst>
          </p:nvPr>
        </p:nvGraphicFramePr>
        <p:xfrm>
          <a:off x="3931907" y="2356568"/>
          <a:ext cx="6806359" cy="390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7826">
                  <a:extLst>
                    <a:ext uri="{9D8B030D-6E8A-4147-A177-3AD203B41FA5}">
                      <a16:colId xmlns:a16="http://schemas.microsoft.com/office/drawing/2014/main" val="478956421"/>
                    </a:ext>
                  </a:extLst>
                </a:gridCol>
                <a:gridCol w="2714943">
                  <a:extLst>
                    <a:ext uri="{9D8B030D-6E8A-4147-A177-3AD203B41FA5}">
                      <a16:colId xmlns:a16="http://schemas.microsoft.com/office/drawing/2014/main" val="1361875635"/>
                    </a:ext>
                  </a:extLst>
                </a:gridCol>
                <a:gridCol w="2113590">
                  <a:extLst>
                    <a:ext uri="{9D8B030D-6E8A-4147-A177-3AD203B41FA5}">
                      <a16:colId xmlns:a16="http://schemas.microsoft.com/office/drawing/2014/main" val="3195323673"/>
                    </a:ext>
                  </a:extLst>
                </a:gridCol>
              </a:tblGrid>
              <a:tr h="7399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기대 효과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291372"/>
                  </a:ext>
                </a:extLst>
              </a:tr>
              <a:tr h="1011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지속적인 게임 참여 유도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곡괭이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최대 </a:t>
                      </a:r>
                      <a:r>
                        <a:rPr lang="en-US" altLang="ko-KR" sz="1200" b="1" dirty="0"/>
                        <a:t>3</a:t>
                      </a:r>
                      <a:r>
                        <a:rPr lang="ko-KR" altLang="en-US" sz="1200" b="1" dirty="0"/>
                        <a:t>개</a:t>
                      </a:r>
                      <a:r>
                        <a:rPr lang="en-US" altLang="ko-KR" sz="1200" b="1" dirty="0"/>
                        <a:t>), </a:t>
                      </a:r>
                      <a:r>
                        <a:rPr lang="ko-KR" altLang="en-US" sz="1200" b="1" dirty="0"/>
                        <a:t>폭탄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최대 </a:t>
                      </a:r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개</a:t>
                      </a:r>
                      <a:r>
                        <a:rPr lang="en-US" altLang="ko-KR" sz="1200" b="1" dirty="0"/>
                        <a:t>)</a:t>
                      </a:r>
                      <a:r>
                        <a:rPr lang="ko-KR" altLang="en-US" sz="1200" b="1" dirty="0"/>
                        <a:t>의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제한된 수량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자원 획득을 위한 반복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플레이 유도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627782"/>
                  </a:ext>
                </a:extLst>
              </a:tr>
              <a:tr h="8732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광고 시청 통한 수익 창출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아이템 획득은 광고 시청 </a:t>
                      </a:r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회당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개 획득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유저가 능동적으로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광고 시청하도록 유도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277553"/>
                  </a:ext>
                </a:extLst>
              </a:tr>
              <a:tr h="12772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게임 순환과 </a:t>
                      </a:r>
                      <a:r>
                        <a:rPr lang="ko-KR" altLang="en-US" sz="1200" b="1" dirty="0" err="1"/>
                        <a:t>전략성</a:t>
                      </a:r>
                      <a:r>
                        <a:rPr lang="ko-KR" altLang="en-US" sz="1200" b="1" dirty="0"/>
                        <a:t> 부여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아이템 사용 시 전략적 판단 요구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플레이어에게 선택과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집중의 재미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697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7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857CE-4CF2-EF4A-DE54-0A37C1D63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B9FB5F18-316C-8491-7243-3F62ABC6C6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21836454-77A9-DC5A-C91B-CE85FAFD2C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2599FB37-F76B-E9DB-AB0A-49A13001E8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EF2063E1-23EA-9737-0124-BF09C54692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D7014E97-2928-67F5-DBCB-9FEC2D708F0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465E1237-3B6A-14EB-A72B-48CE5DC982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>
            <a:extLst>
              <a:ext uri="{FF2B5EF4-FFF2-40B4-BE49-F238E27FC236}">
                <a16:creationId xmlns:a16="http://schemas.microsoft.com/office/drawing/2014/main" id="{04BA987C-53C6-826F-CEE2-AC46A4B6F812}"/>
              </a:ext>
            </a:extLst>
          </p:cNvPr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pic>
        <p:nvPicPr>
          <p:cNvPr id="62" name="그림 61" descr="텍스트, 스크린샷, 보라색, 바이올렛색이(가) 표시된 사진  AI가 생성한 콘텐츠는 부정확할 수 있습니다.">
            <a:extLst>
              <a:ext uri="{FF2B5EF4-FFF2-40B4-BE49-F238E27FC236}">
                <a16:creationId xmlns:a16="http://schemas.microsoft.com/office/drawing/2014/main" id="{A9DA3D08-3ED0-5522-E312-6B8345AEF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7695" y="2453641"/>
            <a:ext cx="2252773" cy="3902400"/>
          </a:xfrm>
          <a:prstGeom prst="rect">
            <a:avLst/>
          </a:prstGeom>
        </p:spPr>
      </p:pic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6751E717-4E71-3D2A-524F-56541EA09512}"/>
              </a:ext>
            </a:extLst>
          </p:cNvPr>
          <p:cNvSpPr>
            <a:spLocks noGrp="1"/>
          </p:cNvSpPr>
          <p:nvPr/>
        </p:nvSpPr>
        <p:spPr>
          <a:xfrm>
            <a:off x="6444745" y="2638593"/>
            <a:ext cx="2725818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37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진입 경로 </a:t>
            </a:r>
            <a:endParaRPr kumimoji="0" lang="en-US" altLang="ko-KR" sz="37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24C47F5C-6166-ED49-D3EA-73FBEFFB7CD6}"/>
              </a:ext>
            </a:extLst>
          </p:cNvPr>
          <p:cNvSpPr>
            <a:spLocks noGrp="1"/>
          </p:cNvSpPr>
          <p:nvPr/>
        </p:nvSpPr>
        <p:spPr>
          <a:xfrm>
            <a:off x="3476083" y="3776525"/>
            <a:ext cx="844286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1" i="0" u="none" strike="noStrike" kern="1200" cap="none" spc="0" normalizeH="0" baseline="0" dirty="0" err="1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메인화면</a:t>
            </a: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dirty="0" err="1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인게임</a:t>
            </a: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화면 </a:t>
            </a:r>
            <a:r>
              <a:rPr kumimoji="0" lang="en-US" altLang="ko-KR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이미지 클릭 </a:t>
            </a:r>
            <a:r>
              <a:rPr kumimoji="0" lang="en-US" altLang="ko-KR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패널</a:t>
            </a:r>
            <a:endParaRPr kumimoji="0" lang="en-US" altLang="ko-KR" sz="20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0D31DB7D-0325-7582-6921-F6675CC9288E}"/>
              </a:ext>
            </a:extLst>
          </p:cNvPr>
          <p:cNvSpPr>
            <a:spLocks noGrp="1"/>
          </p:cNvSpPr>
          <p:nvPr/>
        </p:nvSpPr>
        <p:spPr>
          <a:xfrm>
            <a:off x="4354716" y="5274212"/>
            <a:ext cx="6233479" cy="35846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오른쪽 상단 </a:t>
            </a:r>
            <a:r>
              <a:rPr kumimoji="0" lang="en-US" altLang="ko-KR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X </a:t>
            </a: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버튼 </a:t>
            </a:r>
            <a:r>
              <a:rPr kumimoji="0" lang="en-US" altLang="ko-KR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패널 종료</a:t>
            </a:r>
            <a:endParaRPr kumimoji="0" lang="en-US" altLang="ko-KR" sz="20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426EBA-2F17-5C7F-F42B-826F02079C16}"/>
              </a:ext>
            </a:extLst>
          </p:cNvPr>
          <p:cNvSpPr/>
          <p:nvPr/>
        </p:nvSpPr>
        <p:spPr>
          <a:xfrm>
            <a:off x="3021437" y="3137068"/>
            <a:ext cx="259155" cy="21520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4CB5D4C-6EAA-28A7-1BBA-429905DEDFF8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280592" y="3244672"/>
            <a:ext cx="1074124" cy="220877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876AF67-B382-DCFA-391E-2E131BEA7086}"/>
              </a:ext>
            </a:extLst>
          </p:cNvPr>
          <p:cNvSpPr>
            <a:spLocks noGrp="1"/>
          </p:cNvSpPr>
          <p:nvPr/>
        </p:nvSpPr>
        <p:spPr>
          <a:xfrm>
            <a:off x="73154" y="1799469"/>
            <a:ext cx="562277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UI 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및 기능 시스템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02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6E6F4-517A-48E0-296D-F252F9B9B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0477BD5-55B6-4DB6-FEFB-0283230FCB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DE9B4704-4248-DE13-40B7-9623B57E6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7195BA2A-2EAF-205C-0598-4589FA5EAA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2C1EAA80-E041-F57C-6871-58BE0623FC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BD02F6AF-B3F6-F8DE-0277-6F26A0BA96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0A28D5C4-7CAF-1C4B-E29C-8F0285B32F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>
            <a:extLst>
              <a:ext uri="{FF2B5EF4-FFF2-40B4-BE49-F238E27FC236}">
                <a16:creationId xmlns:a16="http://schemas.microsoft.com/office/drawing/2014/main" id="{4277167D-41F7-DC52-482A-FD58C7B8596D}"/>
              </a:ext>
            </a:extLst>
          </p:cNvPr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pic>
        <p:nvPicPr>
          <p:cNvPr id="62" name="그림 61" descr="텍스트, 스크린샷, 보라색, 바이올렛색이(가) 표시된 사진  AI가 생성한 콘텐츠는 부정확할 수 있습니다.">
            <a:extLst>
              <a:ext uri="{FF2B5EF4-FFF2-40B4-BE49-F238E27FC236}">
                <a16:creationId xmlns:a16="http://schemas.microsoft.com/office/drawing/2014/main" id="{314200ED-0C1C-5847-9F72-9513F9B9A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9703" y="2585300"/>
            <a:ext cx="2252773" cy="3902400"/>
          </a:xfrm>
          <a:prstGeom prst="rect">
            <a:avLst/>
          </a:prstGeom>
        </p:spPr>
      </p:pic>
      <p:sp>
        <p:nvSpPr>
          <p:cNvPr id="75" name="텍스트 개체 틀 11">
            <a:extLst>
              <a:ext uri="{FF2B5EF4-FFF2-40B4-BE49-F238E27FC236}">
                <a16:creationId xmlns:a16="http://schemas.microsoft.com/office/drawing/2014/main" id="{CA73F0E6-7086-2554-5416-8197016A7670}"/>
              </a:ext>
            </a:extLst>
          </p:cNvPr>
          <p:cNvSpPr>
            <a:spLocks noGrp="1"/>
          </p:cNvSpPr>
          <p:nvPr/>
        </p:nvSpPr>
        <p:spPr>
          <a:xfrm>
            <a:off x="73154" y="1799469"/>
            <a:ext cx="562277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UI 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및 기능 시스템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894B78A3-02F3-DF00-B25D-CE62C6FC5916}"/>
              </a:ext>
            </a:extLst>
          </p:cNvPr>
          <p:cNvSpPr>
            <a:spLocks noGrp="1"/>
          </p:cNvSpPr>
          <p:nvPr/>
        </p:nvSpPr>
        <p:spPr>
          <a:xfrm>
            <a:off x="5514301" y="2695182"/>
            <a:ext cx="3839117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37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아이템 현황 표시 </a:t>
            </a:r>
            <a:endParaRPr kumimoji="0" lang="en-US" altLang="ko-KR" sz="37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18B4D0EE-328A-E68A-7FC1-E31BCF147518}"/>
              </a:ext>
            </a:extLst>
          </p:cNvPr>
          <p:cNvSpPr>
            <a:spLocks noGrp="1"/>
          </p:cNvSpPr>
          <p:nvPr/>
        </p:nvSpPr>
        <p:spPr>
          <a:xfrm>
            <a:off x="4121992" y="3499533"/>
            <a:ext cx="8442866" cy="387049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곡괭이 개수</a:t>
            </a:r>
            <a:r>
              <a:rPr lang="en-US" altLang="ko-KR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 ( </a:t>
            </a:r>
            <a:r>
              <a:rPr lang="ko-KR" altLang="en-US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최대 </a:t>
            </a:r>
            <a:r>
              <a:rPr lang="en-US" altLang="ko-KR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3</a:t>
            </a:r>
            <a:r>
              <a:rPr lang="ko-KR" altLang="en-US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개 </a:t>
            </a:r>
            <a:r>
              <a:rPr lang="en-US" altLang="ko-KR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)  </a:t>
            </a: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폭탄 개수 </a:t>
            </a:r>
            <a:r>
              <a:rPr kumimoji="0" lang="en-US" altLang="ko-KR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( </a:t>
            </a:r>
            <a:r>
              <a:rPr lang="ko-KR" altLang="en-US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최대 </a:t>
            </a:r>
            <a:r>
              <a:rPr lang="en-US" altLang="ko-KR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1</a:t>
            </a:r>
            <a:r>
              <a:rPr lang="ko-KR" altLang="en-US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개</a:t>
            </a:r>
            <a:r>
              <a:rPr lang="en-US" altLang="ko-KR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)</a:t>
            </a:r>
            <a:endParaRPr kumimoji="0" lang="en-US" altLang="ko-KR" sz="20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369EC64-EB71-9F99-7DD4-23C0EA6FCAFA}"/>
              </a:ext>
            </a:extLst>
          </p:cNvPr>
          <p:cNvSpPr>
            <a:spLocks noGrp="1"/>
          </p:cNvSpPr>
          <p:nvPr/>
        </p:nvSpPr>
        <p:spPr>
          <a:xfrm>
            <a:off x="4121992" y="4621940"/>
            <a:ext cx="1893684" cy="36458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20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광고 시청 버튼 </a:t>
            </a:r>
            <a:endParaRPr kumimoji="0" lang="en-US" altLang="ko-KR" sz="20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5C6672-2FE1-2F00-D68C-B4934A845F9F}"/>
              </a:ext>
            </a:extLst>
          </p:cNvPr>
          <p:cNvSpPr/>
          <p:nvPr/>
        </p:nvSpPr>
        <p:spPr>
          <a:xfrm>
            <a:off x="1575814" y="4846524"/>
            <a:ext cx="1308728" cy="27682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99C64E3-CD9F-62F2-C456-C9BDBC7C194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884542" y="3693058"/>
            <a:ext cx="1237450" cy="12918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59B050-7146-2F44-4599-46D66A197CC6}"/>
              </a:ext>
            </a:extLst>
          </p:cNvPr>
          <p:cNvSpPr/>
          <p:nvPr/>
        </p:nvSpPr>
        <p:spPr>
          <a:xfrm flipV="1">
            <a:off x="1575814" y="5235260"/>
            <a:ext cx="1308728" cy="27682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53BCD7B-2D7F-24C2-BBAA-40563E7464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2773" y="2686679"/>
            <a:ext cx="381033" cy="24386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2B8973-0F5C-FEE8-FD28-610B12839411}"/>
              </a:ext>
            </a:extLst>
          </p:cNvPr>
          <p:cNvSpPr/>
          <p:nvPr/>
        </p:nvSpPr>
        <p:spPr>
          <a:xfrm>
            <a:off x="1176739" y="2671452"/>
            <a:ext cx="417002" cy="27682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8" name="텍스트 개체 틀 11">
            <a:extLst>
              <a:ext uri="{FF2B5EF4-FFF2-40B4-BE49-F238E27FC236}">
                <a16:creationId xmlns:a16="http://schemas.microsoft.com/office/drawing/2014/main" id="{3C094D72-0C6A-22D9-8F84-B429E72EDC3E}"/>
              </a:ext>
            </a:extLst>
          </p:cNvPr>
          <p:cNvSpPr>
            <a:spLocks noGrp="1"/>
          </p:cNvSpPr>
          <p:nvPr/>
        </p:nvSpPr>
        <p:spPr>
          <a:xfrm>
            <a:off x="4121992" y="5789288"/>
            <a:ext cx="6029714" cy="42724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아이템 </a:t>
            </a:r>
            <a:r>
              <a:rPr kumimoji="0" lang="en-US" altLang="ko-KR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UI / </a:t>
            </a: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왼쪽 상단 </a:t>
            </a:r>
            <a:r>
              <a:rPr kumimoji="0" lang="en-US" altLang="ko-KR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UI / </a:t>
            </a:r>
            <a:r>
              <a:rPr kumimoji="0" lang="ko-KR" altLang="en-US" sz="20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곡괭이 폭탄 아이콘</a:t>
            </a:r>
            <a:endParaRPr kumimoji="0" lang="en-US" altLang="ko-KR" sz="20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D22C110-CE4F-A054-CA2B-B01071B8DBDC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2884542" y="4804234"/>
            <a:ext cx="1237450" cy="569437"/>
          </a:xfrm>
          <a:prstGeom prst="bentConnector3">
            <a:avLst>
              <a:gd name="adj1" fmla="val 839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8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32CE0-E3D3-9ACD-6F07-B9FC416A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4F508DD-9D10-1CF3-3043-11BB1FD120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4EB17CC6-08D8-972A-EC8E-D0D0F04526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C7C0B3F2-453E-995D-F228-E6B7299498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237CF9FF-1C31-ABBC-F39E-F03CC7C48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2B392319-61F6-F773-AD0A-734279A0C8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E97755BA-2AE3-956D-A65D-D2054B7F79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>
            <a:extLst>
              <a:ext uri="{FF2B5EF4-FFF2-40B4-BE49-F238E27FC236}">
                <a16:creationId xmlns:a16="http://schemas.microsoft.com/office/drawing/2014/main" id="{49834E6C-FDB9-CC52-753C-A932748DBCBB}"/>
              </a:ext>
            </a:extLst>
          </p:cNvPr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pic>
        <p:nvPicPr>
          <p:cNvPr id="62" name="그림 61" descr="텍스트, 스크린샷, 보라색, 바이올렛색이(가) 표시된 사진  AI가 생성한 콘텐츠는 부정확할 수 있습니다.">
            <a:extLst>
              <a:ext uri="{FF2B5EF4-FFF2-40B4-BE49-F238E27FC236}">
                <a16:creationId xmlns:a16="http://schemas.microsoft.com/office/drawing/2014/main" id="{B1A3C6CC-84EF-F821-E8C6-4276ADF7F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9703" y="2585300"/>
            <a:ext cx="2252773" cy="3902400"/>
          </a:xfrm>
          <a:prstGeom prst="rect">
            <a:avLst/>
          </a:prstGeom>
        </p:spPr>
      </p:pic>
      <p:sp>
        <p:nvSpPr>
          <p:cNvPr id="75" name="텍스트 개체 틀 11">
            <a:extLst>
              <a:ext uri="{FF2B5EF4-FFF2-40B4-BE49-F238E27FC236}">
                <a16:creationId xmlns:a16="http://schemas.microsoft.com/office/drawing/2014/main" id="{CB510F5C-9E59-B8B4-D4A8-7DDBD32CC38F}"/>
              </a:ext>
            </a:extLst>
          </p:cNvPr>
          <p:cNvSpPr>
            <a:spLocks noGrp="1"/>
          </p:cNvSpPr>
          <p:nvPr/>
        </p:nvSpPr>
        <p:spPr>
          <a:xfrm>
            <a:off x="-553941" y="1902595"/>
            <a:ext cx="562277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아이템 시스템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E239F347-2FFC-748E-B06A-FE5AC581D115}"/>
              </a:ext>
            </a:extLst>
          </p:cNvPr>
          <p:cNvSpPr>
            <a:spLocks noGrp="1"/>
          </p:cNvSpPr>
          <p:nvPr/>
        </p:nvSpPr>
        <p:spPr>
          <a:xfrm>
            <a:off x="3634701" y="2677150"/>
            <a:ext cx="3839117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7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6E3E7F9C-01C0-9109-D53C-AACBBD48D148}"/>
              </a:ext>
            </a:extLst>
          </p:cNvPr>
          <p:cNvSpPr>
            <a:spLocks noGrp="1"/>
          </p:cNvSpPr>
          <p:nvPr/>
        </p:nvSpPr>
        <p:spPr>
          <a:xfrm>
            <a:off x="6809715" y="2069232"/>
            <a:ext cx="8442866" cy="74170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54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곡괭이 </a:t>
            </a:r>
            <a:endParaRPr kumimoji="0" lang="en-US" altLang="ko-KR" sz="54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636DAAC3-FC5D-84D0-0FF4-E0C70566508B}"/>
              </a:ext>
            </a:extLst>
          </p:cNvPr>
          <p:cNvSpPr>
            <a:spLocks noGrp="1"/>
          </p:cNvSpPr>
          <p:nvPr/>
        </p:nvSpPr>
        <p:spPr>
          <a:xfrm>
            <a:off x="4308216" y="3396494"/>
            <a:ext cx="7254729" cy="30912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최대 보유 수량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: 3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개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3200" b="1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</a:endParaRPr>
          </a:p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사용 조건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: </a:t>
            </a:r>
            <a:r>
              <a:rPr kumimoji="0" lang="ko-KR" altLang="en-US" sz="3200" b="1" i="0" u="none" strike="noStrike" kern="1200" cap="none" spc="0" normalizeH="0" baseline="0" dirty="0" err="1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인게임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중 사용 가능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3200" b="1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</a:endParaRPr>
          </a:p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사용 효과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: 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해당 광물 제거 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432620-B6FB-6D26-8CD1-6C92694307D1}"/>
              </a:ext>
            </a:extLst>
          </p:cNvPr>
          <p:cNvSpPr/>
          <p:nvPr/>
        </p:nvSpPr>
        <p:spPr>
          <a:xfrm>
            <a:off x="1688471" y="4121230"/>
            <a:ext cx="478996" cy="58456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168774A-10D7-AF32-EB5C-121AD5A902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2773" y="2686679"/>
            <a:ext cx="381033" cy="24386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087205-E97A-3836-E1DF-7B591D4612A9}"/>
              </a:ext>
            </a:extLst>
          </p:cNvPr>
          <p:cNvSpPr/>
          <p:nvPr/>
        </p:nvSpPr>
        <p:spPr>
          <a:xfrm>
            <a:off x="1176739" y="2671452"/>
            <a:ext cx="417002" cy="27682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36A0BB1-108F-F977-C9C2-43A9DFBEA33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167467" y="2440083"/>
            <a:ext cx="4642248" cy="1973427"/>
          </a:xfrm>
          <a:prstGeom prst="bentConnector3">
            <a:avLst>
              <a:gd name="adj1" fmla="val 386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8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D790-5D1A-273A-2780-40A9801B9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0E238C2F-B46A-7EF6-5C2C-4EAE69FC4B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937CEBFB-3E82-96D7-BA20-412AB924B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D17EC2A5-858D-2602-5CAB-AEACB06BB1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8102F6EA-7656-72D1-3C9B-F45B37A317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D714C0F8-F46F-69D4-76CA-6E7E7F5934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BB458475-EFF2-3A3A-46CC-0ADFC913E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3" name="텍스트 개체 틀 11">
            <a:extLst>
              <a:ext uri="{FF2B5EF4-FFF2-40B4-BE49-F238E27FC236}">
                <a16:creationId xmlns:a16="http://schemas.microsoft.com/office/drawing/2014/main" id="{016EDF0B-C8BD-3413-51E9-76D0C37B93A3}"/>
              </a:ext>
            </a:extLst>
          </p:cNvPr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pic>
        <p:nvPicPr>
          <p:cNvPr id="62" name="그림 61" descr="텍스트, 스크린샷, 보라색, 바이올렛색이(가) 표시된 사진  AI가 생성한 콘텐츠는 부정확할 수 있습니다.">
            <a:extLst>
              <a:ext uri="{FF2B5EF4-FFF2-40B4-BE49-F238E27FC236}">
                <a16:creationId xmlns:a16="http://schemas.microsoft.com/office/drawing/2014/main" id="{68F7D866-407E-D1CB-17CA-0E91E1399E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9703" y="2585300"/>
            <a:ext cx="2252773" cy="3902400"/>
          </a:xfrm>
          <a:prstGeom prst="rect">
            <a:avLst/>
          </a:prstGeom>
        </p:spPr>
      </p:pic>
      <p:sp>
        <p:nvSpPr>
          <p:cNvPr id="75" name="텍스트 개체 틀 11">
            <a:extLst>
              <a:ext uri="{FF2B5EF4-FFF2-40B4-BE49-F238E27FC236}">
                <a16:creationId xmlns:a16="http://schemas.microsoft.com/office/drawing/2014/main" id="{1A95A1CF-8FD2-7D96-B013-9C5ACE5B940F}"/>
              </a:ext>
            </a:extLst>
          </p:cNvPr>
          <p:cNvSpPr>
            <a:spLocks noGrp="1"/>
          </p:cNvSpPr>
          <p:nvPr/>
        </p:nvSpPr>
        <p:spPr>
          <a:xfrm>
            <a:off x="-553941" y="1902595"/>
            <a:ext cx="5622775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아이템 시스템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E0CBAC7B-4D15-17D8-6E97-83B323B0C0AC}"/>
              </a:ext>
            </a:extLst>
          </p:cNvPr>
          <p:cNvSpPr>
            <a:spLocks noGrp="1"/>
          </p:cNvSpPr>
          <p:nvPr/>
        </p:nvSpPr>
        <p:spPr>
          <a:xfrm>
            <a:off x="3634701" y="2677150"/>
            <a:ext cx="3839117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37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AE851586-06CC-E797-9ADC-69B8BB71F6DF}"/>
              </a:ext>
            </a:extLst>
          </p:cNvPr>
          <p:cNvSpPr>
            <a:spLocks noGrp="1"/>
          </p:cNvSpPr>
          <p:nvPr/>
        </p:nvSpPr>
        <p:spPr>
          <a:xfrm>
            <a:off x="6809715" y="2069232"/>
            <a:ext cx="8442866" cy="74170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54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폭탄</a:t>
            </a:r>
            <a:r>
              <a:rPr kumimoji="0" lang="ko-KR" altLang="en-US" sz="54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54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F32E492E-7FC6-7355-0A44-30372B2459F5}"/>
              </a:ext>
            </a:extLst>
          </p:cNvPr>
          <p:cNvSpPr>
            <a:spLocks noGrp="1"/>
          </p:cNvSpPr>
          <p:nvPr/>
        </p:nvSpPr>
        <p:spPr>
          <a:xfrm>
            <a:off x="4308216" y="3396494"/>
            <a:ext cx="7254729" cy="309120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최대 보유 수량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: 1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개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3200" b="1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</a:endParaRPr>
          </a:p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사용 조건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: </a:t>
            </a:r>
            <a:r>
              <a:rPr kumimoji="0" lang="ko-KR" altLang="en-US" sz="3200" b="1" i="0" u="none" strike="noStrike" kern="1200" cap="none" spc="0" normalizeH="0" baseline="0" dirty="0" err="1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인게임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중 사용 가능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3200" b="1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</a:endParaRPr>
          </a:p>
          <a:p>
            <a:pPr marL="0" lv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사용 효과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: </a:t>
            </a: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전체 광물 제거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3200" b="1" i="0" u="none" strike="noStrike" kern="1200" cap="none" spc="0" normalizeH="0" baseline="0" dirty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FC6D9-5AC2-D5C2-5B8B-D16DD7B2FF44}"/>
              </a:ext>
            </a:extLst>
          </p:cNvPr>
          <p:cNvSpPr/>
          <p:nvPr/>
        </p:nvSpPr>
        <p:spPr>
          <a:xfrm>
            <a:off x="1688471" y="4121230"/>
            <a:ext cx="478996" cy="58456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95D4E7C-FA31-7F7B-B069-50BBAFE37C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22773" y="2686679"/>
            <a:ext cx="381033" cy="24386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476DA6-4ED5-BC43-AA97-A2A6EDD288E4}"/>
              </a:ext>
            </a:extLst>
          </p:cNvPr>
          <p:cNvSpPr/>
          <p:nvPr/>
        </p:nvSpPr>
        <p:spPr>
          <a:xfrm>
            <a:off x="1176739" y="2671452"/>
            <a:ext cx="417002" cy="27682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3CCD7E3-A80F-FC53-F766-89B23C89D703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167467" y="2440083"/>
            <a:ext cx="4642248" cy="1973427"/>
          </a:xfrm>
          <a:prstGeom prst="bentConnector3">
            <a:avLst>
              <a:gd name="adj1" fmla="val 386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99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1" name="텍스트 개체 틀 11"/>
          <p:cNvSpPr txBox="1"/>
          <p:nvPr/>
        </p:nvSpPr>
        <p:spPr>
          <a:xfrm>
            <a:off x="7168793" y="3154914"/>
            <a:ext cx="4370580" cy="103949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3500">
                <a:solidFill>
                  <a:srgbClr val="FF0000"/>
                </a:solidFill>
                <a:latin typeface="굴림"/>
                <a:ea typeface="굴림"/>
              </a:rPr>
              <a:t>해당 아이템</a:t>
            </a:r>
          </a:p>
          <a:p>
            <a:pPr lvl="0" algn="ctr">
              <a:defRPr/>
            </a:pPr>
            <a:r>
              <a:rPr lang="ko-KR" altLang="en-US">
                <a:solidFill>
                  <a:srgbClr val="FF0000"/>
                </a:solidFill>
                <a:latin typeface="굴림"/>
                <a:ea typeface="굴림"/>
              </a:rPr>
              <a:t>곡괭이 </a:t>
            </a:r>
            <a:r>
              <a:rPr lang="en-US" altLang="ko-KR">
                <a:solidFill>
                  <a:srgbClr val="FF0000"/>
                </a:solidFill>
                <a:latin typeface="굴림"/>
                <a:ea typeface="굴림"/>
              </a:rPr>
              <a:t>,</a:t>
            </a:r>
            <a:r>
              <a:rPr lang="ko-KR" altLang="en-US">
                <a:solidFill>
                  <a:srgbClr val="FF0000"/>
                </a:solidFill>
                <a:latin typeface="굴림"/>
                <a:ea typeface="굴림"/>
              </a:rPr>
              <a:t>  폭탄 배치</a:t>
            </a:r>
          </a:p>
        </p:txBody>
      </p:sp>
      <p:pic>
        <p:nvPicPr>
          <p:cNvPr id="5" name="그림 4" descr="스크린샷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5635" y="2720794"/>
            <a:ext cx="2170435" cy="39024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410729" y="2760388"/>
            <a:ext cx="385094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55" name="텍스트 개체 틀 11"/>
          <p:cNvSpPr>
            <a:spLocks noGrp="1"/>
          </p:cNvSpPr>
          <p:nvPr/>
        </p:nvSpPr>
        <p:spPr>
          <a:xfrm>
            <a:off x="349324" y="2012330"/>
            <a:ext cx="5115847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들어갈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UI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배치</a:t>
            </a:r>
          </a:p>
        </p:txBody>
      </p:sp>
      <p:sp>
        <p:nvSpPr>
          <p:cNvPr id="57" name="텍스트 개체 틀 11"/>
          <p:cNvSpPr txBox="1"/>
          <p:nvPr/>
        </p:nvSpPr>
        <p:spPr>
          <a:xfrm>
            <a:off x="7196462" y="5262954"/>
            <a:ext cx="4333778" cy="690249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3500">
                <a:solidFill>
                  <a:srgbClr val="FF0000"/>
                </a:solidFill>
                <a:latin typeface="굴림"/>
                <a:ea typeface="굴림"/>
              </a:rPr>
              <a:t>해당 상점 버튼</a:t>
            </a:r>
          </a:p>
        </p:txBody>
      </p:sp>
      <p:sp>
        <p:nvSpPr>
          <p:cNvPr id="58" name="타원 57"/>
          <p:cNvSpPr/>
          <p:nvPr/>
        </p:nvSpPr>
        <p:spPr>
          <a:xfrm>
            <a:off x="2013729" y="2760387"/>
            <a:ext cx="568959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0" name="꺾인 화살표 연결선 59"/>
          <p:cNvCxnSpPr>
            <a:stCxn id="51" idx="1"/>
            <a:endCxn id="58" idx="0"/>
          </p:cNvCxnSpPr>
          <p:nvPr/>
        </p:nvCxnSpPr>
        <p:spPr>
          <a:xfrm flipH="1" flipV="1">
            <a:off x="2298208" y="2760387"/>
            <a:ext cx="4870584" cy="914276"/>
          </a:xfrm>
          <a:prstGeom prst="bentConnector4">
            <a:avLst>
              <a:gd name="adj1" fmla="val 47055"/>
              <a:gd name="adj2" fmla="val 11451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양방향 화살표 60"/>
          <p:cNvCxnSpPr>
            <a:stCxn id="57" idx="1"/>
            <a:endCxn id="9" idx="4"/>
          </p:cNvCxnSpPr>
          <p:nvPr/>
        </p:nvCxnSpPr>
        <p:spPr>
          <a:xfrm flipH="1" flipV="1">
            <a:off x="3603276" y="3155604"/>
            <a:ext cx="3593186" cy="245247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6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51" name="텍스트 개체 틀 11"/>
          <p:cNvSpPr txBox="1"/>
          <p:nvPr/>
        </p:nvSpPr>
        <p:spPr>
          <a:xfrm>
            <a:off x="5716446" y="3135864"/>
            <a:ext cx="4823017" cy="5037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해당 아이템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: 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곡괭이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,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 폭탄 배치</a:t>
            </a:r>
          </a:p>
        </p:txBody>
      </p:sp>
      <p:pic>
        <p:nvPicPr>
          <p:cNvPr id="5" name="그림 4" descr="스크린샷이(가) 표시된 사진  AI가 생성한 콘텐츠는 부정확할 수 있습니다.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4100" y="2720794"/>
            <a:ext cx="2193506" cy="390240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3610754" y="2627038"/>
            <a:ext cx="385094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텍스트 개체 틀 11"/>
          <p:cNvSpPr>
            <a:spLocks noGrp="1"/>
          </p:cNvSpPr>
          <p:nvPr/>
        </p:nvSpPr>
        <p:spPr>
          <a:xfrm>
            <a:off x="484853" y="953087"/>
            <a:ext cx="11434096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 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상점 기획서 </a:t>
            </a:r>
            <a:r>
              <a:rPr kumimoji="0" lang="en-US" altLang="ko-KR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!</a:t>
            </a:r>
            <a:r>
              <a:rPr kumimoji="0" lang="ko-KR" altLang="en-US" sz="4200" b="1" i="0" u="none" strike="noStrike" kern="1200" cap="none" spc="0" normalizeH="0" baseline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endParaRPr kumimoji="0" lang="en-US" altLang="ko-KR" sz="4200" b="1" i="0" u="none" strike="noStrike" kern="1200" cap="none" spc="0" normalizeH="0" baseline="0">
              <a:ln w="9525" cap="flat" cmpd="sng" algn="ctr">
                <a:solidFill>
                  <a:srgbClr val="92D050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CC-한빛"/>
              <a:ea typeface="KCC-한빛"/>
              <a:cs typeface="+mn-cs"/>
            </a:endParaRPr>
          </a:p>
        </p:txBody>
      </p:sp>
      <p:sp>
        <p:nvSpPr>
          <p:cNvPr id="57" name="텍스트 개체 틀 11"/>
          <p:cNvSpPr txBox="1"/>
          <p:nvPr/>
        </p:nvSpPr>
        <p:spPr>
          <a:xfrm>
            <a:off x="5775071" y="5262954"/>
            <a:ext cx="4782404" cy="4521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해당 상점 버튼</a:t>
            </a:r>
          </a:p>
        </p:txBody>
      </p:sp>
      <p:sp>
        <p:nvSpPr>
          <p:cNvPr id="58" name="타원 57"/>
          <p:cNvSpPr/>
          <p:nvPr/>
        </p:nvSpPr>
        <p:spPr>
          <a:xfrm>
            <a:off x="2013729" y="2760387"/>
            <a:ext cx="568959" cy="3952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0" name="꺾인 화살표 연결선 59"/>
          <p:cNvCxnSpPr>
            <a:stCxn id="51" idx="1"/>
            <a:endCxn id="58" idx="0"/>
          </p:cNvCxnSpPr>
          <p:nvPr/>
        </p:nvCxnSpPr>
        <p:spPr>
          <a:xfrm rot="10800000">
            <a:off x="2298210" y="2760387"/>
            <a:ext cx="3418237" cy="627336"/>
          </a:xfrm>
          <a:prstGeom prst="bentConnector4">
            <a:avLst>
              <a:gd name="adj1" fmla="val 28358"/>
              <a:gd name="adj2" fmla="val 13644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양방향 화살표 60"/>
          <p:cNvCxnSpPr>
            <a:stCxn id="57" idx="1"/>
            <a:endCxn id="9" idx="4"/>
          </p:cNvCxnSpPr>
          <p:nvPr/>
        </p:nvCxnSpPr>
        <p:spPr>
          <a:xfrm rot="10800000">
            <a:off x="3803301" y="3022254"/>
            <a:ext cx="1971770" cy="246676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11"/>
          <p:cNvSpPr txBox="1"/>
          <p:nvPr/>
        </p:nvSpPr>
        <p:spPr>
          <a:xfrm>
            <a:off x="5750312" y="4204172"/>
            <a:ext cx="4823017" cy="50371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!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현재 아이템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:</a:t>
            </a:r>
            <a:r>
              <a:rPr lang="ko-KR" altLang="en-US" sz="2400">
                <a:solidFill>
                  <a:srgbClr val="FF0000"/>
                </a:solidFill>
                <a:latin typeface="굴림"/>
                <a:ea typeface="굴림"/>
              </a:rPr>
              <a:t> 미구현 </a:t>
            </a:r>
            <a:r>
              <a:rPr lang="en-US" altLang="ko-KR" sz="2400">
                <a:solidFill>
                  <a:srgbClr val="FF0000"/>
                </a:solidFill>
                <a:latin typeface="굴림"/>
                <a:ea typeface="굴림"/>
              </a:rPr>
              <a:t>!</a:t>
            </a:r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166602E7-8E5C-0E8D-3D5B-EEDF20C4B61E}"/>
              </a:ext>
            </a:extLst>
          </p:cNvPr>
          <p:cNvSpPr>
            <a:spLocks noGrp="1"/>
          </p:cNvSpPr>
          <p:nvPr/>
        </p:nvSpPr>
        <p:spPr>
          <a:xfrm>
            <a:off x="349324" y="2012330"/>
            <a:ext cx="5115847" cy="49847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 sz="3200" b="1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</a:rPr>
              <a:t>해당 추가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</a:t>
            </a:r>
            <a:r>
              <a:rPr kumimoji="0" lang="en-US" altLang="ko-KR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UI</a:t>
            </a:r>
            <a:r>
              <a:rPr kumimoji="0" lang="ko-KR" altLang="en-US" sz="3200" b="1" i="0" u="none" strike="noStrike" kern="1200" cap="none" spc="0" normalizeH="0" baseline="0" dirty="0">
                <a:ln w="9525" cap="flat" cmpd="sng" algn="ctr">
                  <a:solidFill>
                    <a:srgbClr val="92D05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/>
                <a:ea typeface="KCC-한빛"/>
                <a:cs typeface="+mn-cs"/>
              </a:rPr>
              <a:t> 배치</a:t>
            </a:r>
          </a:p>
        </p:txBody>
      </p:sp>
    </p:spTree>
    <p:extLst>
      <p:ext uri="{BB962C8B-B14F-4D97-AF65-F5344CB8AC3E}">
        <p14:creationId xmlns:p14="http://schemas.microsoft.com/office/powerpoint/2010/main" val="3205861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1147</Words>
  <Application>Microsoft Office PowerPoint</Application>
  <PresentationFormat>와이드스크린</PresentationFormat>
  <Paragraphs>452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KCC-한빛</vt:lpstr>
      <vt:lpstr>굴림</vt:lpstr>
      <vt:lpstr>맑은 고딕</vt:lpstr>
      <vt:lpstr>Arial</vt:lpstr>
      <vt:lpstr>Calibri</vt:lpstr>
      <vt:lpstr>Office 테마</vt:lpstr>
      <vt:lpstr>광물 대소동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lemon1576@naver.com</dc:creator>
  <cp:lastModifiedBy>강희승</cp:lastModifiedBy>
  <cp:revision>150</cp:revision>
  <dcterms:created xsi:type="dcterms:W3CDTF">2024-12-06T17:37:03Z</dcterms:created>
  <dcterms:modified xsi:type="dcterms:W3CDTF">2025-04-07T13:10:22Z</dcterms:modified>
  <cp:version/>
</cp:coreProperties>
</file>