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312" r:id="rId3"/>
    <p:sldId id="337" r:id="rId4"/>
    <p:sldId id="339" r:id="rId5"/>
    <p:sldId id="340" r:id="rId6"/>
    <p:sldId id="343" r:id="rId7"/>
    <p:sldId id="344" r:id="rId8"/>
    <p:sldId id="341" r:id="rId9"/>
    <p:sldId id="345" r:id="rId10"/>
    <p:sldId id="287" r:id="rId11"/>
    <p:sldId id="288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6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68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45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2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92C36-9379-8A6A-E200-91BC60B0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10315-E228-93E5-AA95-E7F380B1F6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BD0B4B-8ADE-B4F4-CD04-20DFDF7AA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C5C99-A093-91DC-C9C3-90AC2EC80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3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0AB14-DE18-17E0-A1DA-EEF37432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431A96-9B0C-9F0E-6575-03B220E584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1AE883-EDEA-3AEC-CA46-775316812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526D9-E8A1-36D5-EC6F-B0A85788D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1096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65627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4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97179-D568-0903-7145-55C4CAD3F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9C4D33-9CBE-C81D-1578-29B20851D9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3A02E2-A1CA-9F76-BA33-B01B70A18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E3120-B6D1-B1DA-048F-04402792D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71921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7512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23E6E-D6C5-0D32-A3FA-52ED70184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97E887-1848-FD61-EA82-8FCB0A7C0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87060-F48C-FAFD-780F-46457020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135F7-5E85-EF09-B9EA-45439D9F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7C158-F812-2AA7-A4A0-DF396247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2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rgbClr val="C1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91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rgbClr val="C1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84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rgbClr val="C1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8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9871F-E9EA-DEF9-1FD2-0B74BF9A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CC7CC-966B-3B68-9895-79D29063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A5129-F590-C72D-9692-692F7A4B5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DA182-8C30-EE6B-B156-D56AB381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FC601-800E-61C2-1A4C-59091253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8A928-14A7-72AF-F52A-6C40938E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4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4C33-3CD2-1761-48AA-C0C08C18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5A91AA-D89A-6408-2366-07A1FB509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D5046-7DD2-7DB4-D8B9-F34BFF0F3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B29B2-1EE8-0D17-6A77-9ACBDB10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CF57A-0C00-7BA9-0BDD-5603E079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17CA0-7C45-DD20-CAB4-96A054C0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1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3942A-F494-8C6F-B6B5-34A4A092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0D79A-3830-EDA3-9869-EE287763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6F6D1-2C9E-4A54-F123-F5D5378D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4613C-7A1B-FC7A-BB11-4467F89A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DE631-3203-ADD0-3BD4-F15FA650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8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0C22E9-331D-A243-F7B4-D321FAFF6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38CD1-7D22-85A3-8FAE-EF18FE9D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63630-695F-856E-5359-2382E1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73B14-8425-0CFD-635E-6F10E226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6A4AB-9EA0-BDC5-3AED-288ABB3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363F-5063-F766-9905-7B8912F8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8E62-1006-0CA5-FC14-AE34D0FF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597AB-3D0C-78A3-EAA1-69A0C124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84ACF-0293-3BB4-15A4-5D0E561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F0BE8-317D-5312-4D2D-54C929BD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F285-5F74-BC5A-1037-BC452723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EE68F-F6C7-AFAD-3C8C-9B1000BDD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D039-ADC1-4A70-F312-94E7E9FD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059D0-3CE8-E01D-3093-A5A2A2C5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69D30-7F30-093A-6358-6F93151C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FDE54-DD24-64A9-9916-6F7B19E0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97C79-A06D-D112-B38A-18F55707F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77D8C-A66A-319E-DA73-1F00265F9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B6D7A-2927-7BBB-418E-C0FC10C8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99A62-0351-94A2-4FCF-CB55846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3B63F-3B35-3177-F538-9A3E7E61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9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9FAC3-2957-637E-2645-6B2F488B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6E11C-F9A9-6E75-B4DB-D4949CF8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5631F-DD87-EB9C-C130-DBA171C5E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20183-BD6C-0CE0-B549-8C55039BC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03863-3893-F0E6-4699-73F8D6F06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341029-6C7A-56E2-4CEA-1ADEBE14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070DD-A817-4E23-B97B-30B4638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5DC19-7B8B-E49C-74A4-7F3FC0CD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410A1-0773-4669-2525-7D25C437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45F72D-AD56-3D68-605A-C335BF1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25FF2-4384-BE39-DBF7-AA67DEC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FDB6F-1358-3845-7B8C-F87E258F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6"/>
            <a:ext cx="11582400" cy="6101272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582400" cy="552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D58E9-C5BA-440B-DD9D-89D6B91A0F7F}"/>
              </a:ext>
            </a:extLst>
          </p:cNvPr>
          <p:cNvSpPr txBox="1"/>
          <p:nvPr userDrawn="1"/>
        </p:nvSpPr>
        <p:spPr>
          <a:xfrm>
            <a:off x="4473677" y="291352"/>
            <a:ext cx="324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목차</a:t>
            </a:r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2165554" y="1188992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C2A5EA59-0942-7FD9-06EE-7295A004FE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7839" y="1170242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게임 소개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게임 진행 방식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게임 기본 컨셉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35" name="Picture 2" descr="보석 일러스트 아이콘">
            <a:extLst>
              <a:ext uri="{FF2B5EF4-FFF2-40B4-BE49-F238E27FC236}">
                <a16:creationId xmlns:a16="http://schemas.microsoft.com/office/drawing/2014/main" id="{71F1A884-A9D7-D30E-793B-6B8230B02F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2165554" y="2950648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ECBBA22F-607E-4A5F-8EFF-349D8B8DF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7839" y="2931898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2. </a:t>
            </a:r>
            <a:r>
              <a:rPr lang="ko-KR" altLang="en-US" dirty="0"/>
              <a:t>시스템 기획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광물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새총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점수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랭킹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37" name="Picture 2" descr="보석 일러스트 아이콘">
            <a:extLst>
              <a:ext uri="{FF2B5EF4-FFF2-40B4-BE49-F238E27FC236}">
                <a16:creationId xmlns:a16="http://schemas.microsoft.com/office/drawing/2014/main" id="{A33C95EC-66CF-D0D5-D289-A6100A9BE09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2163097" y="4715745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텍스트 개체 틀 32">
            <a:extLst>
              <a:ext uri="{FF2B5EF4-FFF2-40B4-BE49-F238E27FC236}">
                <a16:creationId xmlns:a16="http://schemas.microsoft.com/office/drawing/2014/main" id="{DD57FF94-959F-ACAD-3CE1-467C0C2F2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5382" y="4696995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3. UI</a:t>
            </a:r>
            <a:r>
              <a:rPr lang="ko-KR" altLang="en-US" dirty="0"/>
              <a:t>구성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 err="1">
                <a:latin typeface="KCC-한빛" panose="02030503000000000000" pitchFamily="18" charset="-127"/>
                <a:ea typeface="KCC-한빛" panose="02030503000000000000" pitchFamily="18" charset="-127"/>
              </a:rPr>
              <a:t>인게임</a:t>
            </a:r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 </a:t>
            </a:r>
            <a:r>
              <a:rPr lang="en-US" altLang="ko-KR" dirty="0">
                <a:latin typeface="KCC-한빛" panose="02030503000000000000" pitchFamily="18" charset="-127"/>
                <a:ea typeface="KCC-한빛" panose="02030503000000000000" pitchFamily="18" charset="-127"/>
              </a:rPr>
              <a:t>UI</a:t>
            </a: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시스템</a:t>
            </a:r>
            <a:r>
              <a:rPr lang="en-US" altLang="ko-KR" dirty="0">
                <a:latin typeface="KCC-한빛" panose="02030503000000000000" pitchFamily="18" charset="-127"/>
                <a:ea typeface="KCC-한빛" panose="02030503000000000000" pitchFamily="18" charset="-127"/>
              </a:rPr>
              <a:t> UI</a:t>
            </a:r>
          </a:p>
          <a:p>
            <a:pPr lvl="1"/>
            <a:r>
              <a:rPr lang="en-US" altLang="ko-KR" dirty="0">
                <a:latin typeface="KCC-한빛" panose="02030503000000000000" pitchFamily="18" charset="-127"/>
                <a:ea typeface="KCC-한빛" panose="02030503000000000000" pitchFamily="18" charset="-127"/>
              </a:rPr>
              <a:t>UI </a:t>
            </a:r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진행 구조도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39" name="Picture 2" descr="보석 일러스트 아이콘">
            <a:extLst>
              <a:ext uri="{FF2B5EF4-FFF2-40B4-BE49-F238E27FC236}">
                <a16:creationId xmlns:a16="http://schemas.microsoft.com/office/drawing/2014/main" id="{0408E023-B177-E920-1F7A-3166F53815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6400800" y="1982385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32">
            <a:extLst>
              <a:ext uri="{FF2B5EF4-FFF2-40B4-BE49-F238E27FC236}">
                <a16:creationId xmlns:a16="http://schemas.microsoft.com/office/drawing/2014/main" id="{86289AA1-9CC2-BE42-37D8-FB1C719F60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3085" y="1963635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4. </a:t>
            </a:r>
            <a:r>
              <a:rPr lang="ko-KR" altLang="en-US" dirty="0"/>
              <a:t>데이터테이블</a:t>
            </a:r>
            <a:endParaRPr lang="en-US" altLang="ko-KR" dirty="0"/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광물 데이터 테이블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새총 데이터 테이블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점수 산정방식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41" name="Picture 2" descr="보석 일러스트 아이콘">
            <a:extLst>
              <a:ext uri="{FF2B5EF4-FFF2-40B4-BE49-F238E27FC236}">
                <a16:creationId xmlns:a16="http://schemas.microsoft.com/office/drawing/2014/main" id="{511A02DB-C754-56B8-C317-771B7E5496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6400800" y="4058669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텍스트 개체 틀 32">
            <a:extLst>
              <a:ext uri="{FF2B5EF4-FFF2-40B4-BE49-F238E27FC236}">
                <a16:creationId xmlns:a16="http://schemas.microsoft.com/office/drawing/2014/main" id="{50D40B32-BEF4-445F-743C-2FEBC2B67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3085" y="4039919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5. </a:t>
            </a:r>
            <a:r>
              <a:rPr lang="ko-KR" altLang="en-US" dirty="0"/>
              <a:t>개발 히스토리</a:t>
            </a:r>
            <a:endParaRPr lang="en-US" altLang="ko-KR" dirty="0"/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히스토리 작성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6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7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9033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8A3AF-A29D-7FE5-0349-97B355C0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4172D-BDCE-5E08-4D15-D0D65BF3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61718-CA8D-DABD-C559-02B6C1C1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5FF4B-670F-43B1-994B-EDDEB7F706EF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B172F-C243-960F-EDB1-01CA346C1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D5B26-0F47-84E6-B075-A5C1B32D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61" r:id="rId9"/>
    <p:sldLayoutId id="2147483662" r:id="rId10"/>
    <p:sldLayoutId id="2147483663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광물 대소동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791D7-FC47-6580-F4D7-23EB804D3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기획 </a:t>
            </a:r>
            <a:r>
              <a:rPr lang="en-US" altLang="ko-KR" dirty="0"/>
              <a:t>: </a:t>
            </a:r>
            <a:r>
              <a:rPr lang="ko-KR" altLang="en-US" dirty="0"/>
              <a:t>안제철 </a:t>
            </a:r>
            <a:r>
              <a:rPr lang="en-US" altLang="ko-KR" dirty="0"/>
              <a:t>, </a:t>
            </a:r>
            <a:r>
              <a:rPr lang="ko-KR" altLang="en-US" dirty="0" err="1"/>
              <a:t>강희승</a:t>
            </a:r>
            <a:endParaRPr lang="en-US" altLang="ko-KR" dirty="0"/>
          </a:p>
          <a:p>
            <a:r>
              <a:rPr lang="ko-KR" altLang="en-US" dirty="0"/>
              <a:t>개발 </a:t>
            </a:r>
            <a:r>
              <a:rPr lang="en-US" altLang="ko-KR" dirty="0"/>
              <a:t>: </a:t>
            </a:r>
            <a:r>
              <a:rPr lang="ko-KR" altLang="en-US" dirty="0" err="1"/>
              <a:t>박소빈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이지호</a:t>
            </a:r>
          </a:p>
        </p:txBody>
      </p:sp>
    </p:spTree>
    <p:extLst>
      <p:ext uri="{BB962C8B-B14F-4D97-AF65-F5344CB8AC3E}">
        <p14:creationId xmlns:p14="http://schemas.microsoft.com/office/powerpoint/2010/main" val="33423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DA6F7-0234-03D0-0BEA-830E4A47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547D65D-9296-2DAC-F417-7CC4D6DEE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새총 데이터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B9974CB-8FAD-60EE-5F65-9796318EC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 테이블 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154EEB4B-28BB-35D9-AB96-6CC7C6C91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0CAA15AF-A070-A8F3-4F7F-29B9DD0FBC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B275E9AC-175C-A863-A0FC-EFF213813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r>
              <a:rPr lang="en-US" altLang="ko-KR" dirty="0"/>
              <a:t>UI</a:t>
            </a:r>
            <a:br>
              <a:rPr lang="en-US" altLang="ko-KR" dirty="0"/>
            </a:br>
            <a:r>
              <a:rPr lang="ko-KR" altLang="en-US" dirty="0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F5964F0F-3B35-BDD8-A646-157C9D092A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r>
              <a:rPr lang="ko-KR" altLang="en-US"/>
              <a:t>데이터테이블</a:t>
            </a:r>
            <a:endParaRPr lang="ko-KR" altLang="en-US" dirty="0"/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F0620DBD-CD1B-3627-38F2-58C96BD272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63B6FA2-A8E2-8C5E-AF44-CC8ABDAE214C}"/>
              </a:ext>
            </a:extLst>
          </p:cNvPr>
          <p:cNvCxnSpPr/>
          <p:nvPr/>
        </p:nvCxnSpPr>
        <p:spPr>
          <a:xfrm>
            <a:off x="264013" y="5489936"/>
            <a:ext cx="1192798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내용 개체 틀 9">
            <a:extLst>
              <a:ext uri="{FF2B5EF4-FFF2-40B4-BE49-F238E27FC236}">
                <a16:creationId xmlns:a16="http://schemas.microsoft.com/office/drawing/2014/main" id="{F5E2C005-2CD8-8CCE-28C7-C82573C308C0}"/>
              </a:ext>
            </a:extLst>
          </p:cNvPr>
          <p:cNvSpPr txBox="1">
            <a:spLocks/>
          </p:cNvSpPr>
          <p:nvPr/>
        </p:nvSpPr>
        <p:spPr>
          <a:xfrm>
            <a:off x="0" y="5747624"/>
            <a:ext cx="12259542" cy="84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자세한 데이터 정보는 첨부한 </a:t>
            </a:r>
            <a:r>
              <a:rPr lang="en-US" altLang="ko-KR" dirty="0"/>
              <a:t>xlsx</a:t>
            </a:r>
            <a:r>
              <a:rPr lang="ko-KR" altLang="en-US" dirty="0"/>
              <a:t>파일 참고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A56A60-CBAA-9479-AE24-F577091E5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55811"/>
              </p:ext>
            </p:extLst>
          </p:nvPr>
        </p:nvGraphicFramePr>
        <p:xfrm>
          <a:off x="999460" y="1984223"/>
          <a:ext cx="10377376" cy="27495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872309">
                  <a:extLst>
                    <a:ext uri="{9D8B030D-6E8A-4147-A177-3AD203B41FA5}">
                      <a16:colId xmlns:a16="http://schemas.microsoft.com/office/drawing/2014/main" val="1712311785"/>
                    </a:ext>
                  </a:extLst>
                </a:gridCol>
                <a:gridCol w="1690956">
                  <a:extLst>
                    <a:ext uri="{9D8B030D-6E8A-4147-A177-3AD203B41FA5}">
                      <a16:colId xmlns:a16="http://schemas.microsoft.com/office/drawing/2014/main" val="3890543499"/>
                    </a:ext>
                  </a:extLst>
                </a:gridCol>
                <a:gridCol w="1551974">
                  <a:extLst>
                    <a:ext uri="{9D8B030D-6E8A-4147-A177-3AD203B41FA5}">
                      <a16:colId xmlns:a16="http://schemas.microsoft.com/office/drawing/2014/main" val="681194993"/>
                    </a:ext>
                  </a:extLst>
                </a:gridCol>
                <a:gridCol w="1853103">
                  <a:extLst>
                    <a:ext uri="{9D8B030D-6E8A-4147-A177-3AD203B41FA5}">
                      <a16:colId xmlns:a16="http://schemas.microsoft.com/office/drawing/2014/main" val="611799253"/>
                    </a:ext>
                  </a:extLst>
                </a:gridCol>
                <a:gridCol w="1204517">
                  <a:extLst>
                    <a:ext uri="{9D8B030D-6E8A-4147-A177-3AD203B41FA5}">
                      <a16:colId xmlns:a16="http://schemas.microsoft.com/office/drawing/2014/main" val="2855211236"/>
                    </a:ext>
                  </a:extLst>
                </a:gridCol>
                <a:gridCol w="1204517">
                  <a:extLst>
                    <a:ext uri="{9D8B030D-6E8A-4147-A177-3AD203B41FA5}">
                      <a16:colId xmlns:a16="http://schemas.microsoft.com/office/drawing/2014/main" val="296781882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초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시작 각도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변경 각도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추가된 각도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새총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379892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Second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Mineral name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Mineral num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Spawn percent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Sling shot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30110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float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float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float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float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string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73216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+45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197565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135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+45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6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초 이후 다시 </a:t>
                      </a:r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0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초대로 반복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07759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135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180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+45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77993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180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135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-45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706344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135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-45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1576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-45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26193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-45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977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4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C6B59-ACAC-D41D-1401-1D5D99EA9D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150938"/>
            <a:ext cx="4332139" cy="498475"/>
          </a:xfrm>
        </p:spPr>
        <p:txBody>
          <a:bodyPr/>
          <a:lstStyle/>
          <a:p>
            <a:r>
              <a:rPr lang="ko-KR" altLang="en-US" dirty="0"/>
              <a:t>개발 히스토리 작성</a:t>
            </a:r>
            <a:r>
              <a:rPr lang="en-US" altLang="ko-KR" dirty="0"/>
              <a:t>(</a:t>
            </a:r>
            <a:r>
              <a:rPr lang="ko-KR" altLang="en-US" dirty="0"/>
              <a:t>기획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B914DE-3C04-3B2F-871F-52BC4D686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개발 히스토리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5B0D2B2-F2C9-454F-AFF6-4C64B56C5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8EFE897-A381-14C1-A566-38AEC6FFED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80102" y="1801734"/>
          <a:ext cx="11307098" cy="501610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시작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종료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2024/12/06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23:30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04:20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“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  <a:r>
                        <a:rPr lang="en-US" altLang="ko-KR" sz="1200">
                          <a:latin typeface="KCC-한빛"/>
                          <a:ea typeface="KCC-한빛"/>
                        </a:rPr>
                        <a:t>”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과 함꼐 게임 기본 컨셉 및 확률데이터 기획 </a:t>
                      </a:r>
                      <a:r>
                        <a:rPr lang="en-US" altLang="ko-KR" sz="1200">
                          <a:latin typeface="KCC-한빛"/>
                          <a:ea typeface="KCC-한빛"/>
                        </a:rPr>
                        <a:t>+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기획서 슬라이드 마스터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2024/12/07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22:48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02:30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기획서 개요부분 작성완료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2024/12/09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00:50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05:27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광물 시스템 작성완료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2024/12/11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23:24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05:14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새총 시스템 </a:t>
                      </a:r>
                      <a:r>
                        <a:rPr lang="en-US" altLang="ko-KR" sz="1200">
                          <a:latin typeface="KCC-한빛"/>
                          <a:ea typeface="KCC-한빛"/>
                        </a:rPr>
                        <a:t>,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랭킹시스템 작성완료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2024/12/13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20:32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22:14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시스템 데이터 베이스 구성 및 데이터 테이블 작성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2024/12/14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20:15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20:15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UI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구성 슬라이드 작성 및 검토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2024/12/15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22:45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23:21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전체 기획서 슬라이드 추합 및 작성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2025/01/01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11:40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16:40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UI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기본 요소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2025/01/03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11:40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21:10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UI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기본 요소 수정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2025/02/10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19:00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게임 종료 후 </a:t>
                      </a:r>
                      <a:r>
                        <a:rPr lang="en-US" altLang="ko-KR" sz="1200">
                          <a:latin typeface="KCC-한빛"/>
                          <a:ea typeface="KCC-한빛"/>
                        </a:rPr>
                        <a:t>UI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기획서 수정완료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57C77B98-6C97-1125-832C-DBC6B04B5D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r>
              <a:rPr lang="ko-KR" altLang="en-US" dirty="0"/>
              <a:t>시스템기획</a:t>
            </a:r>
          </a:p>
        </p:txBody>
      </p:sp>
      <p:sp>
        <p:nvSpPr>
          <p:cNvPr id="3" name="텍스트 개체 틀 12">
            <a:extLst>
              <a:ext uri="{FF2B5EF4-FFF2-40B4-BE49-F238E27FC236}">
                <a16:creationId xmlns:a16="http://schemas.microsoft.com/office/drawing/2014/main" id="{546E6D72-AC14-CDF9-2761-127897E40A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r>
              <a:rPr lang="en-US" altLang="ko-KR" dirty="0"/>
              <a:t>UI</a:t>
            </a:r>
            <a:br>
              <a:rPr lang="en-US" altLang="ko-KR" dirty="0"/>
            </a:br>
            <a:r>
              <a:rPr lang="ko-KR" altLang="en-US" dirty="0"/>
              <a:t>구성</a:t>
            </a: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6FFDC0D1-463E-CF51-019C-098083457E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r>
              <a:rPr lang="ko-KR" altLang="en-US" dirty="0"/>
              <a:t>데이터테이블</a:t>
            </a:r>
          </a:p>
        </p:txBody>
      </p:sp>
    </p:spTree>
    <p:extLst>
      <p:ext uri="{BB962C8B-B14F-4D97-AF65-F5344CB8AC3E}">
        <p14:creationId xmlns:p14="http://schemas.microsoft.com/office/powerpoint/2010/main" val="428549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UI </a:t>
            </a:r>
            <a:r>
              <a:rPr lang="ko-KR" altLang="en-US" sz="4000" dirty="0"/>
              <a:t>추가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0103" y="2194076"/>
            <a:ext cx="11307097" cy="445194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" name="텍스트 개체 틀 11"/>
          <p:cNvSpPr txBox="1"/>
          <p:nvPr/>
        </p:nvSpPr>
        <p:spPr>
          <a:xfrm>
            <a:off x="580103" y="2194075"/>
            <a:ext cx="11307097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51" name="텍스트 개체 틀 11"/>
          <p:cNvSpPr txBox="1"/>
          <p:nvPr/>
        </p:nvSpPr>
        <p:spPr>
          <a:xfrm>
            <a:off x="2415826" y="2377349"/>
            <a:ext cx="3948760" cy="27579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8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해당 버튼 클릭 시</a:t>
            </a: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</p:txBody>
      </p:sp>
      <p:pic>
        <p:nvPicPr>
          <p:cNvPr id="5" name="그림 4" descr="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B9459D7-A06E-51E7-813A-CFEE68700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50" y="2415994"/>
            <a:ext cx="2193506" cy="3902400"/>
          </a:xfrm>
          <a:prstGeom prst="rect">
            <a:avLst/>
          </a:prstGeom>
        </p:spPr>
      </p:pic>
      <p:pic>
        <p:nvPicPr>
          <p:cNvPr id="7" name="그림 6" descr="텍스트, 스크린샷, 보라색, 바이올렛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C2F8058-6B2A-DFF4-647F-6C5E05908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5" y="2377349"/>
            <a:ext cx="2252773" cy="39024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2AADF60-7B69-FDA6-72D5-C4E9999D859E}"/>
              </a:ext>
            </a:extLst>
          </p:cNvPr>
          <p:cNvSpPr/>
          <p:nvPr/>
        </p:nvSpPr>
        <p:spPr>
          <a:xfrm>
            <a:off x="2874154" y="2293663"/>
            <a:ext cx="385094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C998B7D1-050C-FC46-2176-A7AE99B6C184}"/>
              </a:ext>
            </a:extLst>
          </p:cNvPr>
          <p:cNvSpPr txBox="1"/>
          <p:nvPr/>
        </p:nvSpPr>
        <p:spPr>
          <a:xfrm>
            <a:off x="3635856" y="3429000"/>
            <a:ext cx="4920288" cy="28285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3500" dirty="0">
                <a:solidFill>
                  <a:srgbClr val="FF0000"/>
                </a:solidFill>
                <a:latin typeface="굴림"/>
                <a:ea typeface="굴림"/>
              </a:rPr>
              <a:t> </a:t>
            </a:r>
          </a:p>
          <a:p>
            <a:pPr lvl="0" algn="ctr">
              <a:defRPr/>
            </a:pPr>
            <a:endParaRPr lang="en-US" altLang="ko-KR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r>
              <a:rPr lang="en-US" altLang="ko-KR" sz="2400" dirty="0" err="1">
                <a:latin typeface="굴림"/>
                <a:ea typeface="굴림"/>
              </a:rPr>
              <a:t>InGame</a:t>
            </a:r>
            <a:r>
              <a:rPr lang="en-US" altLang="ko-KR" sz="2400" dirty="0">
                <a:latin typeface="굴림"/>
                <a:ea typeface="굴림"/>
              </a:rPr>
              <a:t>(Scene) =</a:t>
            </a:r>
            <a:r>
              <a:rPr lang="ko-KR" altLang="en-US" sz="2400" dirty="0">
                <a:latin typeface="굴림"/>
                <a:ea typeface="굴림"/>
              </a:rPr>
              <a:t> 상점 패널 추가</a:t>
            </a:r>
            <a:endParaRPr lang="en-US" altLang="ko-KR" sz="2400" dirty="0">
              <a:latin typeface="굴림"/>
              <a:ea typeface="굴림"/>
            </a:endParaRPr>
          </a:p>
          <a:p>
            <a:pPr lvl="0" algn="ctr">
              <a:defRPr/>
            </a:pPr>
            <a:r>
              <a:rPr lang="ko-KR" altLang="en-US" sz="2400" dirty="0">
                <a:latin typeface="굴림"/>
                <a:ea typeface="굴림"/>
              </a:rPr>
              <a:t>해당 상점 이미지 </a:t>
            </a:r>
            <a:r>
              <a:rPr lang="en-US" altLang="ko-KR" sz="2400" dirty="0">
                <a:latin typeface="굴림"/>
                <a:ea typeface="굴림"/>
              </a:rPr>
              <a:t>: shop-128</a:t>
            </a:r>
            <a:endParaRPr lang="ko-KR" altLang="en-US" sz="2400" dirty="0"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</p:txBody>
      </p:sp>
      <p:sp>
        <p:nvSpPr>
          <p:cNvPr id="14" name="화살표: 아래쪽 62">
            <a:extLst>
              <a:ext uri="{FF2B5EF4-FFF2-40B4-BE49-F238E27FC236}">
                <a16:creationId xmlns:a16="http://schemas.microsoft.com/office/drawing/2014/main" id="{F035DD41-58C9-A12E-05DB-EAF318B8FFF9}"/>
              </a:ext>
            </a:extLst>
          </p:cNvPr>
          <p:cNvSpPr/>
          <p:nvPr/>
        </p:nvSpPr>
        <p:spPr>
          <a:xfrm rot="16200000">
            <a:off x="5918660" y="3374909"/>
            <a:ext cx="503448" cy="828856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61556-C0B7-6E7E-DB60-814A62F20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0CDD0DF-20B4-F44C-F2E8-F1F5E27757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UI </a:t>
            </a:r>
            <a:r>
              <a:rPr lang="ko-KR" altLang="en-US" sz="4000" dirty="0"/>
              <a:t>추가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6777EC5-30DE-3FC3-FA55-780695CA13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E68CF034-0709-50B6-09A7-AACD9796A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77CAEE94-849B-DDF3-0B9D-4AF4F42023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3E679C23-E9B0-E79D-B024-2A3958BE37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5EA00646-FAC2-94BC-6DA9-67DE74B142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4B9047BF-563C-2677-FE78-AFACB7071D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5362EC-1F2B-3D7D-B0EA-6C1C1046E8E7}"/>
              </a:ext>
            </a:extLst>
          </p:cNvPr>
          <p:cNvSpPr/>
          <p:nvPr/>
        </p:nvSpPr>
        <p:spPr>
          <a:xfrm>
            <a:off x="580103" y="2194076"/>
            <a:ext cx="11307097" cy="445194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75F56DC5-334D-1ABD-E713-5871D72F1460}"/>
              </a:ext>
            </a:extLst>
          </p:cNvPr>
          <p:cNvSpPr txBox="1"/>
          <p:nvPr/>
        </p:nvSpPr>
        <p:spPr>
          <a:xfrm>
            <a:off x="580103" y="2194075"/>
            <a:ext cx="11307097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51" name="텍스트 개체 틀 11">
            <a:extLst>
              <a:ext uri="{FF2B5EF4-FFF2-40B4-BE49-F238E27FC236}">
                <a16:creationId xmlns:a16="http://schemas.microsoft.com/office/drawing/2014/main" id="{C6295EB3-0EE9-EBBF-A05F-3D8B742C1D29}"/>
              </a:ext>
            </a:extLst>
          </p:cNvPr>
          <p:cNvSpPr txBox="1"/>
          <p:nvPr/>
        </p:nvSpPr>
        <p:spPr>
          <a:xfrm>
            <a:off x="3886692" y="3560299"/>
            <a:ext cx="7655888" cy="18207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3500" dirty="0">
                <a:solidFill>
                  <a:srgbClr val="FF0000"/>
                </a:solidFill>
                <a:latin typeface="굴림"/>
                <a:ea typeface="굴림"/>
              </a:rPr>
              <a:t> </a:t>
            </a:r>
            <a:r>
              <a:rPr lang="ko-KR" altLang="en-US" sz="2400" dirty="0">
                <a:latin typeface="굴림"/>
                <a:ea typeface="굴림"/>
              </a:rPr>
              <a:t>해당 패널 </a:t>
            </a:r>
            <a:r>
              <a:rPr lang="en-US" altLang="ko-KR" sz="2400" dirty="0">
                <a:latin typeface="굴림"/>
                <a:ea typeface="굴림"/>
              </a:rPr>
              <a:t>= </a:t>
            </a:r>
            <a:r>
              <a:rPr lang="ko-KR" altLang="en-US" sz="2400" dirty="0">
                <a:latin typeface="굴림"/>
                <a:ea typeface="굴림"/>
              </a:rPr>
              <a:t>이미지와 동일</a:t>
            </a:r>
            <a:endParaRPr lang="en-US" altLang="ko-KR" sz="2400" dirty="0">
              <a:latin typeface="굴림"/>
              <a:ea typeface="굴림"/>
            </a:endParaRPr>
          </a:p>
          <a:p>
            <a:pPr lvl="0" algn="ctr">
              <a:defRPr/>
            </a:pPr>
            <a:r>
              <a:rPr lang="ko-KR" altLang="en-US" sz="2400" dirty="0">
                <a:latin typeface="굴림"/>
                <a:ea typeface="굴림"/>
              </a:rPr>
              <a:t>상점 </a:t>
            </a:r>
            <a:r>
              <a:rPr lang="en-US" altLang="ko-KR" sz="2400" dirty="0">
                <a:latin typeface="굴림"/>
                <a:ea typeface="굴림"/>
              </a:rPr>
              <a:t>, </a:t>
            </a:r>
            <a:r>
              <a:rPr lang="ko-KR" altLang="en-US" sz="2400" dirty="0">
                <a:latin typeface="굴림"/>
                <a:ea typeface="굴림"/>
              </a:rPr>
              <a:t>해당 아이템 현황</a:t>
            </a:r>
            <a:endParaRPr lang="en-US" altLang="ko-KR" sz="2400" dirty="0">
              <a:latin typeface="굴림"/>
              <a:ea typeface="굴림"/>
            </a:endParaRPr>
          </a:p>
          <a:p>
            <a:pPr lvl="0" algn="ctr">
              <a:defRPr/>
            </a:pPr>
            <a:r>
              <a:rPr lang="ko-KR" altLang="en-US" sz="2400" dirty="0">
                <a:latin typeface="굴림"/>
                <a:ea typeface="굴림"/>
              </a:rPr>
              <a:t>곡괭이 </a:t>
            </a:r>
            <a:r>
              <a:rPr lang="en-US" altLang="ko-KR" sz="2400" dirty="0">
                <a:latin typeface="굴림"/>
                <a:ea typeface="굴림"/>
              </a:rPr>
              <a:t>, </a:t>
            </a:r>
            <a:r>
              <a:rPr lang="ko-KR" altLang="en-US" sz="2400" dirty="0">
                <a:latin typeface="굴림"/>
                <a:ea typeface="굴림"/>
              </a:rPr>
              <a:t>폭탄 </a:t>
            </a:r>
            <a:r>
              <a:rPr lang="en-US" altLang="ko-KR" sz="2400" dirty="0">
                <a:latin typeface="굴림"/>
                <a:ea typeface="굴림"/>
              </a:rPr>
              <a:t>, </a:t>
            </a:r>
            <a:r>
              <a:rPr lang="ko-KR" altLang="en-US" sz="2400" dirty="0">
                <a:latin typeface="굴림"/>
                <a:ea typeface="굴림"/>
              </a:rPr>
              <a:t>광고 시청</a:t>
            </a:r>
            <a:r>
              <a:rPr lang="en-US" altLang="ko-KR" sz="2400" dirty="0">
                <a:latin typeface="굴림"/>
                <a:ea typeface="굴림"/>
              </a:rPr>
              <a:t> </a:t>
            </a:r>
          </a:p>
          <a:p>
            <a:pPr lvl="0" algn="ctr">
              <a:defRPr/>
            </a:pPr>
            <a:endParaRPr lang="en-US" altLang="ko-KR" sz="24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24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</p:txBody>
      </p:sp>
      <p:pic>
        <p:nvPicPr>
          <p:cNvPr id="7" name="그림 6" descr="텍스트, 스크린샷, 보라색, 바이올렛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F0BC4E-EA11-0F34-D6C9-819470DB0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49" y="2468717"/>
            <a:ext cx="2252924" cy="3902662"/>
          </a:xfrm>
          <a:prstGeom prst="rect">
            <a:avLst/>
          </a:prstGeom>
        </p:spPr>
      </p:pic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9B1156DE-F69A-5295-0E0A-B470DEBA524B}"/>
              </a:ext>
            </a:extLst>
          </p:cNvPr>
          <p:cNvSpPr txBox="1"/>
          <p:nvPr/>
        </p:nvSpPr>
        <p:spPr>
          <a:xfrm>
            <a:off x="3472457" y="5712858"/>
            <a:ext cx="859723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latin typeface="+mj-lt"/>
              </a:rPr>
              <a:t>Font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=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배민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주야체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SDF shine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TMP_Font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Asset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7B95DC2D-D4E3-7198-8437-A6C38270D6E9}"/>
              </a:ext>
            </a:extLst>
          </p:cNvPr>
          <p:cNvSpPr txBox="1"/>
          <p:nvPr/>
        </p:nvSpPr>
        <p:spPr>
          <a:xfrm>
            <a:off x="3381211" y="2568517"/>
            <a:ext cx="859723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4000" dirty="0">
                <a:solidFill>
                  <a:srgbClr val="FF0000"/>
                </a:solidFill>
                <a:latin typeface="+mj-lt"/>
              </a:rPr>
              <a:t>! </a:t>
            </a:r>
            <a:r>
              <a:rPr lang="ko-KR" altLang="en-US" sz="3200" dirty="0">
                <a:solidFill>
                  <a:srgbClr val="FF0000"/>
                </a:solidFill>
                <a:latin typeface="+mj-lt"/>
              </a:rPr>
              <a:t>각 단어들 영어로 수정 요망</a:t>
            </a:r>
            <a:r>
              <a:rPr lang="ko-KR" altLang="en-US" sz="4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+mj-lt"/>
              </a:rPr>
              <a:t>!</a:t>
            </a:r>
            <a:endParaRPr lang="ko-KR" alt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45FBB-CEDC-9D0C-B084-A0097B443F8F}"/>
              </a:ext>
            </a:extLst>
          </p:cNvPr>
          <p:cNvSpPr/>
          <p:nvPr/>
        </p:nvSpPr>
        <p:spPr>
          <a:xfrm>
            <a:off x="1448554" y="3186820"/>
            <a:ext cx="1950763" cy="25260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0194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407A420-70F1-3F95-AF5D-228B9F8608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UI </a:t>
            </a:r>
            <a:r>
              <a:rPr lang="ko-KR" altLang="en-US" sz="4000" dirty="0"/>
              <a:t>추가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0221F0E-E45A-B1BD-85AB-56037047A2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9AE35581-51B6-3C0F-F54C-D9C0CE7AE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1315E33A-D065-B09A-9225-8ACEE87A87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71DC3880-F99C-37DC-A162-CA65B2CE90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8E78D5B5-0F6C-D0EC-CB74-53D0315DA5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3A5AF62E-6FE2-36F5-53EA-0CD2BE5208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08C61B-3895-0DF3-F3D9-C8CFA9AB89FD}"/>
              </a:ext>
            </a:extLst>
          </p:cNvPr>
          <p:cNvSpPr/>
          <p:nvPr/>
        </p:nvSpPr>
        <p:spPr>
          <a:xfrm>
            <a:off x="580103" y="2194076"/>
            <a:ext cx="11307097" cy="445194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794FA70E-F336-A881-66CE-00CC4E2AC070}"/>
              </a:ext>
            </a:extLst>
          </p:cNvPr>
          <p:cNvSpPr txBox="1"/>
          <p:nvPr/>
        </p:nvSpPr>
        <p:spPr>
          <a:xfrm>
            <a:off x="580103" y="2194075"/>
            <a:ext cx="11307097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51" name="텍스트 개체 틀 11">
            <a:extLst>
              <a:ext uri="{FF2B5EF4-FFF2-40B4-BE49-F238E27FC236}">
                <a16:creationId xmlns:a16="http://schemas.microsoft.com/office/drawing/2014/main" id="{0A0F4A10-47AC-1A8B-90F8-897AA5D1BA2C}"/>
              </a:ext>
            </a:extLst>
          </p:cNvPr>
          <p:cNvSpPr txBox="1"/>
          <p:nvPr/>
        </p:nvSpPr>
        <p:spPr>
          <a:xfrm>
            <a:off x="3886692" y="3457464"/>
            <a:ext cx="7655888" cy="18207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3500" dirty="0">
                <a:solidFill>
                  <a:srgbClr val="FF0000"/>
                </a:solidFill>
                <a:latin typeface="굴림"/>
                <a:ea typeface="굴림"/>
              </a:rPr>
              <a:t> </a:t>
            </a:r>
            <a:r>
              <a:rPr lang="ko-KR" altLang="en-US" sz="2400" dirty="0">
                <a:latin typeface="굴림"/>
                <a:ea typeface="굴림"/>
              </a:rPr>
              <a:t>현 </a:t>
            </a:r>
            <a:r>
              <a:rPr lang="en-US" altLang="ko-KR" sz="2400" dirty="0">
                <a:latin typeface="굴림"/>
                <a:ea typeface="굴림"/>
              </a:rPr>
              <a:t>X </a:t>
            </a:r>
            <a:r>
              <a:rPr lang="ko-KR" altLang="en-US" sz="2400" dirty="0">
                <a:latin typeface="굴림"/>
                <a:ea typeface="굴림"/>
              </a:rPr>
              <a:t>이미지 </a:t>
            </a:r>
            <a:r>
              <a:rPr lang="en-US" altLang="ko-KR" sz="2400" dirty="0">
                <a:latin typeface="굴림"/>
                <a:ea typeface="굴림"/>
              </a:rPr>
              <a:t>: </a:t>
            </a:r>
            <a:r>
              <a:rPr lang="ko-KR" altLang="en-US" sz="2400" dirty="0">
                <a:latin typeface="굴림"/>
                <a:ea typeface="굴림"/>
              </a:rPr>
              <a:t>버튼 형식</a:t>
            </a:r>
            <a:endParaRPr lang="en-US" altLang="ko-KR" sz="2400" dirty="0">
              <a:latin typeface="굴림"/>
              <a:ea typeface="굴림"/>
            </a:endParaRPr>
          </a:p>
          <a:p>
            <a:pPr lvl="0" algn="ctr">
              <a:defRPr/>
            </a:pPr>
            <a:r>
              <a:rPr lang="ko-KR" altLang="en-US" sz="2400" dirty="0">
                <a:latin typeface="굴림"/>
                <a:ea typeface="굴림"/>
              </a:rPr>
              <a:t>폭탄 개수 </a:t>
            </a:r>
            <a:r>
              <a:rPr lang="en-US" altLang="ko-KR" sz="2400" dirty="0">
                <a:latin typeface="굴림"/>
                <a:ea typeface="굴림"/>
              </a:rPr>
              <a:t>: </a:t>
            </a:r>
            <a:r>
              <a:rPr lang="ko-KR" altLang="en-US" sz="2400" dirty="0">
                <a:latin typeface="굴림"/>
                <a:ea typeface="굴림"/>
              </a:rPr>
              <a:t>버튼 형식</a:t>
            </a:r>
            <a:endParaRPr lang="en-US" altLang="ko-KR" sz="2400" dirty="0">
              <a:latin typeface="굴림"/>
              <a:ea typeface="굴림"/>
            </a:endParaRPr>
          </a:p>
          <a:p>
            <a:pPr lvl="0" algn="ctr">
              <a:defRPr/>
            </a:pPr>
            <a:r>
              <a:rPr lang="ko-KR" altLang="en-US" sz="2400" dirty="0">
                <a:latin typeface="굴림"/>
                <a:ea typeface="굴림"/>
              </a:rPr>
              <a:t>광고 시청 </a:t>
            </a:r>
            <a:r>
              <a:rPr lang="en-US" altLang="ko-KR" sz="2400" dirty="0">
                <a:latin typeface="굴림"/>
                <a:ea typeface="굴림"/>
              </a:rPr>
              <a:t>: </a:t>
            </a:r>
            <a:r>
              <a:rPr lang="ko-KR" altLang="en-US" sz="2400" dirty="0">
                <a:latin typeface="굴림"/>
                <a:ea typeface="굴림"/>
              </a:rPr>
              <a:t>버튼 형식</a:t>
            </a:r>
            <a:endParaRPr lang="en-US" altLang="ko-KR" sz="2400" dirty="0">
              <a:latin typeface="굴림"/>
              <a:ea typeface="굴림"/>
            </a:endParaRPr>
          </a:p>
          <a:p>
            <a:pPr lvl="0" algn="ctr">
              <a:defRPr/>
            </a:pPr>
            <a:endParaRPr lang="en-US" altLang="ko-KR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</p:txBody>
      </p:sp>
      <p:pic>
        <p:nvPicPr>
          <p:cNvPr id="7" name="그림 6" descr="텍스트, 스크린샷, 보라색, 바이올렛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078DD11-5331-E656-BEDB-74FC996C0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49" y="2468717"/>
            <a:ext cx="2252924" cy="3902662"/>
          </a:xfrm>
          <a:prstGeom prst="rect">
            <a:avLst/>
          </a:prstGeom>
        </p:spPr>
      </p:pic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6934F8B3-C84B-5D91-3162-B15AFCED9F27}"/>
              </a:ext>
            </a:extLst>
          </p:cNvPr>
          <p:cNvSpPr txBox="1"/>
          <p:nvPr/>
        </p:nvSpPr>
        <p:spPr>
          <a:xfrm>
            <a:off x="3462671" y="5563575"/>
            <a:ext cx="859723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latin typeface="+mj-lt"/>
              </a:rPr>
              <a:t>Font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=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배민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주야체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SDF shine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TMP_Font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Asset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7255A04D-F087-5560-1408-FF8974E1A066}"/>
              </a:ext>
            </a:extLst>
          </p:cNvPr>
          <p:cNvSpPr txBox="1"/>
          <p:nvPr/>
        </p:nvSpPr>
        <p:spPr>
          <a:xfrm>
            <a:off x="3381211" y="2568517"/>
            <a:ext cx="859723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3200" dirty="0">
                <a:solidFill>
                  <a:srgbClr val="FF0000"/>
                </a:solidFill>
                <a:latin typeface="+mj-lt"/>
              </a:rPr>
              <a:t>상점 </a:t>
            </a: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ko-KR" altLang="en-US" sz="3200" dirty="0">
                <a:solidFill>
                  <a:srgbClr val="FF0000"/>
                </a:solidFill>
                <a:latin typeface="+mj-lt"/>
              </a:rPr>
              <a:t>팝업 </a:t>
            </a: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ko-KR" altLang="en-US" sz="3200" dirty="0">
                <a:solidFill>
                  <a:srgbClr val="FF0000"/>
                </a:solidFill>
                <a:latin typeface="+mj-lt"/>
              </a:rPr>
              <a:t>버튼 형식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A281F7-8E7F-3304-CADA-9EEF037BB314}"/>
              </a:ext>
            </a:extLst>
          </p:cNvPr>
          <p:cNvSpPr/>
          <p:nvPr/>
        </p:nvSpPr>
        <p:spPr>
          <a:xfrm>
            <a:off x="1448554" y="3186820"/>
            <a:ext cx="1950763" cy="25260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5249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개체 틀 11"/>
          <p:cNvSpPr txBox="1"/>
          <p:nvPr/>
        </p:nvSpPr>
        <p:spPr>
          <a:xfrm>
            <a:off x="944640" y="1429859"/>
            <a:ext cx="10636820" cy="5216162"/>
          </a:xfrm>
          <a:prstGeom prst="rect">
            <a:avLst/>
          </a:prstGeom>
          <a:ln w="3175">
            <a:solidFill>
              <a:schemeClr val="dk1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xmlns:mc="http://schemas.openxmlformats.org/markup-compatibility/2006" xmlns:hp="http://schemas.haansoft.com/office/presentation/8.0" lang="ko-KR" altLang="en-US" sz="2800" b="1" kern="1200" dirty="0" smtClean="0" mc:Ignorable="hp" hp:hslEmbossed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5315632" y="3217132"/>
            <a:ext cx="6876367" cy="127458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000"/>
              <a:t>곡괭이 구조도</a:t>
            </a:r>
            <a:endParaRPr lang="en-US" altLang="ko-KR" sz="4000"/>
          </a:p>
          <a:p>
            <a:pPr lvl="0" algn="ctr">
              <a:defRPr/>
            </a:pPr>
            <a:r>
              <a:rPr lang="en-US" altLang="ko-KR" sz="4000"/>
              <a:t>(</a:t>
            </a:r>
            <a:r>
              <a:rPr lang="ko-KR" altLang="en-US" sz="4000"/>
              <a:t>인 게임 내</a:t>
            </a:r>
            <a:r>
              <a:rPr lang="en-US" altLang="ko-KR" sz="4000"/>
              <a:t>)</a:t>
            </a:r>
            <a:endParaRPr lang="en-US" altLang="ko-KR" sz="400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  <a:endParaRPr lang="ko-KR" altLang="en-US"/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  <a:endParaRPr lang="ko-KR" altLang="en-US"/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  <a:endParaRPr lang="ko-KR" altLang="en-US"/>
          </a:p>
        </p:txBody>
      </p:sp>
      <p:pic>
        <p:nvPicPr>
          <p:cNvPr id="53" name="그림 5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21255" y="1624801"/>
            <a:ext cx="5175233" cy="49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5039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개체 틀 11"/>
          <p:cNvSpPr txBox="1"/>
          <p:nvPr/>
        </p:nvSpPr>
        <p:spPr>
          <a:xfrm>
            <a:off x="944640" y="1429859"/>
            <a:ext cx="10636820" cy="5216162"/>
          </a:xfrm>
          <a:prstGeom prst="rect">
            <a:avLst/>
          </a:prstGeom>
          <a:ln w="3175">
            <a:solidFill>
              <a:schemeClr val="dk1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xmlns:mc="http://schemas.openxmlformats.org/markup-compatibility/2006" xmlns:hp="http://schemas.haansoft.com/office/presentation/8.0" lang="ko-KR" altLang="en-US" sz="2800" b="1" kern="1200" dirty="0" smtClean="0" mc:Ignorable="hp" hp:hslEmbossed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5315632" y="3217132"/>
            <a:ext cx="6876367" cy="127458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000"/>
              <a:t>폭탄 구조도</a:t>
            </a:r>
            <a:endParaRPr lang="ko-KR" altLang="en-US" sz="4000"/>
          </a:p>
          <a:p>
            <a:pPr lvl="0" algn="ctr">
              <a:defRPr/>
            </a:pPr>
            <a:r>
              <a:rPr lang="en-US" altLang="ko-KR" sz="4000"/>
              <a:t>(</a:t>
            </a:r>
            <a:r>
              <a:rPr lang="ko-KR" altLang="en-US" sz="4000"/>
              <a:t>인 게임 내</a:t>
            </a:r>
            <a:r>
              <a:rPr lang="en-US" altLang="ko-KR" sz="4000"/>
              <a:t>)</a:t>
            </a:r>
            <a:endParaRPr lang="en-US" altLang="ko-KR" sz="400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  <a:endParaRPr lang="ko-KR" altLang="en-US"/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  <a:endParaRPr lang="ko-KR" altLang="en-US"/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  <a:endParaRPr lang="ko-KR" altLang="en-US"/>
          </a:p>
        </p:txBody>
      </p:sp>
      <p:pic>
        <p:nvPicPr>
          <p:cNvPr id="56" name="그림 5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19740" y="1620202"/>
            <a:ext cx="5175287" cy="49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59210-EF59-6DF7-97EC-3E25A8D6C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A0156-E871-6402-C54C-F5C8F5BE6DE2}"/>
              </a:ext>
            </a:extLst>
          </p:cNvPr>
          <p:cNvSpPr/>
          <p:nvPr/>
        </p:nvSpPr>
        <p:spPr>
          <a:xfrm>
            <a:off x="580103" y="2194076"/>
            <a:ext cx="11307097" cy="445194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F042E93-5D87-5A19-5F15-AAD0C26D36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UI </a:t>
            </a:r>
            <a:r>
              <a:rPr lang="ko-KR" altLang="en-US" sz="4000" dirty="0"/>
              <a:t>추가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6D97C04-1C3B-F862-16E7-5786CE50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3C95D9C6-D0B0-9CBF-E6AC-AF476ABC05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CE5002C0-CAB9-57F4-0E90-0FBDF3361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66EAB801-97CF-0BCB-1276-917BA7D44B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E033F11C-CFC4-85F9-0F05-A309E0E1DF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FF785AF0-1DEF-0442-1592-AB3A69061E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045EEEBE-C026-DB47-02D3-5060731C55C7}"/>
              </a:ext>
            </a:extLst>
          </p:cNvPr>
          <p:cNvSpPr txBox="1"/>
          <p:nvPr/>
        </p:nvSpPr>
        <p:spPr>
          <a:xfrm>
            <a:off x="580103" y="2194075"/>
            <a:ext cx="11307097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51" name="텍스트 개체 틀 11">
            <a:extLst>
              <a:ext uri="{FF2B5EF4-FFF2-40B4-BE49-F238E27FC236}">
                <a16:creationId xmlns:a16="http://schemas.microsoft.com/office/drawing/2014/main" id="{4E63E089-CBEE-507B-B295-0741B1079B08}"/>
              </a:ext>
            </a:extLst>
          </p:cNvPr>
          <p:cNvSpPr txBox="1"/>
          <p:nvPr/>
        </p:nvSpPr>
        <p:spPr>
          <a:xfrm>
            <a:off x="4014079" y="4098176"/>
            <a:ext cx="7655888" cy="150882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dirty="0">
                <a:effectLst/>
                <a:latin typeface="굴림"/>
                <a:ea typeface="굴림"/>
              </a:rPr>
              <a:t>0</a:t>
            </a:r>
            <a:r>
              <a:rPr lang="ko-KR" altLang="en-US" sz="2400" dirty="0">
                <a:effectLst/>
                <a:latin typeface="굴림"/>
                <a:ea typeface="굴림"/>
              </a:rPr>
              <a:t>초 </a:t>
            </a:r>
            <a:r>
              <a:rPr lang="en-US" altLang="ko-KR" sz="2400" dirty="0">
                <a:effectLst/>
                <a:latin typeface="굴림"/>
                <a:ea typeface="굴림"/>
              </a:rPr>
              <a:t>RGB(A : 255) ~1</a:t>
            </a:r>
            <a:r>
              <a:rPr lang="ko-KR" altLang="en-US" sz="2400" dirty="0">
                <a:effectLst/>
                <a:latin typeface="굴림"/>
                <a:ea typeface="굴림"/>
              </a:rPr>
              <a:t>초 </a:t>
            </a:r>
            <a:r>
              <a:rPr lang="en-US" altLang="ko-KR" sz="2400" dirty="0">
                <a:effectLst/>
                <a:latin typeface="굴림"/>
                <a:ea typeface="굴림"/>
              </a:rPr>
              <a:t>RGB(A :150)</a:t>
            </a:r>
          </a:p>
          <a:p>
            <a:pPr algn="ctr">
              <a:defRPr/>
            </a:pPr>
            <a:r>
              <a:rPr lang="en-US" altLang="ko-KR" sz="2400" dirty="0">
                <a:effectLst/>
                <a:latin typeface="굴림"/>
                <a:ea typeface="굴림"/>
              </a:rPr>
              <a:t> 1</a:t>
            </a:r>
            <a:r>
              <a:rPr lang="ko-KR" altLang="en-US" sz="2400" dirty="0">
                <a:effectLst/>
                <a:latin typeface="굴림"/>
                <a:ea typeface="굴림"/>
              </a:rPr>
              <a:t>초 </a:t>
            </a:r>
            <a:r>
              <a:rPr lang="en-US" altLang="ko-KR" sz="2400" dirty="0">
                <a:effectLst/>
                <a:latin typeface="굴림"/>
                <a:ea typeface="굴림"/>
              </a:rPr>
              <a:t>RGB(A : 150) ~ 2</a:t>
            </a:r>
            <a:r>
              <a:rPr lang="ko-KR" altLang="en-US" sz="2400" dirty="0">
                <a:effectLst/>
                <a:latin typeface="굴림"/>
                <a:ea typeface="굴림"/>
              </a:rPr>
              <a:t>초 </a:t>
            </a:r>
            <a:r>
              <a:rPr lang="en-US" altLang="ko-KR" sz="2400" dirty="0">
                <a:effectLst/>
                <a:latin typeface="굴림"/>
                <a:ea typeface="굴림"/>
              </a:rPr>
              <a:t>RGB(A : 255) </a:t>
            </a:r>
          </a:p>
          <a:p>
            <a:pPr algn="ctr">
              <a:defRPr/>
            </a:pPr>
            <a:r>
              <a:rPr lang="en-US" altLang="ko-KR" sz="2400" dirty="0">
                <a:effectLst/>
                <a:latin typeface="굴림"/>
                <a:ea typeface="굴림"/>
              </a:rPr>
              <a:t>2</a:t>
            </a:r>
            <a:r>
              <a:rPr lang="ko-KR" altLang="en-US" sz="2400" dirty="0">
                <a:effectLst/>
                <a:latin typeface="굴림"/>
                <a:ea typeface="굴림"/>
              </a:rPr>
              <a:t>초 </a:t>
            </a:r>
            <a:r>
              <a:rPr lang="en-US" altLang="ko-KR" sz="2400" dirty="0">
                <a:effectLst/>
                <a:latin typeface="굴림"/>
                <a:ea typeface="굴림"/>
              </a:rPr>
              <a:t>RGB(A : 255) ~ 3</a:t>
            </a:r>
            <a:r>
              <a:rPr lang="ko-KR" altLang="en-US" sz="2400" dirty="0">
                <a:effectLst/>
                <a:latin typeface="굴림"/>
                <a:ea typeface="굴림"/>
              </a:rPr>
              <a:t>초 </a:t>
            </a:r>
            <a:r>
              <a:rPr lang="en-US" altLang="ko-KR" sz="2400" dirty="0">
                <a:effectLst/>
                <a:latin typeface="굴림"/>
                <a:ea typeface="굴림"/>
              </a:rPr>
              <a:t>RGB(A :150)</a:t>
            </a:r>
          </a:p>
          <a:p>
            <a:pPr algn="ctr">
              <a:defRPr/>
            </a:pPr>
            <a:endParaRPr lang="en-US" altLang="ko-KR" sz="2800" dirty="0">
              <a:solidFill>
                <a:srgbClr val="FF0000"/>
              </a:solidFill>
              <a:latin typeface="굴림"/>
              <a:ea typeface="굴림"/>
            </a:endParaRPr>
          </a:p>
          <a:p>
            <a:pPr algn="ctr">
              <a:defRPr/>
            </a:pPr>
            <a:endParaRPr lang="en-US" altLang="ko-KR" sz="28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en-US" altLang="ko-KR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500" dirty="0">
              <a:solidFill>
                <a:srgbClr val="FF0000"/>
              </a:solidFill>
              <a:latin typeface="굴림"/>
              <a:ea typeface="굴림"/>
            </a:endParaRPr>
          </a:p>
        </p:txBody>
      </p:sp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A6B338F4-776E-0239-29A0-495B4ABADF36}"/>
              </a:ext>
            </a:extLst>
          </p:cNvPr>
          <p:cNvSpPr txBox="1"/>
          <p:nvPr/>
        </p:nvSpPr>
        <p:spPr>
          <a:xfrm>
            <a:off x="3543405" y="5724871"/>
            <a:ext cx="859723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Layer</a:t>
            </a:r>
            <a:r>
              <a:rPr lang="ko-KR" altLang="en-US" sz="3200" dirty="0">
                <a:solidFill>
                  <a:srgbClr val="FF0000"/>
                </a:solidFill>
                <a:latin typeface="+mj-lt"/>
              </a:rPr>
              <a:t>을 씌어도 각 버튼들은 작동 요망</a:t>
            </a:r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06F8CEE6-238B-9E5A-DA1A-112EF73B4BFC}"/>
              </a:ext>
            </a:extLst>
          </p:cNvPr>
          <p:cNvSpPr txBox="1"/>
          <p:nvPr/>
        </p:nvSpPr>
        <p:spPr>
          <a:xfrm>
            <a:off x="3381211" y="2568517"/>
            <a:ext cx="859723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200" dirty="0">
                <a:solidFill>
                  <a:srgbClr val="FF0000"/>
                </a:solidFill>
                <a:effectLst/>
                <a:latin typeface="+mj-lt"/>
              </a:rPr>
              <a:t>현 데드라인 </a:t>
            </a:r>
            <a:r>
              <a:rPr lang="en-US" altLang="ko-KR" sz="3200" dirty="0">
                <a:solidFill>
                  <a:srgbClr val="FF0000"/>
                </a:solidFill>
                <a:effectLst/>
                <a:latin typeface="+mj-lt"/>
              </a:rPr>
              <a:t>4</a:t>
            </a:r>
            <a:r>
              <a:rPr lang="ko-KR" altLang="en-US" sz="3200" dirty="0">
                <a:solidFill>
                  <a:srgbClr val="FF0000"/>
                </a:solidFill>
                <a:effectLst/>
                <a:latin typeface="+mj-lt"/>
              </a:rPr>
              <a:t>초  </a:t>
            </a:r>
            <a:r>
              <a:rPr lang="en-US" altLang="ko-KR" sz="2000" dirty="0">
                <a:solidFill>
                  <a:srgbClr val="FF0000"/>
                </a:solidFill>
                <a:effectLst/>
                <a:latin typeface="+mj-lt"/>
              </a:rPr>
              <a:t>Layer </a:t>
            </a:r>
            <a:r>
              <a:rPr lang="ko-KR" altLang="en-US" sz="2000" dirty="0">
                <a:solidFill>
                  <a:srgbClr val="FF0000"/>
                </a:solidFill>
                <a:effectLst/>
                <a:latin typeface="+mj-lt"/>
              </a:rPr>
              <a:t>씌운 다음 적용</a:t>
            </a:r>
            <a:endParaRPr lang="en-US" altLang="ko-KR" sz="2000" dirty="0">
              <a:solidFill>
                <a:srgbClr val="FF0000"/>
              </a:solidFill>
              <a:effectLst/>
              <a:latin typeface="+mj-lt"/>
            </a:endParaRPr>
          </a:p>
          <a:p>
            <a:pPr algn="ctr">
              <a:defRPr/>
            </a:pPr>
            <a:endParaRPr lang="en-US" altLang="ko-KR" sz="2000" dirty="0">
              <a:latin typeface="+mj-lt"/>
            </a:endParaRPr>
          </a:p>
          <a:p>
            <a:pPr algn="ctr">
              <a:defRPr/>
            </a:pPr>
            <a:r>
              <a:rPr lang="ko-KR" altLang="en-US" sz="2000" dirty="0">
                <a:latin typeface="+mj-lt"/>
              </a:rPr>
              <a:t>깜빡 거리는 이미지 구현 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해당 </a:t>
            </a:r>
            <a:r>
              <a:rPr lang="en-US" altLang="ko-KR" sz="2000" dirty="0">
                <a:latin typeface="+mj-lt"/>
              </a:rPr>
              <a:t>RGB</a:t>
            </a:r>
            <a:r>
              <a:rPr lang="ko-KR" altLang="en-US" sz="2000" dirty="0">
                <a:latin typeface="+mj-lt"/>
              </a:rPr>
              <a:t>는 깜빡 </a:t>
            </a:r>
            <a:r>
              <a:rPr lang="ko-KR" altLang="en-US" sz="2000" dirty="0" err="1">
                <a:latin typeface="+mj-lt"/>
              </a:rPr>
              <a:t>거릴</a:t>
            </a:r>
            <a:r>
              <a:rPr lang="ko-KR" altLang="en-US" sz="2000" dirty="0">
                <a:latin typeface="+mj-lt"/>
              </a:rPr>
              <a:t> 때 </a:t>
            </a:r>
            <a:r>
              <a:rPr lang="en-US" altLang="ko-KR" sz="2000" dirty="0">
                <a:latin typeface="+mj-lt"/>
              </a:rPr>
              <a:t>RGBA </a:t>
            </a:r>
            <a:r>
              <a:rPr lang="ko-KR" altLang="en-US" sz="2000" dirty="0">
                <a:latin typeface="+mj-lt"/>
              </a:rPr>
              <a:t>값</a:t>
            </a:r>
          </a:p>
          <a:p>
            <a:pPr lvl="0" algn="ctr">
              <a:defRPr/>
            </a:pPr>
            <a:endParaRPr lang="ko-KR" alt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E7070C29-4D41-4A44-3987-3EAB19F1C249}"/>
              </a:ext>
            </a:extLst>
          </p:cNvPr>
          <p:cNvSpPr txBox="1"/>
          <p:nvPr/>
        </p:nvSpPr>
        <p:spPr>
          <a:xfrm>
            <a:off x="3393820" y="3179762"/>
            <a:ext cx="859723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ko-KR" altLang="en-US" sz="2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 descr="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D3AE2B-674F-109C-D565-08CA87517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96" y="2335229"/>
            <a:ext cx="2246400" cy="3963915"/>
          </a:xfrm>
          <a:prstGeom prst="rect">
            <a:avLst/>
          </a:prstGeom>
        </p:spPr>
      </p:pic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130A5A2-4A91-64CA-B33E-C269113C5C4B}"/>
              </a:ext>
            </a:extLst>
          </p:cNvPr>
          <p:cNvSpPr txBox="1"/>
          <p:nvPr/>
        </p:nvSpPr>
        <p:spPr>
          <a:xfrm>
            <a:off x="620001" y="3593213"/>
            <a:ext cx="3725864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! </a:t>
            </a:r>
            <a:r>
              <a:rPr lang="ko-KR" altLang="en-US" sz="3200" dirty="0">
                <a:solidFill>
                  <a:srgbClr val="FF0000"/>
                </a:solidFill>
                <a:latin typeface="+mj-lt"/>
              </a:rPr>
              <a:t>해당 이미지 </a:t>
            </a: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!</a:t>
            </a:r>
          </a:p>
          <a:p>
            <a:pPr lvl="0" algn="ctr"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(RGBA 150)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104559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/>
              <a:t>UI </a:t>
            </a:r>
            <a:r>
              <a:rPr lang="ko-KR" altLang="en-US" sz="4000"/>
              <a:t>수정</a:t>
            </a:r>
            <a:r>
              <a:rPr lang="en-US" altLang="ko-KR" sz="4000"/>
              <a:t> !</a:t>
            </a:r>
            <a:endParaRPr lang="en-US" altLang="ko-KR" sz="400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  <a:endParaRPr lang="ko-KR" altLang="en-US"/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  <a:endParaRPr lang="ko-KR" altLang="en-US"/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0103" y="2194076"/>
            <a:ext cx="11307097" cy="445194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" name="텍스트 개체 틀 11"/>
          <p:cNvSpPr txBox="1"/>
          <p:nvPr/>
        </p:nvSpPr>
        <p:spPr>
          <a:xfrm>
            <a:off x="580103" y="2194075"/>
            <a:ext cx="11307097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xmlns:mc="http://schemas.openxmlformats.org/markup-compatibility/2006" xmlns:hp="http://schemas.haansoft.com/office/presentation/8.0" lang="ko-KR" altLang="en-US" sz="2800" b="1" kern="1200" dirty="0" smtClean="0" mc:Ignorable="hp" hp:hslEmbossed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pic>
        <p:nvPicPr>
          <p:cNvPr id="5" name="그림 4" descr="스크린샷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1150" y="2415994"/>
            <a:ext cx="2193506" cy="3902400"/>
          </a:xfrm>
          <a:prstGeom prst="rect">
            <a:avLst/>
          </a:prstGeom>
        </p:spPr>
      </p:pic>
      <p:sp>
        <p:nvSpPr>
          <p:cNvPr id="11" name="텍스트 개체 틀 11"/>
          <p:cNvSpPr txBox="1"/>
          <p:nvPr/>
        </p:nvSpPr>
        <p:spPr>
          <a:xfrm>
            <a:off x="4354918" y="2784932"/>
            <a:ext cx="6837048" cy="212033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xmlns:mc="http://schemas.openxmlformats.org/markup-compatibility/2006" xmlns:hp="http://schemas.haansoft.com/office/presentation/8.0" lang="ko-KR" altLang="en-US" sz="2800" b="1" kern="1200" dirty="0" smtClean="0" mc:Ignorable="hp" hp:hslEmbossed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ko-KR" altLang="en-US" sz="350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r>
              <a:rPr lang="ko-KR" altLang="en-US" sz="4000">
                <a:solidFill>
                  <a:schemeClr val="tx1"/>
                </a:solidFill>
                <a:latin typeface="굴림"/>
                <a:ea typeface="굴림"/>
              </a:rPr>
              <a:t>게임 내 빨간줄 데드라인 제거</a:t>
            </a:r>
            <a:endParaRPr lang="ko-KR" altLang="en-US" sz="4000">
              <a:solidFill>
                <a:schemeClr val="tx1"/>
              </a:solidFill>
              <a:latin typeface="굴림"/>
              <a:ea typeface="굴림"/>
            </a:endParaRPr>
          </a:p>
          <a:p>
            <a:pPr lvl="0" algn="ctr">
              <a:defRPr/>
            </a:pPr>
            <a:br>
              <a:rPr lang="ko-KR" altLang="en-US" sz="3500">
                <a:solidFill>
                  <a:srgbClr val="ff0000"/>
                </a:solidFill>
                <a:latin typeface="굴림"/>
                <a:ea typeface="굴림"/>
                <a:hlinkClick action="ppaction://hlinkshowjump?jump=previousslide"/>
              </a:rPr>
            </a:br>
            <a:endParaRPr lang="ko-KR" altLang="en-US" sz="3500">
              <a:solidFill>
                <a:srgbClr val="ff0000"/>
              </a:solidFill>
              <a:latin typeface="굴림"/>
              <a:ea typeface="굴림"/>
              <a:hlinkClick action="ppaction://hlinkshowjump?jump=previousslide"/>
            </a:endParaRPr>
          </a:p>
          <a:p>
            <a:pPr lvl="0" algn="ctr">
              <a:defRPr/>
            </a:pPr>
            <a:r>
              <a:rPr lang="ko-KR" altLang="en-US" sz="3500">
                <a:solidFill>
                  <a:srgbClr val="ff0000"/>
                </a:solidFill>
                <a:latin typeface="굴림"/>
                <a:ea typeface="굴림"/>
                <a:hlinkClick action="ppaction://hlinkshowjump?jump=previousslide"/>
              </a:rPr>
              <a:t>전 페이지</a:t>
            </a:r>
            <a:r>
              <a:rPr lang="ko-KR" altLang="en-US" sz="3500">
                <a:solidFill>
                  <a:srgbClr val="ff0000"/>
                </a:solidFill>
                <a:latin typeface="굴림"/>
                <a:ea typeface="굴림"/>
              </a:rPr>
              <a:t> </a:t>
            </a:r>
            <a:r>
              <a:rPr lang="en-US" altLang="ko-KR" sz="3500">
                <a:solidFill>
                  <a:srgbClr val="ff0000"/>
                </a:solidFill>
                <a:latin typeface="굴림"/>
                <a:ea typeface="굴림"/>
              </a:rPr>
              <a:t>UI</a:t>
            </a:r>
            <a:r>
              <a:rPr lang="ko-KR" altLang="en-US" sz="3500">
                <a:solidFill>
                  <a:srgbClr val="ff0000"/>
                </a:solidFill>
                <a:latin typeface="굴림"/>
                <a:ea typeface="굴림"/>
              </a:rPr>
              <a:t> 대체</a:t>
            </a:r>
            <a:endParaRPr lang="ko-KR" altLang="en-US" sz="350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r>
              <a:rPr lang="en-US" altLang="ko-KR" sz="3300">
                <a:solidFill>
                  <a:srgbClr val="ff0000"/>
                </a:solidFill>
                <a:latin typeface="굴림"/>
                <a:ea typeface="굴림"/>
              </a:rPr>
              <a:t>DeadLine </a:t>
            </a:r>
            <a:r>
              <a:rPr lang="ko-KR" altLang="en-US" sz="3300">
                <a:solidFill>
                  <a:srgbClr val="ff0000"/>
                </a:solidFill>
                <a:latin typeface="굴림"/>
                <a:ea typeface="굴림"/>
              </a:rPr>
              <a:t>을 제거하고 해당 </a:t>
            </a:r>
            <a:r>
              <a:rPr lang="en-US" altLang="ko-KR" sz="3300">
                <a:solidFill>
                  <a:srgbClr val="ff0000"/>
                </a:solidFill>
                <a:latin typeface="굴림"/>
                <a:ea typeface="굴림"/>
              </a:rPr>
              <a:t>UI</a:t>
            </a:r>
            <a:r>
              <a:rPr lang="ko-KR" altLang="en-US" sz="3300">
                <a:solidFill>
                  <a:srgbClr val="ff0000"/>
                </a:solidFill>
                <a:latin typeface="굴림"/>
                <a:ea typeface="굴림"/>
              </a:rPr>
              <a:t> 대체</a:t>
            </a:r>
            <a:endParaRPr lang="ko-KR" altLang="en-US" sz="3300">
              <a:solidFill>
                <a:srgbClr val="ff0000"/>
              </a:solidFill>
              <a:latin typeface="굴림"/>
              <a:ea typeface="굴림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95683" y="5068302"/>
            <a:ext cx="1950763" cy="209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2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57FB69A-03D9-9415-2BEF-538E639CD3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광물 데이터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0E72D3E-C1EF-D404-AFF5-7FC00D5DFB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 테이블 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35D2DAD9-72CE-E234-BF38-232EE4534F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8881B242-F7EC-6147-96FE-43A4EF28F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0005766-D383-D1D5-DE45-BAAF3D7984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r>
              <a:rPr lang="en-US" altLang="ko-KR" dirty="0"/>
              <a:t>UI</a:t>
            </a:r>
            <a:br>
              <a:rPr lang="en-US" altLang="ko-KR" dirty="0"/>
            </a:br>
            <a:r>
              <a:rPr lang="ko-KR" altLang="en-US" dirty="0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07D99A35-F65F-91F3-2267-5C2CD51055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r>
              <a:rPr lang="ko-KR" altLang="en-US"/>
              <a:t>데이터테이블</a:t>
            </a:r>
            <a:endParaRPr lang="ko-KR" altLang="en-US" dirty="0"/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14421FBA-C90A-BE61-47EA-DBD6790911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F3C1A20-91D5-D8B8-5732-7505CB736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49586"/>
              </p:ext>
            </p:extLst>
          </p:nvPr>
        </p:nvGraphicFramePr>
        <p:xfrm>
          <a:off x="1812721" y="1907101"/>
          <a:ext cx="9101469" cy="388239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775240">
                  <a:extLst>
                    <a:ext uri="{9D8B030D-6E8A-4147-A177-3AD203B41FA5}">
                      <a16:colId xmlns:a16="http://schemas.microsoft.com/office/drawing/2014/main" val="4236104846"/>
                    </a:ext>
                  </a:extLst>
                </a:gridCol>
                <a:gridCol w="2775240">
                  <a:extLst>
                    <a:ext uri="{9D8B030D-6E8A-4147-A177-3AD203B41FA5}">
                      <a16:colId xmlns:a16="http://schemas.microsoft.com/office/drawing/2014/main" val="1066991135"/>
                    </a:ext>
                  </a:extLst>
                </a:gridCol>
                <a:gridCol w="1746037">
                  <a:extLst>
                    <a:ext uri="{9D8B030D-6E8A-4147-A177-3AD203B41FA5}">
                      <a16:colId xmlns:a16="http://schemas.microsoft.com/office/drawing/2014/main" val="694070092"/>
                    </a:ext>
                  </a:extLst>
                </a:gridCol>
                <a:gridCol w="1804952">
                  <a:extLst>
                    <a:ext uri="{9D8B030D-6E8A-4147-A177-3AD203B41FA5}">
                      <a16:colId xmlns:a16="http://schemas.microsoft.com/office/drawing/2014/main" val="158560337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광물명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광물 영문명</a:t>
                      </a:r>
                      <a:endParaRPr lang="ko-KR" altLang="en-US" sz="1200" b="0" i="0" u="none" strike="noStrike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획득점수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설명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5939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Mineral 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Mineral 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Get Score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973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2414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0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돌의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01166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Steel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철의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577564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구리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Copper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광물구리의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94597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Siver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7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은의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70907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Gold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11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금의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8609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진주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Pearl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16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6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진주의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24039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자수정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Amethyst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22</a:t>
                      </a:r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7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자수정의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6573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사파이어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Sapphire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29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8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사파이어의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61703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루비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37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</a:t>
                      </a:r>
                      <a:r>
                        <a:rPr lang="ko-KR" alt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단께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 광물 루비의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443098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토파즈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Topaz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46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10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토파즈의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991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에메랄드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Emerald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56</a:t>
                      </a:r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11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에메랄드의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209009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다이아몬드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Diamond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67</a:t>
                      </a:r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</a:t>
                      </a:r>
                      <a:r>
                        <a:rPr lang="ko-KR" alt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더이아몬드의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3126974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DE8E9B-E500-2A2E-5989-D15CCAAD696E}"/>
              </a:ext>
            </a:extLst>
          </p:cNvPr>
          <p:cNvCxnSpPr/>
          <p:nvPr/>
        </p:nvCxnSpPr>
        <p:spPr>
          <a:xfrm>
            <a:off x="264013" y="5489936"/>
            <a:ext cx="1192798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내용 개체 틀 9">
            <a:extLst>
              <a:ext uri="{FF2B5EF4-FFF2-40B4-BE49-F238E27FC236}">
                <a16:creationId xmlns:a16="http://schemas.microsoft.com/office/drawing/2014/main" id="{FB06BB61-8087-B2BB-1203-BF60C91BB240}"/>
              </a:ext>
            </a:extLst>
          </p:cNvPr>
          <p:cNvSpPr txBox="1">
            <a:spLocks/>
          </p:cNvSpPr>
          <p:nvPr/>
        </p:nvSpPr>
        <p:spPr>
          <a:xfrm>
            <a:off x="0" y="5747624"/>
            <a:ext cx="12259542" cy="84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자세한 데이터 정보는 첨부한 </a:t>
            </a:r>
            <a:r>
              <a:rPr lang="en-US" altLang="ko-KR" dirty="0"/>
              <a:t>xlsx</a:t>
            </a:r>
            <a:r>
              <a:rPr lang="ko-KR" altLang="en-US" dirty="0"/>
              <a:t>파일 참고</a:t>
            </a:r>
          </a:p>
        </p:txBody>
      </p:sp>
    </p:spTree>
    <p:extLst>
      <p:ext uri="{BB962C8B-B14F-4D97-AF65-F5344CB8AC3E}">
        <p14:creationId xmlns:p14="http://schemas.microsoft.com/office/powerpoint/2010/main" val="199221510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>와이드스크린</ep:PresentationFormat>
  <ep:Paragraphs>166</ep:Paragraphs>
  <ep:Slides>11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광물 대소동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2024-12-06T17:37:03.000</dcterms:created>
  <dc:creator>lemon1576@naver.com</dc:creator>
  <cp:lastModifiedBy>caror</cp:lastModifiedBy>
  <dcterms:modified xsi:type="dcterms:W3CDTF">2025-04-25T09:53:25.160</dcterms:modified>
  <cp:revision>121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