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5"/>
  </p:sldMasterIdLst>
  <p:sldIdLst>
    <p:sldId id="256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Technika" panose="020B0604020202020204" charset="-18"/>
      <p:regular r:id="rId19"/>
      <p:bold r:id="rId20"/>
      <p:italic r:id="rId21"/>
      <p:boldItalic r:id="rId22"/>
    </p:embeddedFont>
    <p:embeddedFont>
      <p:font typeface="Technika-Bold" panose="00000600000000000000" charset="-18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" y="5"/>
            <a:ext cx="12189425" cy="6857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6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3" y="3441737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1774853" cy="8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12189291" cy="685785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6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3" y="3441737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10" name="Picture 2" descr="https://www.email.cz/download/i/J_cdaADwWifiayZrAXd9jpkdWor_gYe_4QlhA3zsTzSB0jpv76wY4UUYT-LRJNvubDBn-to/logo_cvut.jpg">
            <a:extLst>
              <a:ext uri="{FF2B5EF4-FFF2-40B4-BE49-F238E27FC236}">
                <a16:creationId xmlns:a16="http://schemas.microsoft.com/office/drawing/2014/main" id="{1AAF0576-1BCA-482D-BF5A-F20E735285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5" y="274324"/>
            <a:ext cx="1770611" cy="8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756858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5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5" y="274324"/>
            <a:ext cx="1770611" cy="8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7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NUMERICKÉ ŘEŠENÍ POISSONOVY ROVNICE POMOCÍ METODY KONEČNÝCH PRVKŮ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440003" y="3973751"/>
            <a:ext cx="10315591" cy="1771721"/>
          </a:xfrm>
        </p:spPr>
        <p:txBody>
          <a:bodyPr>
            <a:normAutofit/>
          </a:bodyPr>
          <a:lstStyle/>
          <a:p>
            <a:r>
              <a:rPr lang="cs-CZ" dirty="0"/>
              <a:t>Autoři: Tomáš Marhan, Matyáš Kalous, Jiří Hubálek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D99A4B18-E690-4FBE-91EA-6D1289D2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99" y="1549607"/>
            <a:ext cx="10392000" cy="1087934"/>
          </a:xfrm>
        </p:spPr>
        <p:txBody>
          <a:bodyPr/>
          <a:lstStyle/>
          <a:p>
            <a:r>
              <a:rPr lang="cs-CZ" sz="2800" dirty="0"/>
              <a:t>Poissonova rovnice</a:t>
            </a:r>
            <a:br>
              <a:rPr lang="cs-CZ" sz="2800" dirty="0"/>
            </a:b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43CBCF-1047-40A6-8DA6-BEADCA9D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99" y="2637541"/>
            <a:ext cx="10392000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Dirichletova okrajová podmínka </a:t>
            </a:r>
            <a:r>
              <a:rPr lang="el-GR" b="1" dirty="0">
                <a:latin typeface="Corbel" panose="020B0503020204020204" pitchFamily="34" charset="0"/>
              </a:rPr>
              <a:t>Γ</a:t>
            </a:r>
            <a:r>
              <a:rPr lang="cs-CZ" b="1" baseline="-25000" dirty="0">
                <a:latin typeface="Corbel" panose="020B0503020204020204" pitchFamily="34" charset="0"/>
              </a:rPr>
              <a:t>D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49721F7-01D7-4D3E-938A-A96AAFE3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50" y="1970791"/>
            <a:ext cx="5400675" cy="66675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5A57770-4EB4-4025-9E0F-AA2732693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3"/>
          <a:stretch/>
        </p:blipFill>
        <p:spPr>
          <a:xfrm>
            <a:off x="5086349" y="3125050"/>
            <a:ext cx="2523581" cy="5040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282FE452-B25C-47C1-8850-958A8A45D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73" y="3814204"/>
            <a:ext cx="4677428" cy="283884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2F980DF4-1D57-4530-A993-FA23DF1D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592" y="3125050"/>
            <a:ext cx="201005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520AF4-FB19-492D-8DC7-5B8E942B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613737"/>
            <a:ext cx="10392000" cy="1087934"/>
          </a:xfrm>
        </p:spPr>
        <p:txBody>
          <a:bodyPr/>
          <a:lstStyle/>
          <a:p>
            <a:r>
              <a:rPr lang="cs-CZ" dirty="0"/>
              <a:t>Diskretizace MKP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69479A-60F8-4379-9AEC-589B7B2D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99" y="2873503"/>
            <a:ext cx="10392000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slabá formulace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prostor funkcí s konečnou dimenzí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volba bázových funkcí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soustava lineárních rovnic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2E17A27-68ED-4AEE-A1B7-1398C23E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88" y="2181069"/>
            <a:ext cx="2724530" cy="657317"/>
          </a:xfrm>
          <a:prstGeom prst="rect">
            <a:avLst/>
          </a:prstGeom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1AB425B8-3362-4E5B-A61A-D177F0E811A8}"/>
              </a:ext>
            </a:extLst>
          </p:cNvPr>
          <p:cNvCxnSpPr>
            <a:cxnSpLocks/>
          </p:cNvCxnSpPr>
          <p:nvPr/>
        </p:nvCxnSpPr>
        <p:spPr>
          <a:xfrm>
            <a:off x="2997198" y="3293537"/>
            <a:ext cx="0" cy="34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EB2892C7-FBBD-4D1C-A483-A3F3F658A360}"/>
              </a:ext>
            </a:extLst>
          </p:cNvPr>
          <p:cNvCxnSpPr>
            <a:cxnSpLocks/>
          </p:cNvCxnSpPr>
          <p:nvPr/>
        </p:nvCxnSpPr>
        <p:spPr>
          <a:xfrm>
            <a:off x="3014131" y="4089404"/>
            <a:ext cx="0" cy="34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3332563-70A6-4C43-BFBD-391AE529F1D5}"/>
              </a:ext>
            </a:extLst>
          </p:cNvPr>
          <p:cNvCxnSpPr>
            <a:cxnSpLocks/>
          </p:cNvCxnSpPr>
          <p:nvPr/>
        </p:nvCxnSpPr>
        <p:spPr>
          <a:xfrm>
            <a:off x="3031064" y="4885271"/>
            <a:ext cx="0" cy="34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Obrázek 16">
            <a:extLst>
              <a:ext uri="{FF2B5EF4-FFF2-40B4-BE49-F238E27FC236}">
                <a16:creationId xmlns:a16="http://schemas.microsoft.com/office/drawing/2014/main" id="{B09683BE-6A70-4909-967A-7AAEFF32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229" y="5652438"/>
            <a:ext cx="1481538" cy="54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A999903-0D40-436A-82E3-C62223057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13" y="2600903"/>
            <a:ext cx="4446322" cy="31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520AF4-FB19-492D-8DC7-5B8E942B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251787"/>
            <a:ext cx="10392000" cy="1087934"/>
          </a:xfrm>
        </p:spPr>
        <p:txBody>
          <a:bodyPr/>
          <a:lstStyle/>
          <a:p>
            <a:r>
              <a:rPr lang="cs-CZ" dirty="0"/>
              <a:t>Diskretizace MKP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69479A-60F8-4379-9AEC-589B7B2D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99" y="2378203"/>
            <a:ext cx="10392000" cy="4355972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b="1" dirty="0"/>
              <a:t>prvky matice</a:t>
            </a:r>
          </a:p>
          <a:p>
            <a:endParaRPr lang="cs-CZ" sz="2800" b="1" dirty="0"/>
          </a:p>
          <a:p>
            <a:pPr>
              <a:spcBef>
                <a:spcPts val="4800"/>
              </a:spcBef>
            </a:pPr>
            <a:r>
              <a:rPr lang="cs-CZ" sz="2800" b="1" dirty="0"/>
              <a:t>	 gradienty konstantní	 vypočítáme přesně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cs-CZ" sz="2800" b="1" dirty="0"/>
              <a:t>složky vektoru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cs-CZ" sz="2800" b="1" dirty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cs-CZ" sz="2800" b="1" dirty="0"/>
          </a:p>
          <a:p>
            <a:pPr>
              <a:spcBef>
                <a:spcPts val="0"/>
              </a:spcBef>
            </a:pPr>
            <a:r>
              <a:rPr lang="cs-CZ" sz="2800" b="1" dirty="0"/>
              <a:t>	transformace na </a:t>
            </a:r>
            <a:r>
              <a:rPr lang="cs-CZ" sz="2800" b="1" dirty="0" err="1"/>
              <a:t>ref</a:t>
            </a:r>
            <a:r>
              <a:rPr lang="cs-CZ" sz="2800" b="1" dirty="0"/>
              <a:t>. trojúhelník	</a:t>
            </a:r>
            <a:r>
              <a:rPr lang="cs-CZ" sz="2800" b="1" dirty="0" err="1"/>
              <a:t>num</a:t>
            </a:r>
            <a:r>
              <a:rPr lang="cs-CZ" sz="2800" b="1" dirty="0"/>
              <a:t>. kvadratura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121748FA-7FB5-4623-997F-0482BBEC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629" y="1751358"/>
            <a:ext cx="1481538" cy="540000"/>
          </a:xfrm>
          <a:prstGeom prst="rect">
            <a:avLst/>
          </a:prstGeom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7B62D29B-6860-4BA3-BFD0-B50DCF6F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73" y="4935618"/>
            <a:ext cx="10936226" cy="1143160"/>
          </a:xfrm>
          <a:prstGeom prst="rect">
            <a:avLst/>
          </a:prstGeom>
        </p:spPr>
      </p:pic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ADC4A679-4ACC-40C6-84A7-1AF4657CB206}"/>
              </a:ext>
            </a:extLst>
          </p:cNvPr>
          <p:cNvCxnSpPr/>
          <p:nvPr/>
        </p:nvCxnSpPr>
        <p:spPr>
          <a:xfrm>
            <a:off x="1771650" y="633657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386A2176-BB89-4E00-878B-4BBEE1B7BE10}"/>
              </a:ext>
            </a:extLst>
          </p:cNvPr>
          <p:cNvCxnSpPr/>
          <p:nvPr/>
        </p:nvCxnSpPr>
        <p:spPr>
          <a:xfrm>
            <a:off x="8124825" y="635448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13326226-B105-494E-B8C6-77C1101066B2}"/>
              </a:ext>
            </a:extLst>
          </p:cNvPr>
          <p:cNvCxnSpPr/>
          <p:nvPr/>
        </p:nvCxnSpPr>
        <p:spPr>
          <a:xfrm>
            <a:off x="1838325" y="4259423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454E9AC6-022D-4C89-927C-5CC3392157C9}"/>
              </a:ext>
            </a:extLst>
          </p:cNvPr>
          <p:cNvCxnSpPr/>
          <p:nvPr/>
        </p:nvCxnSpPr>
        <p:spPr>
          <a:xfrm>
            <a:off x="6401407" y="4209089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Obrázek 39">
            <a:extLst>
              <a:ext uri="{FF2B5EF4-FFF2-40B4-BE49-F238E27FC236}">
                <a16:creationId xmlns:a16="http://schemas.microsoft.com/office/drawing/2014/main" id="{EB0FD514-B083-438E-BA63-AC5ABF94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5" y="2868047"/>
            <a:ext cx="884996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0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520AF4-FB19-492D-8DC7-5B8E942B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613737"/>
            <a:ext cx="10392000" cy="1087934"/>
          </a:xfrm>
        </p:spPr>
        <p:txBody>
          <a:bodyPr/>
          <a:lstStyle/>
          <a:p>
            <a:r>
              <a:rPr lang="cs-CZ" dirty="0"/>
              <a:t>Úloha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69479A-60F8-4379-9AEC-589B7B2D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99" y="2873503"/>
            <a:ext cx="10392000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zvolíme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oblast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2E17A27-68ED-4AEE-A1B7-1398C23E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88" y="2181069"/>
            <a:ext cx="2724530" cy="65731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E89B0A76-9E45-4930-BCA9-14E2D8CE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35" y="4561889"/>
            <a:ext cx="2010056" cy="447737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6B2AABF3-3648-4CFF-9BDC-440CA4CEA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368" y="4075258"/>
            <a:ext cx="4762603" cy="486631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E5EE8FBC-1256-4750-A0D2-ECE6F192E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950" y="3242217"/>
            <a:ext cx="4304019" cy="479142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5DF0B294-DC41-4CB9-BB71-7BE7B4E4E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286" y="1839178"/>
            <a:ext cx="2629267" cy="866896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DAC3DCA6-65AD-4CDB-9577-47BB13DD76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8"/>
          <a:stretch/>
        </p:blipFill>
        <p:spPr>
          <a:xfrm>
            <a:off x="7578507" y="2735938"/>
            <a:ext cx="4042710" cy="2831978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CFCBCE05-263F-46C7-A570-8E10B355F4CC}"/>
              </a:ext>
            </a:extLst>
          </p:cNvPr>
          <p:cNvSpPr txBox="1"/>
          <p:nvPr/>
        </p:nvSpPr>
        <p:spPr>
          <a:xfrm>
            <a:off x="8005286" y="1393386"/>
            <a:ext cx="337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Přesné řešení v </a:t>
            </a:r>
            <a:r>
              <a:rPr lang="cs-CZ" dirty="0" err="1"/>
              <a:t>Matlabu</a:t>
            </a:r>
            <a:r>
              <a:rPr lang="cs-CZ" dirty="0"/>
              <a:t>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1368600-545E-4E17-981F-12EFB4354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0535" y="5790117"/>
            <a:ext cx="7582305" cy="6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7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520AF4-FB19-492D-8DC7-5B8E942B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613737"/>
            <a:ext cx="10392000" cy="1087934"/>
          </a:xfrm>
        </p:spPr>
        <p:txBody>
          <a:bodyPr/>
          <a:lstStyle/>
          <a:p>
            <a:r>
              <a:rPr lang="cs-CZ" dirty="0"/>
              <a:t>Načtení trojúhelníkové sítě z </a:t>
            </a:r>
            <a:r>
              <a:rPr lang="cs-CZ" dirty="0" err="1"/>
              <a:t>gmsh</a:t>
            </a:r>
            <a:endParaRPr lang="cs-CZ" dirty="0"/>
          </a:p>
        </p:txBody>
      </p:sp>
      <p:pic>
        <p:nvPicPr>
          <p:cNvPr id="22" name="Zástupný obsah 21">
            <a:extLst>
              <a:ext uri="{FF2B5EF4-FFF2-40B4-BE49-F238E27FC236}">
                <a16:creationId xmlns:a16="http://schemas.microsoft.com/office/drawing/2014/main" id="{56746E52-414F-42FF-BBC0-4B60704D2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990" y="1677798"/>
            <a:ext cx="3231213" cy="2480416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958F0359-09A4-4EAD-ACBA-5C9ABE069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62" y="2147161"/>
            <a:ext cx="5010849" cy="2710630"/>
          </a:xfrm>
          <a:prstGeom prst="rect">
            <a:avLst/>
          </a:prstGeom>
        </p:spPr>
      </p:pic>
      <p:pic>
        <p:nvPicPr>
          <p:cNvPr id="28" name="Obrázek 27">
            <a:extLst>
              <a:ext uri="{FF2B5EF4-FFF2-40B4-BE49-F238E27FC236}">
                <a16:creationId xmlns:a16="http://schemas.microsoft.com/office/drawing/2014/main" id="{8A86A115-1EDF-45DC-818B-C8B660EF6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212" y="4129815"/>
            <a:ext cx="2656466" cy="2573687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8C47A80F-7504-4D16-AA11-C405F72ED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062" y="4920547"/>
            <a:ext cx="391532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0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520AF4-FB19-492D-8DC7-5B8E942B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613737"/>
            <a:ext cx="10392000" cy="1087934"/>
          </a:xfrm>
        </p:spPr>
        <p:txBody>
          <a:bodyPr/>
          <a:lstStyle/>
          <a:p>
            <a:r>
              <a:rPr lang="cs-CZ" dirty="0"/>
              <a:t>Uložení matice ve formátu TRIPLET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365E571-15BF-4506-8CEA-0524CB39E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99" y="3285352"/>
            <a:ext cx="10392000" cy="33024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indexy nutno seřadit</a:t>
            </a:r>
          </a:p>
          <a:p>
            <a:pPr lvl="1" indent="0">
              <a:buNone/>
            </a:pPr>
            <a:r>
              <a:rPr lang="cs-CZ" dirty="0"/>
              <a:t>      </a:t>
            </a:r>
            <a:r>
              <a:rPr lang="cs-CZ" sz="2000" dirty="0" err="1">
                <a:latin typeface="Technika-Bold" panose="00000600000000000000" charset="-18"/>
              </a:rPr>
              <a:t>Quicksort</a:t>
            </a:r>
            <a:endParaRPr lang="cs-CZ" sz="2000" dirty="0">
              <a:latin typeface="Technika-Bold" panose="0000060000000000000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hodnoty pro stejné </a:t>
            </a:r>
          </a:p>
          <a:p>
            <a:r>
              <a:rPr lang="cs-CZ" dirty="0"/>
              <a:t>      indexy sečteme</a:t>
            </a:r>
          </a:p>
          <a:p>
            <a:r>
              <a:rPr lang="cs-CZ" dirty="0"/>
              <a:t>	   </a:t>
            </a:r>
            <a:r>
              <a:rPr lang="cs-CZ" dirty="0" err="1"/>
              <a:t>Unique</a:t>
            </a:r>
            <a:endParaRPr lang="cs-CZ" dirty="0"/>
          </a:p>
          <a:p>
            <a:endParaRPr lang="cs-CZ" dirty="0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A9AC7958-BBEC-40AE-9131-563FFC82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55" y="2255424"/>
            <a:ext cx="2032629" cy="927164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117247E7-6D55-4462-AD9D-16635DE7D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196" y="4979060"/>
            <a:ext cx="4430113" cy="1566202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5DB423F6-6034-4EF7-ABEF-C07F6DDF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981" y="1979047"/>
            <a:ext cx="3867690" cy="4505954"/>
          </a:xfrm>
          <a:prstGeom prst="rect">
            <a:avLst/>
          </a:prstGeom>
        </p:spPr>
      </p:pic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16821160-55BC-4B91-8AB0-090519FEB747}"/>
              </a:ext>
            </a:extLst>
          </p:cNvPr>
          <p:cNvCxnSpPr/>
          <p:nvPr/>
        </p:nvCxnSpPr>
        <p:spPr>
          <a:xfrm>
            <a:off x="1934467" y="385387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1A9F4D93-FF0B-4CB2-A299-96D54CFB7912}"/>
              </a:ext>
            </a:extLst>
          </p:cNvPr>
          <p:cNvCxnSpPr/>
          <p:nvPr/>
        </p:nvCxnSpPr>
        <p:spPr>
          <a:xfrm>
            <a:off x="1975973" y="5088453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Obrázek 28">
            <a:extLst>
              <a:ext uri="{FF2B5EF4-FFF2-40B4-BE49-F238E27FC236}">
                <a16:creationId xmlns:a16="http://schemas.microsoft.com/office/drawing/2014/main" id="{C4B57A6A-2B6F-453A-BC93-DC1257B0D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330" y="2102206"/>
            <a:ext cx="3663110" cy="283435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29D7BD2-10FB-4534-A22E-99BC85E8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650" y="5277190"/>
            <a:ext cx="113363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38F72-761F-4187-8246-A50F0220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623831"/>
            <a:ext cx="10392000" cy="1087934"/>
          </a:xfrm>
        </p:spPr>
        <p:txBody>
          <a:bodyPr/>
          <a:lstStyle/>
          <a:p>
            <a:r>
              <a:rPr lang="cs-CZ" dirty="0"/>
              <a:t>Vytvoření SPARSE matice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37CF09-755B-4947-959D-7BB4F0B6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99" y="2506092"/>
            <a:ext cx="10392000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zahrnutí Dirichletovy</a:t>
            </a:r>
          </a:p>
          <a:p>
            <a:r>
              <a:rPr lang="cs-CZ" dirty="0"/>
              <a:t>      okrajové podmínky</a:t>
            </a:r>
          </a:p>
          <a:p>
            <a:r>
              <a:rPr lang="cs-CZ" dirty="0"/>
              <a:t>	regulární matice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pole PI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87375BBE-E718-40B2-B491-B2E1DA745212}"/>
              </a:ext>
            </a:extLst>
          </p:cNvPr>
          <p:cNvCxnSpPr/>
          <p:nvPr/>
        </p:nvCxnSpPr>
        <p:spPr>
          <a:xfrm>
            <a:off x="1800243" y="3501536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Obrázek 18">
            <a:extLst>
              <a:ext uri="{FF2B5EF4-FFF2-40B4-BE49-F238E27FC236}">
                <a16:creationId xmlns:a16="http://schemas.microsoft.com/office/drawing/2014/main" id="{57790EC2-F28D-46BF-A70C-783E689D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43" y="4286299"/>
            <a:ext cx="3105583" cy="1895740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F9FC3E5F-D82A-4C84-BFDD-BDB5D4E55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1467" y="1896298"/>
            <a:ext cx="3810532" cy="449987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EC998F1-9366-4E3E-AF93-7C7A6C3BA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999" y="1448934"/>
            <a:ext cx="1200318" cy="506800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CA8FE2B-61BF-4C90-B5E9-24DAB0CC5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483" y="2358145"/>
            <a:ext cx="137179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2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870FB3-B361-4C57-8B9F-C515A2AB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1623831"/>
            <a:ext cx="10392000" cy="1087934"/>
          </a:xfrm>
        </p:spPr>
        <p:txBody>
          <a:bodyPr/>
          <a:lstStyle/>
          <a:p>
            <a:r>
              <a:rPr lang="cs-CZ" dirty="0"/>
              <a:t>Výpočet soustavy lineárních rovnic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49A2A8-8ADE-4716-A61D-A9394997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10" y="3076544"/>
            <a:ext cx="10392000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matice symetrická a pozitivně definitní	          </a:t>
            </a:r>
            <a:r>
              <a:rPr lang="cs-CZ" b="1" i="0" dirty="0">
                <a:solidFill>
                  <a:srgbClr val="000000"/>
                </a:solidFill>
                <a:effectLst/>
                <a:latin typeface="+mj-lt"/>
              </a:rPr>
              <a:t>Gaussova-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+mj-lt"/>
              </a:rPr>
              <a:t>Seidelova</a:t>
            </a:r>
            <a:r>
              <a:rPr lang="cs-CZ" b="1" i="0" dirty="0">
                <a:solidFill>
                  <a:srgbClr val="000000"/>
                </a:solidFill>
                <a:effectLst/>
                <a:latin typeface="+mj-lt"/>
              </a:rPr>
              <a:t> metoda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E2FA6C2-8409-410A-9579-61A8B240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7927" y="3814092"/>
            <a:ext cx="4480992" cy="2426389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394A16E8-DA6F-4BAD-8B25-36DD7948B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03" y="2204627"/>
            <a:ext cx="1409897" cy="49536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F9918A2C-2A45-4FD2-AA21-8118D2590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66" y="2028857"/>
            <a:ext cx="3037339" cy="1082688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AF7F358A-6197-4787-98EC-AC7D7D71A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766" y="5372527"/>
            <a:ext cx="3869818" cy="1141183"/>
          </a:xfrm>
          <a:prstGeom prst="rect">
            <a:avLst/>
          </a:prstGeom>
        </p:spPr>
      </p:pic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E0C5BA21-7812-457D-AC94-B037BE4EA15C}"/>
              </a:ext>
            </a:extLst>
          </p:cNvPr>
          <p:cNvCxnSpPr/>
          <p:nvPr/>
        </p:nvCxnSpPr>
        <p:spPr>
          <a:xfrm>
            <a:off x="3629043" y="246130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54971EC9-16CB-49D4-879A-B19920A40671}"/>
              </a:ext>
            </a:extLst>
          </p:cNvPr>
          <p:cNvCxnSpPr/>
          <p:nvPr/>
        </p:nvCxnSpPr>
        <p:spPr>
          <a:xfrm>
            <a:off x="6858805" y="3269609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Obrázek 17">
            <a:extLst>
              <a:ext uri="{FF2B5EF4-FFF2-40B4-BE49-F238E27FC236}">
                <a16:creationId xmlns:a16="http://schemas.microsoft.com/office/drawing/2014/main" id="{170BFF0C-B833-49B0-AF83-C46556677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722" y="3461884"/>
            <a:ext cx="4626642" cy="1043654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07A2360B-AC1A-4777-982D-1BE45C75D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880" y="4530903"/>
            <a:ext cx="3937486" cy="9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374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6" id="{840E88E9-04A3-485D-B4AE-007D01DBF3CC}" vid="{9E63340C-D767-4B20-9C47-981276A867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E5C044A744A63418EA28A7D289BCFBD" ma:contentTypeVersion="4" ma:contentTypeDescription="Vytvoří nový dokument" ma:contentTypeScope="" ma:versionID="212903fed544b0a587da3bd6ba279b9c">
  <xsd:schema xmlns:xsd="http://www.w3.org/2001/XMLSchema" xmlns:xs="http://www.w3.org/2001/XMLSchema" xmlns:p="http://schemas.microsoft.com/office/2006/metadata/properties" xmlns:ns2="1f21efa9-a403-444a-8169-4661883491ca" xmlns:ns3="3ad7735f-1c86-4607-a64f-05c68fe3b471" targetNamespace="http://schemas.microsoft.com/office/2006/metadata/properties" ma:root="true" ma:fieldsID="86e0a0138124dfe7c7eb5720dfc5ed23" ns2:_="" ns3:_="">
    <xsd:import namespace="1f21efa9-a403-444a-8169-4661883491ca"/>
    <xsd:import namespace="3ad7735f-1c86-4607-a64f-05c68fe3b47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1efa9-a403-444a-8169-4661883491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7735f-1c86-4607-a64f-05c68fe3b471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Hodnota ID dokumentu" ma:description="Hodnota ID dokumentu přiřazená této položce" ma:internalName="_dlc_DocId" ma:readOnly="true">
      <xsd:simpleType>
        <xsd:restriction base="dms:Text"/>
      </xsd:simpleType>
    </xsd:element>
    <xsd:element name="_dlc_DocIdUrl" ma:index="10" nillable="true" ma:displayName="ID dokumentu" ma:description="Trvalý odkaz na tento dokument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Zachovat ID" ma:description="Ponechat ID po přidání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ad7735f-1c86-4607-a64f-05c68fe3b471">UJZ2J4EAAFWR-1977339832-3782</_dlc_DocId>
    <_dlc_DocIdUrl xmlns="3ad7735f-1c86-4607-a64f-05c68fe3b471">
      <Url>https://sharepoint.cvut.cz/inforek/ma/_layouts/15/DocIdRedir.aspx?ID=UJZ2J4EAAFWR-1977339832-3782</Url>
      <Description>UJZ2J4EAAFWR-1977339832-3782</Description>
    </_dlc_DocIdUrl>
  </documentManagement>
</p:properties>
</file>

<file path=customXml/itemProps1.xml><?xml version="1.0" encoding="utf-8"?>
<ds:datastoreItem xmlns:ds="http://schemas.openxmlformats.org/officeDocument/2006/customXml" ds:itemID="{E189AA3A-47D5-42EC-AEAD-4177600F76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21efa9-a403-444a-8169-4661883491ca"/>
    <ds:schemaRef ds:uri="3ad7735f-1c86-4607-a64f-05c68fe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2502E8-AD9C-47FF-B2B4-C474A1486C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43E074-34AA-4A66-80E9-085D250E98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985C1A1-9FE6-4F94-BA83-DCCDE48316C2}">
  <ds:schemaRefs>
    <ds:schemaRef ds:uri="http://schemas.microsoft.com/office/2006/metadata/properties"/>
    <ds:schemaRef ds:uri="http://schemas.microsoft.com/office/infopath/2007/PartnerControls"/>
    <ds:schemaRef ds:uri="3ad7735f-1c86-4607-a64f-05c68fe3b4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PowerPoint_CS-16ku9 (1)</Template>
  <TotalTime>980</TotalTime>
  <Words>125</Words>
  <Application>Microsoft Office PowerPoint</Application>
  <PresentationFormat>Širokoúhlá obrazovka</PresentationFormat>
  <Paragraphs>43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Technika</vt:lpstr>
      <vt:lpstr>Corbel</vt:lpstr>
      <vt:lpstr>Technika-Bold</vt:lpstr>
      <vt:lpstr>Arial</vt:lpstr>
      <vt:lpstr>Motiv Office</vt:lpstr>
      <vt:lpstr>NUMERICKÉ ŘEŠENÍ POISSONOVY ROVNICE POMOCÍ METODY KONEČNÝCH PRVKŮ</vt:lpstr>
      <vt:lpstr>Poissonova rovnice </vt:lpstr>
      <vt:lpstr>Diskretizace MKP</vt:lpstr>
      <vt:lpstr>Diskretizace MKP</vt:lpstr>
      <vt:lpstr>Úloha</vt:lpstr>
      <vt:lpstr>Načtení trojúhelníkové sítě z gmsh</vt:lpstr>
      <vt:lpstr>Uložení matice ve formátu TRIPLET</vt:lpstr>
      <vt:lpstr>Vytvoření SPARSE matice</vt:lpstr>
      <vt:lpstr>Výpočet soustavy lineárních rovnic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NUMERICKÉ ŘEŠENÍ POISSONOVY ROVNICE POMOCÍ METODY KONEČNÝCH PRVKŮ</dc:title>
  <dc:creator>Hubalek, Jiri</dc:creator>
  <cp:lastModifiedBy>Tomáš Marhan</cp:lastModifiedBy>
  <cp:revision>83</cp:revision>
  <dcterms:created xsi:type="dcterms:W3CDTF">2021-12-02T19:41:27Z</dcterms:created>
  <dcterms:modified xsi:type="dcterms:W3CDTF">2021-12-06T18:25:08Z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0x010100DE5C044A744A63418EA28A7D289BCFBD</vt:lpwstr>
  </property>
  <property fmtid="{D5CDD505-2E9C-101B-9397-08002B2CF9AE}" pid="3" name="_dlc_DocIdItemGuid">
    <vt:lpwstr>14d1f9ac-e84a-49fe-9f04-582c4e834f76</vt:lpwstr>
  </property>
</Properties>
</file>