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Corsiva"/>
      <p:regular r:id="rId15"/>
      <p:bold r:id="rId16"/>
      <p:italic r:id="rId17"/>
      <p:boldItalic r:id="rId18"/>
    </p:embeddedFont>
    <p:embeddedFont>
      <p:font typeface="Corbel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bold.fntdata"/><Relationship Id="rId11" Type="http://schemas.openxmlformats.org/officeDocument/2006/relationships/slide" Target="slides/slide7.xml"/><Relationship Id="rId22" Type="http://schemas.openxmlformats.org/officeDocument/2006/relationships/font" Target="fonts/Corbel-boldItalic.fntdata"/><Relationship Id="rId10" Type="http://schemas.openxmlformats.org/officeDocument/2006/relationships/slide" Target="slides/slide6.xml"/><Relationship Id="rId21" Type="http://schemas.openxmlformats.org/officeDocument/2006/relationships/font" Target="fonts/Corbel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orsiva-regular.fntdata"/><Relationship Id="rId14" Type="http://schemas.openxmlformats.org/officeDocument/2006/relationships/slide" Target="slides/slide10.xml"/><Relationship Id="rId17" Type="http://schemas.openxmlformats.org/officeDocument/2006/relationships/font" Target="fonts/Corsiva-italic.fntdata"/><Relationship Id="rId16" Type="http://schemas.openxmlformats.org/officeDocument/2006/relationships/font" Target="fonts/Corsiva-bold.fntdata"/><Relationship Id="rId5" Type="http://schemas.openxmlformats.org/officeDocument/2006/relationships/slide" Target="slides/slide1.xml"/><Relationship Id="rId19" Type="http://schemas.openxmlformats.org/officeDocument/2006/relationships/font" Target="fonts/Corbel-regular.fntdata"/><Relationship Id="rId6" Type="http://schemas.openxmlformats.org/officeDocument/2006/relationships/slide" Target="slides/slide2.xml"/><Relationship Id="rId18" Type="http://schemas.openxmlformats.org/officeDocument/2006/relationships/font" Target="fonts/Corsiva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0" name="Google Shape;20;p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2" name="Google Shape;22;p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50000">
              <a:srgbClr val="FAFAFA"/>
            </a:gs>
            <a:gs pos="100000">
              <a:srgbClr val="CECECE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431036" y="1214438"/>
            <a:ext cx="9329928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Corbel"/>
              <a:buNone/>
            </a:pPr>
            <a:r>
              <a:rPr lang="ru-RU" sz="7000">
                <a:latin typeface="Corbel"/>
                <a:ea typeface="Corbel"/>
                <a:cs typeface="Corbel"/>
                <a:sym typeface="Corbel"/>
              </a:rPr>
              <a:t>Smart Aquarium</a:t>
            </a:r>
            <a:endParaRPr sz="70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>
                <a:latin typeface="Corsiva"/>
                <a:ea typeface="Corsiva"/>
                <a:cs typeface="Corsiva"/>
                <a:sym typeface="Corsiva"/>
              </a:rPr>
              <a:t>Горублянската Аристокрация</a:t>
            </a:r>
            <a:endParaRPr>
              <a:latin typeface="Corsiva"/>
              <a:ea typeface="Corsiva"/>
              <a:cs typeface="Corsiva"/>
              <a:sym typeface="Corsiva"/>
            </a:endParaRPr>
          </a:p>
        </p:txBody>
      </p:sp>
    </p:spTree>
  </p:cSld>
  <p:clrMapOvr>
    <a:masterClrMapping/>
  </p:clrMapOvr>
  <mc:AlternateContent>
    <mc:Choice Requires="p14">
      <p:transition spd="slow" p14:dur="2700">
        <p:fade thruBlk="1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55A11"/>
            </a:gs>
            <a:gs pos="100000">
              <a:srgbClr val="3A3838"/>
            </a:gs>
          </a:gsLst>
          <a:lin ang="16200000" scaled="0"/>
        </a:gra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orbel"/>
              <a:buNone/>
            </a:pPr>
            <a:r>
              <a:rPr lang="ru-RU" sz="8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Благодарим за вниманието!</a:t>
            </a:r>
            <a:endParaRPr sz="80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4" name="Google Shape;144;p22"/>
          <p:cNvSpPr txBox="1"/>
          <p:nvPr/>
        </p:nvSpPr>
        <p:spPr>
          <a:xfrm>
            <a:off x="984249" y="1543050"/>
            <a:ext cx="10217151" cy="531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>
    <mc:Choice Requires="p14">
      <p:transition spd="slow" p14:dur="1300">
        <p:fade thruBlk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Corbel"/>
              <a:buNone/>
            </a:pPr>
            <a:r>
              <a:rPr lang="ru-RU" sz="5500">
                <a:latin typeface="Corbel"/>
                <a:ea typeface="Corbel"/>
                <a:cs typeface="Corbel"/>
                <a:sym typeface="Corbel"/>
              </a:rPr>
              <a:t>Проблемът и настоящите решения</a:t>
            </a:r>
            <a:endParaRPr sz="5500"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b="0" lang="ru-RU" sz="4000">
                <a:latin typeface="Corbel"/>
                <a:ea typeface="Corbel"/>
                <a:cs typeface="Corbel"/>
                <a:sym typeface="Corbel"/>
              </a:rPr>
              <a:t>Проблемите:</a:t>
            </a:r>
            <a:endParaRPr b="0" sz="40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2" name="Google Shape;92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>
                <a:latin typeface="Corbel"/>
                <a:ea typeface="Corbel"/>
                <a:cs typeface="Corbel"/>
                <a:sym typeface="Corbel"/>
              </a:rPr>
              <a:t>Забравяне да се нахранят рибите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>
                <a:latin typeface="Corbel"/>
                <a:ea typeface="Corbel"/>
                <a:cs typeface="Corbel"/>
                <a:sym typeface="Corbel"/>
              </a:rPr>
              <a:t>Бавно и трудно почистване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>
                <a:latin typeface="Corbel"/>
                <a:ea typeface="Corbel"/>
                <a:cs typeface="Corbel"/>
                <a:sym typeface="Corbel"/>
              </a:rPr>
              <a:t>Нуждата да бъдеш на място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3" name="Google Shape;93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b="0" lang="ru-RU" sz="4000">
                <a:latin typeface="Corbel"/>
                <a:ea typeface="Corbel"/>
                <a:cs typeface="Corbel"/>
                <a:sym typeface="Corbel"/>
              </a:rPr>
              <a:t>Настоящите решения:</a:t>
            </a:r>
            <a:endParaRPr b="0" sz="40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4" name="Google Shape;94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>
                <a:latin typeface="Corbel"/>
                <a:ea typeface="Corbel"/>
                <a:cs typeface="Corbel"/>
                <a:sym typeface="Corbel"/>
              </a:rPr>
              <a:t>Хранителка с таймер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>
                <a:latin typeface="Corbel"/>
                <a:ea typeface="Corbel"/>
                <a:cs typeface="Corbel"/>
                <a:sym typeface="Corbel"/>
              </a:rPr>
              <a:t>Почистване по поръчка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>
                <a:latin typeface="Corbel"/>
                <a:ea typeface="Corbel"/>
                <a:cs typeface="Corbel"/>
                <a:sym typeface="Corbel"/>
              </a:rPr>
              <a:t>Да поискаш помощ от приятел или роднина</a:t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831850" y="0"/>
            <a:ext cx="7876721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orbel"/>
              <a:buNone/>
            </a:pPr>
            <a:r>
              <a:rPr lang="ru-RU" sz="5000">
                <a:latin typeface="Corbel"/>
                <a:ea typeface="Corbel"/>
                <a:cs typeface="Corbel"/>
                <a:sym typeface="Corbel"/>
              </a:rPr>
              <a:t>-Да улесним поддържането на аквариумите</a:t>
            </a:r>
            <a:br>
              <a:rPr lang="ru-RU" sz="5000">
                <a:latin typeface="Corbel"/>
                <a:ea typeface="Corbel"/>
                <a:cs typeface="Corbel"/>
                <a:sym typeface="Corbel"/>
              </a:rPr>
            </a:br>
            <a:r>
              <a:rPr lang="ru-RU" sz="5000">
                <a:latin typeface="Corbel"/>
                <a:ea typeface="Corbel"/>
                <a:cs typeface="Corbel"/>
                <a:sym typeface="Corbel"/>
              </a:rPr>
              <a:t>-Да иновираме в сферата на </a:t>
            </a:r>
            <a:br>
              <a:rPr lang="ru-RU" sz="5000">
                <a:latin typeface="Corbel"/>
                <a:ea typeface="Corbel"/>
                <a:cs typeface="Corbel"/>
                <a:sym typeface="Corbel"/>
              </a:rPr>
            </a:br>
            <a:r>
              <a:rPr lang="ru-RU" sz="5000">
                <a:latin typeface="Corbel"/>
                <a:ea typeface="Corbel"/>
                <a:cs typeface="Corbel"/>
                <a:sym typeface="Corbel"/>
              </a:rPr>
              <a:t>хобитата</a:t>
            </a:r>
            <a:endParaRPr sz="50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762000" y="-2288275"/>
            <a:ext cx="10668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Corbel"/>
              <a:buNone/>
            </a:pPr>
            <a:r>
              <a:rPr b="0" i="0" lang="ru-RU" sz="7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Цел на проекта</a:t>
            </a:r>
            <a:endParaRPr b="0" i="0" sz="7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>
    <mc:Choice Requires="p14">
      <p:transition spd="slow" p14:dur="13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-2107522" y="0"/>
            <a:ext cx="66447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Corbel"/>
              <a:buNone/>
            </a:pPr>
            <a:r>
              <a:rPr lang="ru-RU" sz="7000">
                <a:latin typeface="Corbel"/>
                <a:ea typeface="Corbel"/>
                <a:cs typeface="Corbel"/>
                <a:sym typeface="Corbel"/>
              </a:rPr>
              <a:t>Нашите решения</a:t>
            </a:r>
            <a:endParaRPr sz="70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4537166" y="1018902"/>
            <a:ext cx="6810284" cy="5839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685800" lvl="0" marL="68580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oto Sans Symbols"/>
              <a:buChar char="❑"/>
            </a:pPr>
            <a:r>
              <a:rPr b="0" i="0" lang="ru-RU" sz="5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Хранителка с таймер</a:t>
            </a:r>
            <a:endParaRPr/>
          </a:p>
          <a:p>
            <a:pPr indent="-685800" lvl="0" marL="68580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oto Sans Symbols"/>
              <a:buChar char="❑"/>
            </a:pPr>
            <a:r>
              <a:rPr b="0" i="0" lang="ru-RU" sz="5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Наблюдаване на температурата</a:t>
            </a:r>
            <a:endParaRPr/>
          </a:p>
          <a:p>
            <a:pPr indent="-685800" lvl="0" marL="68580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oto Sans Symbols"/>
              <a:buChar char="❑"/>
            </a:pPr>
            <a:r>
              <a:rPr b="0" i="0" lang="ru-RU" sz="5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LED лампа</a:t>
            </a:r>
            <a:endParaRPr/>
          </a:p>
          <a:p>
            <a:pPr indent="-685800" lvl="0" marL="68580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oto Sans Symbols"/>
              <a:buChar char="❑"/>
            </a:pPr>
            <a:r>
              <a:rPr b="0" i="0" lang="ru-RU" sz="5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Автоматично филтриране </a:t>
            </a:r>
            <a:endParaRPr b="0" i="0" sz="5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rgbClr val="3F3F3F"/>
            </a:gs>
          </a:gsLst>
          <a:lin ang="16200000" scaled="0"/>
        </a:gra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838200" y="-2208700"/>
            <a:ext cx="105156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Corbel"/>
              <a:buNone/>
            </a:pPr>
            <a:r>
              <a:rPr lang="ru-RU" sz="7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Как работи проекта</a:t>
            </a:r>
            <a:endParaRPr sz="70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838200" y="1138525"/>
            <a:ext cx="66402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685800" lvl="0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ourier New"/>
              <a:buChar char="o"/>
            </a:pPr>
            <a:r>
              <a:rPr b="0" i="0" lang="ru-RU" sz="4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Node-Red управлява микроконтролера и сайта</a:t>
            </a:r>
            <a:endParaRPr/>
          </a:p>
          <a:p>
            <a:pPr indent="-685800" lvl="0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ourier New"/>
              <a:buChar char="o"/>
            </a:pPr>
            <a:r>
              <a:rPr b="0" i="0" lang="ru-RU" sz="4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Сайт за управление</a:t>
            </a:r>
            <a:endParaRPr b="0" i="0" sz="4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685800" lvl="0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ourier New"/>
              <a:buChar char="o"/>
            </a:pPr>
            <a:r>
              <a:rPr b="0" i="0" lang="ru-RU" sz="4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ESP32 управлява помпа, нагревател, лампа, хранилка и чете сензори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78404" y="2195960"/>
            <a:ext cx="3947478" cy="3947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rgbClr val="3F3F3F"/>
            </a:gs>
          </a:gsLst>
          <a:lin ang="16200000" scaled="0"/>
        </a:gra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838200" y="-958100"/>
            <a:ext cx="105156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Corbel"/>
              <a:buNone/>
            </a:pPr>
            <a:r>
              <a:rPr lang="ru-RU" sz="7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Демонстрация</a:t>
            </a:r>
            <a:endParaRPr sz="70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5286103" y="0"/>
            <a:ext cx="5979305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Corbel"/>
              <a:buNone/>
            </a:pPr>
            <a:r>
              <a:rPr b="0" i="0" lang="ru-RU" sz="7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в прогрес...</a:t>
            </a:r>
            <a:endParaRPr b="0" i="0" sz="7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rgbClr val="3F3F3F"/>
            </a:gs>
          </a:gsLst>
          <a:lin ang="16200000" scaled="0"/>
        </a:gra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831850" y="-2178425"/>
            <a:ext cx="105156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Corbel"/>
              <a:buNone/>
            </a:pPr>
            <a:r>
              <a:rPr lang="ru-RU" sz="7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Технологии</a:t>
            </a:r>
            <a:endParaRPr sz="70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3922394" y="1770288"/>
            <a:ext cx="4334511" cy="5000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685800" lvl="0" marL="685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oto Sans Symbols"/>
              <a:buChar char="❖"/>
            </a:pPr>
            <a:r>
              <a:rPr b="0" i="0" lang="ru-RU" sz="5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ESP32</a:t>
            </a:r>
            <a:endParaRPr b="0" i="0" sz="5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685800" lvl="0" marL="685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oto Sans Symbols"/>
              <a:buChar char="❖"/>
            </a:pPr>
            <a:r>
              <a:rPr b="0" i="0" lang="ru-RU" sz="5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JavaScript</a:t>
            </a:r>
            <a:endParaRPr b="0" i="0" sz="5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685800" lvl="0" marL="685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oto Sans Symbols"/>
              <a:buChar char="❖"/>
            </a:pPr>
            <a:r>
              <a:rPr b="0" i="0" lang="ru-RU" sz="5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Node-RED</a:t>
            </a:r>
            <a:endParaRPr b="0" i="0" sz="5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685800" lvl="0" marL="685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oto Sans Symbols"/>
              <a:buChar char="❖"/>
            </a:pPr>
            <a:r>
              <a:rPr b="0" i="0" lang="ru-RU" sz="5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Ардуино IDE</a:t>
            </a:r>
            <a:endParaRPr b="0" i="0" sz="5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431800" lvl="0" marL="685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oto Sans Symbols"/>
              <a:buNone/>
            </a:pPr>
            <a:r>
              <a:t/>
            </a:r>
            <a:endParaRPr b="0" i="0" sz="5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431800" lvl="0" marL="685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oto Sans Symbols"/>
              <a:buNone/>
            </a:pPr>
            <a:r>
              <a:t/>
            </a:r>
            <a:endParaRPr b="0" i="0" sz="5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26" name="Google Shape;12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6164" y="1770288"/>
            <a:ext cx="3493141" cy="4629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0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F3864"/>
            </a:gs>
            <a:gs pos="100000">
              <a:srgbClr val="DDEAF6"/>
            </a:gs>
          </a:gsLst>
          <a:lin ang="16200000" scaled="0"/>
        </a:gra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984249" y="-1946450"/>
            <a:ext cx="74739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Corbel"/>
              <a:buNone/>
            </a:pPr>
            <a:r>
              <a:rPr lang="ru-RU" sz="7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Процес на работа</a:t>
            </a:r>
            <a:endParaRPr sz="70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984249" y="2142308"/>
            <a:ext cx="10217151" cy="4715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orbel"/>
              <a:buNone/>
            </a:pPr>
            <a:r>
              <a:rPr b="0" i="0" lang="ru-RU" sz="4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~Адриан е Front End Developer и презентатор</a:t>
            </a:r>
            <a:endParaRPr b="0" i="0" sz="4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orbel"/>
              <a:buNone/>
            </a:pPr>
            <a:r>
              <a:rPr b="0" i="0" lang="ru-RU" sz="4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~Георги и Борис са Back End Developers</a:t>
            </a:r>
            <a:endParaRPr b="0" i="0" sz="4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orbel"/>
              <a:buNone/>
            </a:pPr>
            <a:r>
              <a:rPr b="0" i="0" lang="ru-RU" sz="4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~Калоян е по hardware</a:t>
            </a:r>
            <a:endParaRPr b="0" i="0" sz="4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orbel"/>
              <a:buNone/>
            </a:pPr>
            <a:r>
              <a:rPr b="0" i="0" lang="ru-RU" sz="4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~Виктор е по embedded software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 b="0" i="0" sz="4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>
    <mc:Choice Requires="p14">
      <p:transition spd="slow" p14:dur="34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F3864"/>
            </a:gs>
            <a:gs pos="100000">
              <a:srgbClr val="DDEAF6"/>
            </a:gs>
          </a:gsLst>
          <a:lin ang="16200000" scaled="0"/>
        </a:gra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1" y="0"/>
            <a:ext cx="12192000" cy="154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Corbel"/>
              <a:buNone/>
            </a:pPr>
            <a:r>
              <a:rPr lang="ru-RU" sz="7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Нашето преживяване</a:t>
            </a:r>
            <a:endParaRPr sz="70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984249" y="1543050"/>
            <a:ext cx="10217151" cy="531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85800" lvl="0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Char char="•"/>
            </a:pPr>
            <a:r>
              <a:rPr b="0" i="0" lang="ru-RU" sz="5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За горублянската аристокрация</a:t>
            </a:r>
            <a:endParaRPr/>
          </a:p>
          <a:p>
            <a:pPr indent="-685800" lvl="0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Char char="•"/>
            </a:pPr>
            <a:r>
              <a:rPr b="0" i="0" lang="ru-RU" sz="5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Нашия ментор – Валери Поляков</a:t>
            </a:r>
            <a:endParaRPr/>
          </a:p>
          <a:p>
            <a:pPr indent="-685800" lvl="0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Char char="•"/>
            </a:pPr>
            <a:r>
              <a:rPr b="0" i="0" lang="ru-RU" sz="5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Какво научихме</a:t>
            </a:r>
            <a:endParaRPr b="0" i="0" sz="5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68300" lvl="0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>
    <mc:Choice Requires="p14">
      <p:transition spd="slow" p14:dur="2000">
        <p:fade thruBlk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