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8"/>
  </p:notesMasterIdLst>
  <p:sldIdLst>
    <p:sldId id="256" r:id="rId2"/>
    <p:sldId id="275" r:id="rId3"/>
    <p:sldId id="257" r:id="rId4"/>
    <p:sldId id="269" r:id="rId5"/>
    <p:sldId id="272" r:id="rId6"/>
    <p:sldId id="259" r:id="rId7"/>
    <p:sldId id="283" r:id="rId8"/>
    <p:sldId id="284" r:id="rId9"/>
    <p:sldId id="285" r:id="rId10"/>
    <p:sldId id="286" r:id="rId11"/>
    <p:sldId id="288" r:id="rId12"/>
    <p:sldId id="289" r:id="rId13"/>
    <p:sldId id="290" r:id="rId14"/>
    <p:sldId id="276" r:id="rId15"/>
    <p:sldId id="277" r:id="rId16"/>
    <p:sldId id="278" r:id="rId17"/>
    <p:sldId id="282" r:id="rId18"/>
    <p:sldId id="280" r:id="rId19"/>
    <p:sldId id="281" r:id="rId20"/>
    <p:sldId id="291" r:id="rId21"/>
    <p:sldId id="292" r:id="rId22"/>
    <p:sldId id="293" r:id="rId23"/>
    <p:sldId id="279" r:id="rId24"/>
    <p:sldId id="294" r:id="rId25"/>
    <p:sldId id="266"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5256" autoAdjust="0"/>
  </p:normalViewPr>
  <p:slideViewPr>
    <p:cSldViewPr snapToGrid="0">
      <p:cViewPr varScale="1">
        <p:scale>
          <a:sx n="82" d="100"/>
          <a:sy n="82" d="100"/>
        </p:scale>
        <p:origin x="660" y="90"/>
      </p:cViewPr>
      <p:guideLst/>
    </p:cSldViewPr>
  </p:slideViewPr>
  <p:outlineViewPr>
    <p:cViewPr>
      <p:scale>
        <a:sx n="33" d="100"/>
        <a:sy n="33" d="100"/>
      </p:scale>
      <p:origin x="0" y="-4973"/>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AF837-7117-4AEB-96B8-E2632B530CCB}" type="datetimeFigureOut">
              <a:rPr lang="en-US" smtClean="0"/>
              <a:t>5/6/2022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843E96-A481-47D6-865C-57050CB3C269}" type="slidenum">
              <a:rPr lang="en-US" smtClean="0"/>
              <a:t>‹#›</a:t>
            </a:fld>
            <a:endParaRPr lang="en-US"/>
          </a:p>
        </p:txBody>
      </p:sp>
    </p:spTree>
    <p:extLst>
      <p:ext uri="{BB962C8B-B14F-4D97-AF65-F5344CB8AC3E}">
        <p14:creationId xmlns:p14="http://schemas.microsoft.com/office/powerpoint/2010/main" val="423323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843E96-A481-47D6-865C-57050CB3C269}" type="slidenum">
              <a:rPr lang="en-US" smtClean="0"/>
              <a:t>15</a:t>
            </a:fld>
            <a:endParaRPr lang="en-US"/>
          </a:p>
        </p:txBody>
      </p:sp>
    </p:spTree>
    <p:extLst>
      <p:ext uri="{BB962C8B-B14F-4D97-AF65-F5344CB8AC3E}">
        <p14:creationId xmlns:p14="http://schemas.microsoft.com/office/powerpoint/2010/main" val="3564750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5/6/2022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6161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5/6/2022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0090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5/6/2022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8963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5/6/2022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706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5/6/2022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0896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5/6/2022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440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5/6/2022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8653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5/6/2022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01970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5/6/2022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416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5/6/2022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718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5/6/2022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4622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5/6/2022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2632839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Right Triangle 81">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4" name="Rectangle 83">
            <a:extLst>
              <a:ext uri="{FF2B5EF4-FFF2-40B4-BE49-F238E27FC236}">
                <a16:creationId xmlns:a16="http://schemas.microsoft.com/office/drawing/2014/main" id="{107134A1-6E23-4417-8A0E-6B7013EE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6" name="Group 85">
            <a:extLst>
              <a:ext uri="{FF2B5EF4-FFF2-40B4-BE49-F238E27FC236}">
                <a16:creationId xmlns:a16="http://schemas.microsoft.com/office/drawing/2014/main" id="{82FD622D-988E-4643-87EB-6197BAB538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7" name="Straight Connector 86">
              <a:extLst>
                <a:ext uri="{FF2B5EF4-FFF2-40B4-BE49-F238E27FC236}">
                  <a16:creationId xmlns:a16="http://schemas.microsoft.com/office/drawing/2014/main" id="{0017DA54-DDDC-44E6-8AC4-7FDC000A2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82E709A-9270-42A6-8B58-D1F149D2D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D07979B-226B-4F37-B9F9-DAAAFCF187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61923EF-C2E0-4CB2-A37D-56251914BE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81FC8C6-CA0F-414F-B5D8-A22C3BA186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D0A1778-5358-4A84-AFC7-F5FE52170C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7CA575A-2DD5-4400-A8EB-CA087B366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6FE83E2-842D-4DB0-879B-0AAE74E88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C65B4D5-97A8-4B99-95F1-A8ABACD57F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99C1AEC-921E-4B21-AB7C-3B314FAF87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C6C036-973A-4049-A3ED-DBE599BFC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933D27E-05C8-4261-BFB0-C543438143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810A5DC-6FA9-4464-B677-A8EE7C068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C4C342D-588F-4B7E-8911-5079C1E27C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B43446F-FEE4-48A6-B092-FCA67607A8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37AAF31-1287-4F06-82C2-152B97CE4C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0E018F-0A4A-4940-A9C5-2F75378781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AD144D6-982B-4822-9C5F-D588A3CF3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B969311-3C7A-46EE-9348-6B4336641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9FECC74-E0E3-4128-8632-2FA994140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8D280A9-4057-47B5-A9AE-7AF211431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EDAC388-396D-47BE-A84F-13F905DE4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BC423F5-785F-4726-A136-AFB50AA1E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1D18134-78BA-4375-8130-1036457BC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1EC74D1-2591-4C00-AADF-5CCDAA556A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7C355CE-3A38-42CE-B108-F859C995E1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838FD71-CBEE-4752-81BF-145F91BAE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0C40E9D-9C2D-478A-8BD0-FC1623D55A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800592A-3AD4-4CB7-A596-B160E835B6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4DF9447-BDCC-4AD3-BD3F-6203D64B1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8BF451A-8BE3-4DAE-9731-362B5D5E35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19" name="Flowchart: Document 118">
            <a:extLst>
              <a:ext uri="{FF2B5EF4-FFF2-40B4-BE49-F238E27FC236}">
                <a16:creationId xmlns:a16="http://schemas.microsoft.com/office/drawing/2014/main" id="{B135F0A9-346D-45D8-9316-99A6C7776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491298"/>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descr="Bokeh">
            <a:extLst>
              <a:ext uri="{FF2B5EF4-FFF2-40B4-BE49-F238E27FC236}">
                <a16:creationId xmlns:a16="http://schemas.microsoft.com/office/drawing/2014/main" id="{4D2BDB28-8DDC-4741-BC7C-E3AA4AB1885A}"/>
              </a:ext>
            </a:extLst>
          </p:cNvPr>
          <p:cNvPicPr>
            <a:picLocks noChangeAspect="1"/>
          </p:cNvPicPr>
          <p:nvPr/>
        </p:nvPicPr>
        <p:blipFill rotWithShape="1">
          <a:blip r:embed="rId2">
            <a:alphaModFix amt="60000"/>
          </a:blip>
          <a:srcRect t="16603" r="2" b="4262"/>
          <a:stretch/>
        </p:blipFill>
        <p:spPr>
          <a:xfrm>
            <a:off x="-6331" y="-14856"/>
            <a:ext cx="12208610" cy="6424896"/>
          </a:xfrm>
          <a:custGeom>
            <a:avLst/>
            <a:gdLst/>
            <a:ahLst/>
            <a:cxnLst/>
            <a:rect l="l" t="t" r="r" b="b"/>
            <a:pathLst>
              <a:path w="12205236" h="6424896">
                <a:moveTo>
                  <a:pt x="0" y="0"/>
                </a:moveTo>
                <a:lnTo>
                  <a:pt x="12205236" y="0"/>
                </a:lnTo>
                <a:lnTo>
                  <a:pt x="12205236" y="5218929"/>
                </a:lnTo>
                <a:cubicBezTo>
                  <a:pt x="6290213" y="5218929"/>
                  <a:pt x="6105369" y="7085096"/>
                  <a:pt x="548482" y="6174545"/>
                </a:cubicBezTo>
                <a:lnTo>
                  <a:pt x="0" y="6078725"/>
                </a:lnTo>
                <a:close/>
              </a:path>
            </a:pathLst>
          </a:custGeom>
        </p:spPr>
      </p:pic>
      <p:sp>
        <p:nvSpPr>
          <p:cNvPr id="2" name="Title 1"/>
          <p:cNvSpPr>
            <a:spLocks noGrp="1"/>
          </p:cNvSpPr>
          <p:nvPr>
            <p:ph type="ctrTitle"/>
          </p:nvPr>
        </p:nvSpPr>
        <p:spPr>
          <a:xfrm>
            <a:off x="691079" y="725951"/>
            <a:ext cx="10325000" cy="1442463"/>
          </a:xfrm>
        </p:spPr>
        <p:txBody>
          <a:bodyPr vert="horz" lIns="91440" tIns="45720" rIns="91440" bIns="45720" rtlCol="0" anchor="b">
            <a:normAutofit/>
          </a:bodyPr>
          <a:lstStyle/>
          <a:p>
            <a:r>
              <a:rPr lang="en-US" sz="4400">
                <a:solidFill>
                  <a:srgbClr val="FFFFFF"/>
                </a:solidFill>
              </a:rPr>
              <a:t>MUCIX(WEBSITE)</a:t>
            </a:r>
          </a:p>
        </p:txBody>
      </p:sp>
      <p:sp>
        <p:nvSpPr>
          <p:cNvPr id="3" name="Subtitle 2"/>
          <p:cNvSpPr>
            <a:spLocks noGrp="1"/>
          </p:cNvSpPr>
          <p:nvPr>
            <p:ph type="subTitle" idx="1"/>
          </p:nvPr>
        </p:nvSpPr>
        <p:spPr>
          <a:xfrm>
            <a:off x="691079" y="2340131"/>
            <a:ext cx="9312562" cy="2475557"/>
          </a:xfrm>
        </p:spPr>
        <p:txBody>
          <a:bodyPr vert="horz" lIns="91440" tIns="45720" rIns="91440" bIns="45720" rtlCol="0" anchor="t">
            <a:normAutofit/>
          </a:bodyPr>
          <a:lstStyle/>
          <a:p>
            <a:r>
              <a:rPr lang="en-US" dirty="0">
                <a:solidFill>
                  <a:srgbClr val="FFFFFF"/>
                </a:solidFill>
              </a:rPr>
              <a:t>1. Patel Manan       196400307105          </a:t>
            </a:r>
            <a:endParaRPr lang="en-US"/>
          </a:p>
          <a:p>
            <a:r>
              <a:rPr lang="en-US" dirty="0">
                <a:solidFill>
                  <a:srgbClr val="FFFFFF"/>
                </a:solidFill>
              </a:rPr>
              <a:t>2. Patel Samarth    196400307112          </a:t>
            </a:r>
          </a:p>
          <a:p>
            <a:r>
              <a:rPr lang="en-US" dirty="0">
                <a:solidFill>
                  <a:srgbClr val="FFFFFF"/>
                </a:solidFill>
              </a:rPr>
              <a:t>3. Patel Khush        196400307100          </a:t>
            </a:r>
          </a:p>
          <a:p>
            <a:r>
              <a:rPr lang="en-US" dirty="0">
                <a:solidFill>
                  <a:srgbClr val="FFFFFF"/>
                </a:solidFill>
              </a:rPr>
              <a:t>4. Patel Kalp           196400307098         </a:t>
            </a:r>
          </a:p>
          <a:p>
            <a:pPr indent="-228600">
              <a:buFont typeface="Wingdings" panose="05000000000000000000" pitchFamily="2" charset="2"/>
              <a:buChar char="§"/>
            </a:pPr>
            <a:endParaRPr lang="en-US">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74CD-7105-544D-89E9-92BFF5DAF115}"/>
              </a:ext>
            </a:extLst>
          </p:cNvPr>
          <p:cNvSpPr>
            <a:spLocks noGrp="1"/>
          </p:cNvSpPr>
          <p:nvPr>
            <p:ph type="title"/>
          </p:nvPr>
        </p:nvSpPr>
        <p:spPr/>
        <p:txBody>
          <a:bodyPr/>
          <a:lstStyle/>
          <a:p>
            <a:r>
              <a:rPr lang="en-US"/>
              <a:t>DATA DICTIONARY</a:t>
            </a:r>
          </a:p>
        </p:txBody>
      </p:sp>
      <p:sp>
        <p:nvSpPr>
          <p:cNvPr id="3" name="Content Placeholder 2">
            <a:extLst>
              <a:ext uri="{FF2B5EF4-FFF2-40B4-BE49-F238E27FC236}">
                <a16:creationId xmlns:a16="http://schemas.microsoft.com/office/drawing/2014/main" id="{0CF771E3-648C-954D-AD55-367E0AE0ECE8}"/>
              </a:ext>
            </a:extLst>
          </p:cNvPr>
          <p:cNvSpPr>
            <a:spLocks noGrp="1"/>
          </p:cNvSpPr>
          <p:nvPr>
            <p:ph idx="1"/>
          </p:nvPr>
        </p:nvSpPr>
        <p:spPr>
          <a:xfrm>
            <a:off x="691079" y="2340131"/>
            <a:ext cx="10325000" cy="3564436"/>
          </a:xfrm>
        </p:spPr>
        <p:txBody>
          <a:bodyPr/>
          <a:lstStyle/>
          <a:p>
            <a:r>
              <a:rPr lang="en-US"/>
              <a:t>USERS:</a:t>
            </a:r>
          </a:p>
        </p:txBody>
      </p:sp>
      <p:graphicFrame>
        <p:nvGraphicFramePr>
          <p:cNvPr id="5" name="Table 4">
            <a:extLst>
              <a:ext uri="{FF2B5EF4-FFF2-40B4-BE49-F238E27FC236}">
                <a16:creationId xmlns:a16="http://schemas.microsoft.com/office/drawing/2014/main" id="{24E7A50E-575E-3B4D-93B4-339CD1B71A38}"/>
              </a:ext>
            </a:extLst>
          </p:cNvPr>
          <p:cNvGraphicFramePr/>
          <p:nvPr>
            <p:extLst>
              <p:ext uri="{D42A27DB-BD31-4B8C-83A1-F6EECF244321}">
                <p14:modId xmlns:p14="http://schemas.microsoft.com/office/powerpoint/2010/main" val="1491028462"/>
              </p:ext>
            </p:extLst>
          </p:nvPr>
        </p:nvGraphicFramePr>
        <p:xfrm>
          <a:off x="691079" y="2857501"/>
          <a:ext cx="7810500" cy="2583657"/>
        </p:xfrm>
        <a:graphic>
          <a:graphicData uri="http://schemas.openxmlformats.org/drawingml/2006/table">
            <a:tbl>
              <a:tblPr firstRow="1" firstCol="1" bandRow="1">
                <a:tableStyleId>{5C22544A-7EE6-4342-B048-85BDC9FD1C3A}</a:tableStyleId>
              </a:tblPr>
              <a:tblGrid>
                <a:gridCol w="2394901">
                  <a:extLst>
                    <a:ext uri="{9D8B030D-6E8A-4147-A177-3AD203B41FA5}">
                      <a16:colId xmlns:a16="http://schemas.microsoft.com/office/drawing/2014/main" val="1515240672"/>
                    </a:ext>
                  </a:extLst>
                </a:gridCol>
                <a:gridCol w="1875680">
                  <a:extLst>
                    <a:ext uri="{9D8B030D-6E8A-4147-A177-3AD203B41FA5}">
                      <a16:colId xmlns:a16="http://schemas.microsoft.com/office/drawing/2014/main" val="4174802984"/>
                    </a:ext>
                  </a:extLst>
                </a:gridCol>
                <a:gridCol w="1528679">
                  <a:extLst>
                    <a:ext uri="{9D8B030D-6E8A-4147-A177-3AD203B41FA5}">
                      <a16:colId xmlns:a16="http://schemas.microsoft.com/office/drawing/2014/main" val="3739411248"/>
                    </a:ext>
                  </a:extLst>
                </a:gridCol>
                <a:gridCol w="2011240">
                  <a:extLst>
                    <a:ext uri="{9D8B030D-6E8A-4147-A177-3AD203B41FA5}">
                      <a16:colId xmlns:a16="http://schemas.microsoft.com/office/drawing/2014/main" val="575692520"/>
                    </a:ext>
                  </a:extLst>
                </a:gridCol>
              </a:tblGrid>
              <a:tr h="287073">
                <a:tc>
                  <a:txBody>
                    <a:bodyPr/>
                    <a:lstStyle/>
                    <a:p>
                      <a:pPr marL="0" marR="0">
                        <a:lnSpc>
                          <a:spcPct val="107000"/>
                        </a:lnSpc>
                        <a:spcBef>
                          <a:spcPts val="0"/>
                        </a:spcBef>
                        <a:spcAft>
                          <a:spcPts val="800"/>
                        </a:spcAft>
                      </a:pPr>
                      <a:r>
                        <a:rPr lang="en-US" sz="1100">
                          <a:effectLst/>
                        </a:rPr>
                        <a:t>Field Name</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Data Type</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Field Size</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Constraint</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extLst>
                  <a:ext uri="{0D108BD9-81ED-4DB2-BD59-A6C34878D82A}">
                    <a16:rowId xmlns:a16="http://schemas.microsoft.com/office/drawing/2014/main" val="918822784"/>
                  </a:ext>
                </a:extLst>
              </a:tr>
              <a:tr h="287073">
                <a:tc>
                  <a:txBody>
                    <a:bodyPr/>
                    <a:lstStyle/>
                    <a:p>
                      <a:pPr marL="0" marR="0">
                        <a:lnSpc>
                          <a:spcPct val="107000"/>
                        </a:lnSpc>
                        <a:spcBef>
                          <a:spcPts val="0"/>
                        </a:spcBef>
                        <a:spcAft>
                          <a:spcPts val="800"/>
                        </a:spcAft>
                      </a:pPr>
                      <a:r>
                        <a:rPr lang="en-US" sz="1100">
                          <a:effectLst/>
                        </a:rPr>
                        <a:t>id</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Int</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11</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Primary Key</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extLst>
                  <a:ext uri="{0D108BD9-81ED-4DB2-BD59-A6C34878D82A}">
                    <a16:rowId xmlns:a16="http://schemas.microsoft.com/office/drawing/2014/main" val="2909421685"/>
                  </a:ext>
                </a:extLst>
              </a:tr>
              <a:tr h="287073">
                <a:tc>
                  <a:txBody>
                    <a:bodyPr/>
                    <a:lstStyle/>
                    <a:p>
                      <a:pPr marL="0" marR="0">
                        <a:lnSpc>
                          <a:spcPct val="107000"/>
                        </a:lnSpc>
                        <a:spcBef>
                          <a:spcPts val="0"/>
                        </a:spcBef>
                        <a:spcAft>
                          <a:spcPts val="800"/>
                        </a:spcAft>
                      </a:pPr>
                      <a:r>
                        <a:rPr lang="en-US" sz="1100">
                          <a:effectLst/>
                        </a:rPr>
                        <a:t>Username</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Varchar</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25</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Not Null</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extLst>
                  <a:ext uri="{0D108BD9-81ED-4DB2-BD59-A6C34878D82A}">
                    <a16:rowId xmlns:a16="http://schemas.microsoft.com/office/drawing/2014/main" val="3175042240"/>
                  </a:ext>
                </a:extLst>
              </a:tr>
              <a:tr h="287073">
                <a:tc>
                  <a:txBody>
                    <a:bodyPr/>
                    <a:lstStyle/>
                    <a:p>
                      <a:pPr marL="0" marR="0">
                        <a:lnSpc>
                          <a:spcPct val="107000"/>
                        </a:lnSpc>
                        <a:spcBef>
                          <a:spcPts val="0"/>
                        </a:spcBef>
                        <a:spcAft>
                          <a:spcPts val="800"/>
                        </a:spcAft>
                      </a:pPr>
                      <a:r>
                        <a:rPr lang="en-US" sz="1100">
                          <a:effectLst/>
                        </a:rPr>
                        <a:t>Firstname</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Varchar</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50</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Not Null</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extLst>
                  <a:ext uri="{0D108BD9-81ED-4DB2-BD59-A6C34878D82A}">
                    <a16:rowId xmlns:a16="http://schemas.microsoft.com/office/drawing/2014/main" val="3708750798"/>
                  </a:ext>
                </a:extLst>
              </a:tr>
              <a:tr h="287073">
                <a:tc>
                  <a:txBody>
                    <a:bodyPr/>
                    <a:lstStyle/>
                    <a:p>
                      <a:pPr marL="0" marR="0">
                        <a:lnSpc>
                          <a:spcPct val="107000"/>
                        </a:lnSpc>
                        <a:spcBef>
                          <a:spcPts val="0"/>
                        </a:spcBef>
                        <a:spcAft>
                          <a:spcPts val="800"/>
                        </a:spcAft>
                      </a:pPr>
                      <a:r>
                        <a:rPr lang="en-US" sz="1100">
                          <a:effectLst/>
                        </a:rPr>
                        <a:t>Lastname</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Varchar</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50</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Not Null</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extLst>
                  <a:ext uri="{0D108BD9-81ED-4DB2-BD59-A6C34878D82A}">
                    <a16:rowId xmlns:a16="http://schemas.microsoft.com/office/drawing/2014/main" val="3390634288"/>
                  </a:ext>
                </a:extLst>
              </a:tr>
              <a:tr h="287073">
                <a:tc>
                  <a:txBody>
                    <a:bodyPr/>
                    <a:lstStyle/>
                    <a:p>
                      <a:pPr marL="0" marR="0">
                        <a:lnSpc>
                          <a:spcPct val="107000"/>
                        </a:lnSpc>
                        <a:spcBef>
                          <a:spcPts val="0"/>
                        </a:spcBef>
                        <a:spcAft>
                          <a:spcPts val="800"/>
                        </a:spcAft>
                      </a:pPr>
                      <a:r>
                        <a:rPr lang="en-US" sz="1100">
                          <a:effectLst/>
                        </a:rPr>
                        <a:t>Email</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Varchar</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55</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Unique</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extLst>
                  <a:ext uri="{0D108BD9-81ED-4DB2-BD59-A6C34878D82A}">
                    <a16:rowId xmlns:a16="http://schemas.microsoft.com/office/drawing/2014/main" val="488167614"/>
                  </a:ext>
                </a:extLst>
              </a:tr>
              <a:tr h="287073">
                <a:tc>
                  <a:txBody>
                    <a:bodyPr/>
                    <a:lstStyle/>
                    <a:p>
                      <a:pPr marL="0" marR="0">
                        <a:lnSpc>
                          <a:spcPct val="107000"/>
                        </a:lnSpc>
                        <a:spcBef>
                          <a:spcPts val="0"/>
                        </a:spcBef>
                        <a:spcAft>
                          <a:spcPts val="800"/>
                        </a:spcAft>
                      </a:pPr>
                      <a:r>
                        <a:rPr lang="en-US" sz="1100">
                          <a:effectLst/>
                        </a:rPr>
                        <a:t>Password</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Varchar</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32</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Not Null</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extLst>
                  <a:ext uri="{0D108BD9-81ED-4DB2-BD59-A6C34878D82A}">
                    <a16:rowId xmlns:a16="http://schemas.microsoft.com/office/drawing/2014/main" val="232741034"/>
                  </a:ext>
                </a:extLst>
              </a:tr>
              <a:tr h="287073">
                <a:tc>
                  <a:txBody>
                    <a:bodyPr/>
                    <a:lstStyle/>
                    <a:p>
                      <a:pPr marL="0" marR="0">
                        <a:lnSpc>
                          <a:spcPct val="107000"/>
                        </a:lnSpc>
                        <a:spcBef>
                          <a:spcPts val="0"/>
                        </a:spcBef>
                        <a:spcAft>
                          <a:spcPts val="800"/>
                        </a:spcAft>
                      </a:pPr>
                      <a:r>
                        <a:rPr lang="en-US" sz="1100">
                          <a:effectLst/>
                        </a:rPr>
                        <a:t>Signupdate</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DateTIme</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30</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Not Null</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extLst>
                  <a:ext uri="{0D108BD9-81ED-4DB2-BD59-A6C34878D82A}">
                    <a16:rowId xmlns:a16="http://schemas.microsoft.com/office/drawing/2014/main" val="1708577049"/>
                  </a:ext>
                </a:extLst>
              </a:tr>
              <a:tr h="287073">
                <a:tc>
                  <a:txBody>
                    <a:bodyPr/>
                    <a:lstStyle/>
                    <a:p>
                      <a:pPr marL="0" marR="0">
                        <a:lnSpc>
                          <a:spcPct val="107000"/>
                        </a:lnSpc>
                        <a:spcBef>
                          <a:spcPts val="0"/>
                        </a:spcBef>
                        <a:spcAft>
                          <a:spcPts val="800"/>
                        </a:spcAft>
                      </a:pPr>
                      <a:r>
                        <a:rPr lang="en-US" sz="1100">
                          <a:effectLst/>
                        </a:rPr>
                        <a:t>Profilepic</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Varchar</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500</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tc>
                  <a:txBody>
                    <a:bodyPr/>
                    <a:lstStyle/>
                    <a:p>
                      <a:pPr marL="0" marR="0">
                        <a:lnSpc>
                          <a:spcPct val="107000"/>
                        </a:lnSpc>
                        <a:spcBef>
                          <a:spcPts val="0"/>
                        </a:spcBef>
                        <a:spcAft>
                          <a:spcPts val="800"/>
                        </a:spcAft>
                      </a:pPr>
                      <a:r>
                        <a:rPr lang="en-US" sz="1100">
                          <a:effectLst/>
                        </a:rPr>
                        <a:t>Not Null</a:t>
                      </a:r>
                      <a:endParaRPr lang="en-US" sz="1100">
                        <a:effectLst/>
                        <a:latin typeface="Calibri" panose="020F0502020204030204" pitchFamily="34" charset="0"/>
                        <a:ea typeface="Calibri" panose="020F0502020204030204" pitchFamily="34" charset="0"/>
                        <a:cs typeface="SimSun" panose="020B0502040504020204" pitchFamily="34" charset="0"/>
                      </a:endParaRPr>
                    </a:p>
                  </a:txBody>
                  <a:tcPr marL="68580" marR="68580" marT="0" marB="0"/>
                </a:tc>
                <a:extLst>
                  <a:ext uri="{0D108BD9-81ED-4DB2-BD59-A6C34878D82A}">
                    <a16:rowId xmlns:a16="http://schemas.microsoft.com/office/drawing/2014/main" val="624371897"/>
                  </a:ext>
                </a:extLst>
              </a:tr>
            </a:tbl>
          </a:graphicData>
        </a:graphic>
      </p:graphicFrame>
    </p:spTree>
    <p:extLst>
      <p:ext uri="{BB962C8B-B14F-4D97-AF65-F5344CB8AC3E}">
        <p14:creationId xmlns:p14="http://schemas.microsoft.com/office/powerpoint/2010/main" val="1435581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4F1D-E87F-7F4B-9B2C-433AE8864549}"/>
              </a:ext>
            </a:extLst>
          </p:cNvPr>
          <p:cNvSpPr>
            <a:spLocks noGrp="1"/>
          </p:cNvSpPr>
          <p:nvPr>
            <p:ph type="title"/>
          </p:nvPr>
        </p:nvSpPr>
        <p:spPr/>
        <p:txBody>
          <a:bodyPr/>
          <a:lstStyle/>
          <a:p>
            <a:r>
              <a:rPr lang="en-US"/>
              <a:t>DATA DICTIONARY</a:t>
            </a:r>
          </a:p>
        </p:txBody>
      </p:sp>
      <p:sp>
        <p:nvSpPr>
          <p:cNvPr id="3" name="Content Placeholder 2">
            <a:extLst>
              <a:ext uri="{FF2B5EF4-FFF2-40B4-BE49-F238E27FC236}">
                <a16:creationId xmlns:a16="http://schemas.microsoft.com/office/drawing/2014/main" id="{2438E868-D804-0945-819A-5EBE3D56C776}"/>
              </a:ext>
            </a:extLst>
          </p:cNvPr>
          <p:cNvSpPr>
            <a:spLocks noGrp="1"/>
          </p:cNvSpPr>
          <p:nvPr>
            <p:ph idx="1"/>
          </p:nvPr>
        </p:nvSpPr>
        <p:spPr/>
        <p:txBody>
          <a:bodyPr/>
          <a:lstStyle/>
          <a:p>
            <a:r>
              <a:rPr lang="en-US"/>
              <a:t>SONGS:</a:t>
            </a:r>
          </a:p>
        </p:txBody>
      </p:sp>
      <p:graphicFrame>
        <p:nvGraphicFramePr>
          <p:cNvPr id="5" name="Table 4">
            <a:extLst>
              <a:ext uri="{FF2B5EF4-FFF2-40B4-BE49-F238E27FC236}">
                <a16:creationId xmlns:a16="http://schemas.microsoft.com/office/drawing/2014/main" id="{F6B9BD4B-EBEC-3743-9BD4-0099196B3000}"/>
              </a:ext>
            </a:extLst>
          </p:cNvPr>
          <p:cNvGraphicFramePr/>
          <p:nvPr>
            <p:extLst>
              <p:ext uri="{D42A27DB-BD31-4B8C-83A1-F6EECF244321}">
                <p14:modId xmlns:p14="http://schemas.microsoft.com/office/powerpoint/2010/main" val="947956877"/>
              </p:ext>
            </p:extLst>
          </p:nvPr>
        </p:nvGraphicFramePr>
        <p:xfrm>
          <a:off x="691079" y="2805906"/>
          <a:ext cx="5839460" cy="2413000"/>
        </p:xfrm>
        <a:graphic>
          <a:graphicData uri="http://schemas.openxmlformats.org/drawingml/2006/table">
            <a:tbl>
              <a:tblPr firstRow="1" firstCol="1" bandRow="1">
                <a:tableStyleId>{5C22544A-7EE6-4342-B048-85BDC9FD1C3A}</a:tableStyleId>
              </a:tblPr>
              <a:tblGrid>
                <a:gridCol w="1790700">
                  <a:extLst>
                    <a:ext uri="{9D8B030D-6E8A-4147-A177-3AD203B41FA5}">
                      <a16:colId xmlns:a16="http://schemas.microsoft.com/office/drawing/2014/main" val="794531473"/>
                    </a:ext>
                  </a:extLst>
                </a:gridCol>
                <a:gridCol w="1402080">
                  <a:extLst>
                    <a:ext uri="{9D8B030D-6E8A-4147-A177-3AD203B41FA5}">
                      <a16:colId xmlns:a16="http://schemas.microsoft.com/office/drawing/2014/main" val="4039979198"/>
                    </a:ext>
                  </a:extLst>
                </a:gridCol>
                <a:gridCol w="1143000">
                  <a:extLst>
                    <a:ext uri="{9D8B030D-6E8A-4147-A177-3AD203B41FA5}">
                      <a16:colId xmlns:a16="http://schemas.microsoft.com/office/drawing/2014/main" val="4281638115"/>
                    </a:ext>
                  </a:extLst>
                </a:gridCol>
                <a:gridCol w="1503680">
                  <a:extLst>
                    <a:ext uri="{9D8B030D-6E8A-4147-A177-3AD203B41FA5}">
                      <a16:colId xmlns:a16="http://schemas.microsoft.com/office/drawing/2014/main" val="1606040061"/>
                    </a:ext>
                  </a:extLst>
                </a:gridCol>
              </a:tblGrid>
              <a:tr h="241300">
                <a:tc>
                  <a:txBody>
                    <a:bodyPr/>
                    <a:lstStyle/>
                    <a:p>
                      <a:pPr marL="0" marR="0">
                        <a:lnSpc>
                          <a:spcPct val="107000"/>
                        </a:lnSpc>
                        <a:spcBef>
                          <a:spcPts val="0"/>
                        </a:spcBef>
                        <a:spcAft>
                          <a:spcPts val="800"/>
                        </a:spcAft>
                      </a:pPr>
                      <a:r>
                        <a:rPr lang="en-US" sz="1100">
                          <a:effectLst/>
                        </a:rPr>
                        <a:t>Field Name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Data Type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Field Size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Constraint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88814901"/>
                  </a:ext>
                </a:extLst>
              </a:tr>
              <a:tr h="241300">
                <a:tc>
                  <a:txBody>
                    <a:bodyPr/>
                    <a:lstStyle/>
                    <a:p>
                      <a:pPr marL="0" marR="0">
                        <a:lnSpc>
                          <a:spcPct val="107000"/>
                        </a:lnSpc>
                        <a:spcBef>
                          <a:spcPts val="0"/>
                        </a:spcBef>
                        <a:spcAft>
                          <a:spcPts val="800"/>
                        </a:spcAft>
                      </a:pPr>
                      <a:r>
                        <a:rPr lang="en-US" sz="1100">
                          <a:effectLst/>
                        </a:rPr>
                        <a:t>id</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Int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11</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Primary Key</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547360934"/>
                  </a:ext>
                </a:extLst>
              </a:tr>
              <a:tr h="241300">
                <a:tc>
                  <a:txBody>
                    <a:bodyPr/>
                    <a:lstStyle/>
                    <a:p>
                      <a:pPr marL="0" marR="0">
                        <a:lnSpc>
                          <a:spcPct val="107000"/>
                        </a:lnSpc>
                        <a:spcBef>
                          <a:spcPts val="0"/>
                        </a:spcBef>
                        <a:spcAft>
                          <a:spcPts val="800"/>
                        </a:spcAft>
                      </a:pPr>
                      <a:r>
                        <a:rPr lang="en-US" sz="1100">
                          <a:effectLst/>
                        </a:rPr>
                        <a:t>title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Varchar</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50</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Not Null</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3602246024"/>
                  </a:ext>
                </a:extLst>
              </a:tr>
              <a:tr h="241300">
                <a:tc>
                  <a:txBody>
                    <a:bodyPr/>
                    <a:lstStyle/>
                    <a:p>
                      <a:pPr marL="0" marR="0">
                        <a:lnSpc>
                          <a:spcPct val="107000"/>
                        </a:lnSpc>
                        <a:spcBef>
                          <a:spcPts val="0"/>
                        </a:spcBef>
                        <a:spcAft>
                          <a:spcPts val="800"/>
                        </a:spcAft>
                      </a:pPr>
                      <a:r>
                        <a:rPr lang="en-US" sz="1100">
                          <a:effectLst/>
                        </a:rPr>
                        <a:t>artist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Int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11</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Not Null</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1276759687"/>
                  </a:ext>
                </a:extLst>
              </a:tr>
              <a:tr h="241300">
                <a:tc>
                  <a:txBody>
                    <a:bodyPr/>
                    <a:lstStyle/>
                    <a:p>
                      <a:pPr marL="0" marR="0">
                        <a:lnSpc>
                          <a:spcPct val="107000"/>
                        </a:lnSpc>
                        <a:spcBef>
                          <a:spcPts val="0"/>
                        </a:spcBef>
                        <a:spcAft>
                          <a:spcPts val="800"/>
                        </a:spcAft>
                      </a:pPr>
                      <a:r>
                        <a:rPr lang="en-US" sz="1100">
                          <a:effectLst/>
                        </a:rPr>
                        <a:t>album</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Int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11</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Not Null</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3198100690"/>
                  </a:ext>
                </a:extLst>
              </a:tr>
              <a:tr h="241300">
                <a:tc>
                  <a:txBody>
                    <a:bodyPr/>
                    <a:lstStyle/>
                    <a:p>
                      <a:pPr marL="0" marR="0">
                        <a:lnSpc>
                          <a:spcPct val="107000"/>
                        </a:lnSpc>
                        <a:spcBef>
                          <a:spcPts val="0"/>
                        </a:spcBef>
                        <a:spcAft>
                          <a:spcPts val="800"/>
                        </a:spcAft>
                      </a:pPr>
                      <a:r>
                        <a:rPr lang="en-US" sz="1100">
                          <a:effectLst/>
                        </a:rPr>
                        <a:t>genre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Int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11</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Not Null</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555514717"/>
                  </a:ext>
                </a:extLst>
              </a:tr>
              <a:tr h="241300">
                <a:tc>
                  <a:txBody>
                    <a:bodyPr/>
                    <a:lstStyle/>
                    <a:p>
                      <a:pPr marL="0" marR="0">
                        <a:lnSpc>
                          <a:spcPct val="107000"/>
                        </a:lnSpc>
                        <a:spcBef>
                          <a:spcPts val="0"/>
                        </a:spcBef>
                        <a:spcAft>
                          <a:spcPts val="800"/>
                        </a:spcAft>
                      </a:pPr>
                      <a:r>
                        <a:rPr lang="en-US" sz="1100">
                          <a:effectLst/>
                        </a:rPr>
                        <a:t>duration </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Varchar</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8</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Not Null</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1013302768"/>
                  </a:ext>
                </a:extLst>
              </a:tr>
              <a:tr h="241300">
                <a:tc>
                  <a:txBody>
                    <a:bodyPr/>
                    <a:lstStyle/>
                    <a:p>
                      <a:pPr marL="0" marR="0">
                        <a:lnSpc>
                          <a:spcPct val="107000"/>
                        </a:lnSpc>
                        <a:spcBef>
                          <a:spcPts val="0"/>
                        </a:spcBef>
                        <a:spcAft>
                          <a:spcPts val="800"/>
                        </a:spcAft>
                      </a:pPr>
                      <a:r>
                        <a:rPr lang="en-US" sz="1100">
                          <a:effectLst/>
                        </a:rPr>
                        <a:t>path</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Int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55</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Not Null</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432866635"/>
                  </a:ext>
                </a:extLst>
              </a:tr>
              <a:tr h="241300">
                <a:tc>
                  <a:txBody>
                    <a:bodyPr/>
                    <a:lstStyle/>
                    <a:p>
                      <a:pPr marL="0" marR="0">
                        <a:lnSpc>
                          <a:spcPct val="107000"/>
                        </a:lnSpc>
                        <a:spcBef>
                          <a:spcPts val="0"/>
                        </a:spcBef>
                        <a:spcAft>
                          <a:spcPts val="800"/>
                        </a:spcAft>
                      </a:pPr>
                      <a:r>
                        <a:rPr lang="en-US" sz="1100">
                          <a:effectLst/>
                        </a:rPr>
                        <a:t>albumOrder </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Int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11</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Not Null</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2874189084"/>
                  </a:ext>
                </a:extLst>
              </a:tr>
              <a:tr h="241300">
                <a:tc>
                  <a:txBody>
                    <a:bodyPr/>
                    <a:lstStyle/>
                    <a:p>
                      <a:pPr marL="0" marR="0">
                        <a:lnSpc>
                          <a:spcPct val="107000"/>
                        </a:lnSpc>
                        <a:spcBef>
                          <a:spcPts val="0"/>
                        </a:spcBef>
                        <a:spcAft>
                          <a:spcPts val="800"/>
                        </a:spcAft>
                      </a:pPr>
                      <a:r>
                        <a:rPr lang="en-US" sz="1100">
                          <a:effectLst/>
                        </a:rPr>
                        <a:t>plays</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Int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11</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Not Null</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2124215117"/>
                  </a:ext>
                </a:extLst>
              </a:tr>
            </a:tbl>
          </a:graphicData>
        </a:graphic>
      </p:graphicFrame>
    </p:spTree>
    <p:extLst>
      <p:ext uri="{BB962C8B-B14F-4D97-AF65-F5344CB8AC3E}">
        <p14:creationId xmlns:p14="http://schemas.microsoft.com/office/powerpoint/2010/main" val="2096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ED67-193D-A04C-A6B9-1D1607867BCF}"/>
              </a:ext>
            </a:extLst>
          </p:cNvPr>
          <p:cNvSpPr>
            <a:spLocks noGrp="1"/>
          </p:cNvSpPr>
          <p:nvPr>
            <p:ph type="title"/>
          </p:nvPr>
        </p:nvSpPr>
        <p:spPr/>
        <p:txBody>
          <a:bodyPr/>
          <a:lstStyle/>
          <a:p>
            <a:r>
              <a:rPr lang="en-US"/>
              <a:t>DATA DICTIONARY</a:t>
            </a:r>
          </a:p>
        </p:txBody>
      </p:sp>
      <p:sp>
        <p:nvSpPr>
          <p:cNvPr id="3" name="Content Placeholder 2">
            <a:extLst>
              <a:ext uri="{FF2B5EF4-FFF2-40B4-BE49-F238E27FC236}">
                <a16:creationId xmlns:a16="http://schemas.microsoft.com/office/drawing/2014/main" id="{DB37D0DB-B826-424B-9F00-0B9ED95B1428}"/>
              </a:ext>
            </a:extLst>
          </p:cNvPr>
          <p:cNvSpPr>
            <a:spLocks noGrp="1"/>
          </p:cNvSpPr>
          <p:nvPr>
            <p:ph idx="1"/>
          </p:nvPr>
        </p:nvSpPr>
        <p:spPr/>
        <p:txBody>
          <a:bodyPr/>
          <a:lstStyle/>
          <a:p>
            <a:pPr marL="0" indent="0">
              <a:buNone/>
            </a:pPr>
            <a:r>
              <a:rPr lang="en-US"/>
              <a:t>ARTISTS:</a:t>
            </a:r>
          </a:p>
        </p:txBody>
      </p:sp>
      <p:graphicFrame>
        <p:nvGraphicFramePr>
          <p:cNvPr id="9" name="Table 8">
            <a:extLst>
              <a:ext uri="{FF2B5EF4-FFF2-40B4-BE49-F238E27FC236}">
                <a16:creationId xmlns:a16="http://schemas.microsoft.com/office/drawing/2014/main" id="{5C35905D-4F08-DA43-B2DE-A52BB1902C65}"/>
              </a:ext>
            </a:extLst>
          </p:cNvPr>
          <p:cNvGraphicFramePr/>
          <p:nvPr>
            <p:extLst>
              <p:ext uri="{D42A27DB-BD31-4B8C-83A1-F6EECF244321}">
                <p14:modId xmlns:p14="http://schemas.microsoft.com/office/powerpoint/2010/main" val="3605650525"/>
              </p:ext>
            </p:extLst>
          </p:nvPr>
        </p:nvGraphicFramePr>
        <p:xfrm>
          <a:off x="691079" y="3083242"/>
          <a:ext cx="5854700" cy="691515"/>
        </p:xfrm>
        <a:graphic>
          <a:graphicData uri="http://schemas.openxmlformats.org/drawingml/2006/table">
            <a:tbl>
              <a:tblPr firstRow="1" firstCol="1" bandRow="1">
                <a:tableStyleId>{5C22544A-7EE6-4342-B048-85BDC9FD1C3A}</a:tableStyleId>
              </a:tblPr>
              <a:tblGrid>
                <a:gridCol w="1795145">
                  <a:extLst>
                    <a:ext uri="{9D8B030D-6E8A-4147-A177-3AD203B41FA5}">
                      <a16:colId xmlns:a16="http://schemas.microsoft.com/office/drawing/2014/main" val="2358189519"/>
                    </a:ext>
                  </a:extLst>
                </a:gridCol>
                <a:gridCol w="1405890">
                  <a:extLst>
                    <a:ext uri="{9D8B030D-6E8A-4147-A177-3AD203B41FA5}">
                      <a16:colId xmlns:a16="http://schemas.microsoft.com/office/drawing/2014/main" val="405735490"/>
                    </a:ext>
                  </a:extLst>
                </a:gridCol>
                <a:gridCol w="1146175">
                  <a:extLst>
                    <a:ext uri="{9D8B030D-6E8A-4147-A177-3AD203B41FA5}">
                      <a16:colId xmlns:a16="http://schemas.microsoft.com/office/drawing/2014/main" val="100096962"/>
                    </a:ext>
                  </a:extLst>
                </a:gridCol>
                <a:gridCol w="1507490">
                  <a:extLst>
                    <a:ext uri="{9D8B030D-6E8A-4147-A177-3AD203B41FA5}">
                      <a16:colId xmlns:a16="http://schemas.microsoft.com/office/drawing/2014/main" val="2770477319"/>
                    </a:ext>
                  </a:extLst>
                </a:gridCol>
              </a:tblGrid>
              <a:tr h="230505">
                <a:tc>
                  <a:txBody>
                    <a:bodyPr/>
                    <a:lstStyle/>
                    <a:p>
                      <a:pPr marL="0" marR="0" algn="ctr">
                        <a:lnSpc>
                          <a:spcPct val="107000"/>
                        </a:lnSpc>
                        <a:spcBef>
                          <a:spcPts val="0"/>
                        </a:spcBef>
                        <a:spcAft>
                          <a:spcPts val="800"/>
                        </a:spcAft>
                      </a:pPr>
                      <a:r>
                        <a:rPr lang="en-US" sz="1100">
                          <a:effectLst/>
                        </a:rPr>
                        <a:t>Field Name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gn="ctr">
                        <a:lnSpc>
                          <a:spcPct val="107000"/>
                        </a:lnSpc>
                        <a:spcBef>
                          <a:spcPts val="0"/>
                        </a:spcBef>
                        <a:spcAft>
                          <a:spcPts val="800"/>
                        </a:spcAft>
                      </a:pPr>
                      <a:r>
                        <a:rPr lang="en-US" sz="1100">
                          <a:effectLst/>
                        </a:rPr>
                        <a:t>Data Type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ctr"/>
                </a:tc>
                <a:tc>
                  <a:txBody>
                    <a:bodyPr/>
                    <a:lstStyle/>
                    <a:p>
                      <a:pPr marL="0" marR="0">
                        <a:lnSpc>
                          <a:spcPct val="107000"/>
                        </a:lnSpc>
                        <a:spcBef>
                          <a:spcPts val="0"/>
                        </a:spcBef>
                        <a:spcAft>
                          <a:spcPts val="800"/>
                        </a:spcAft>
                      </a:pPr>
                      <a:r>
                        <a:rPr lang="en-US" sz="1100">
                          <a:effectLst/>
                        </a:rPr>
                        <a:t>Field Size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Constraint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1413872450"/>
                  </a:ext>
                </a:extLst>
              </a:tr>
              <a:tr h="230505">
                <a:tc>
                  <a:txBody>
                    <a:bodyPr/>
                    <a:lstStyle/>
                    <a:p>
                      <a:pPr marL="0" marR="0">
                        <a:lnSpc>
                          <a:spcPct val="107000"/>
                        </a:lnSpc>
                        <a:spcBef>
                          <a:spcPts val="0"/>
                        </a:spcBef>
                        <a:spcAft>
                          <a:spcPts val="800"/>
                        </a:spcAft>
                      </a:pPr>
                      <a:r>
                        <a:rPr lang="en-US" sz="1100">
                          <a:effectLst/>
                        </a:rPr>
                        <a:t>Id</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Int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11</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Primary Key</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3700348836"/>
                  </a:ext>
                </a:extLst>
              </a:tr>
              <a:tr h="230505">
                <a:tc>
                  <a:txBody>
                    <a:bodyPr/>
                    <a:lstStyle/>
                    <a:p>
                      <a:pPr marL="0" marR="0">
                        <a:lnSpc>
                          <a:spcPct val="107000"/>
                        </a:lnSpc>
                        <a:spcBef>
                          <a:spcPts val="0"/>
                        </a:spcBef>
                        <a:spcAft>
                          <a:spcPts val="800"/>
                        </a:spcAft>
                      </a:pPr>
                      <a:r>
                        <a:rPr lang="en-US" sz="1100">
                          <a:effectLst/>
                        </a:rPr>
                        <a:t>Name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Varchar</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50</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tc>
                  <a:txBody>
                    <a:bodyPr/>
                    <a:lstStyle/>
                    <a:p>
                      <a:pPr marL="0" marR="0">
                        <a:lnSpc>
                          <a:spcPct val="107000"/>
                        </a:lnSpc>
                        <a:spcBef>
                          <a:spcPts val="0"/>
                        </a:spcBef>
                        <a:spcAft>
                          <a:spcPts val="800"/>
                        </a:spcAft>
                      </a:pPr>
                      <a:r>
                        <a:rPr lang="en-US" sz="1100">
                          <a:effectLst/>
                        </a:rPr>
                        <a:t>Not Null</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tc>
                <a:extLst>
                  <a:ext uri="{0D108BD9-81ED-4DB2-BD59-A6C34878D82A}">
                    <a16:rowId xmlns:a16="http://schemas.microsoft.com/office/drawing/2014/main" val="3182354554"/>
                  </a:ext>
                </a:extLst>
              </a:tr>
            </a:tbl>
          </a:graphicData>
        </a:graphic>
      </p:graphicFrame>
      <p:graphicFrame>
        <p:nvGraphicFramePr>
          <p:cNvPr id="15" name="Table 14">
            <a:extLst>
              <a:ext uri="{FF2B5EF4-FFF2-40B4-BE49-F238E27FC236}">
                <a16:creationId xmlns:a16="http://schemas.microsoft.com/office/drawing/2014/main" id="{B7A27AFA-7C64-2F4C-820E-5E3A48755852}"/>
              </a:ext>
            </a:extLst>
          </p:cNvPr>
          <p:cNvGraphicFramePr/>
          <p:nvPr>
            <p:extLst>
              <p:ext uri="{D42A27DB-BD31-4B8C-83A1-F6EECF244321}">
                <p14:modId xmlns:p14="http://schemas.microsoft.com/office/powerpoint/2010/main" val="1453817298"/>
              </p:ext>
            </p:extLst>
          </p:nvPr>
        </p:nvGraphicFramePr>
        <p:xfrm>
          <a:off x="673299" y="5215700"/>
          <a:ext cx="5872480" cy="788670"/>
        </p:xfrm>
        <a:graphic>
          <a:graphicData uri="http://schemas.openxmlformats.org/drawingml/2006/table">
            <a:tbl>
              <a:tblPr firstRow="1" firstCol="1" bandRow="1">
                <a:tableStyleId>{5C22544A-7EE6-4342-B048-85BDC9FD1C3A}</a:tableStyleId>
              </a:tblPr>
              <a:tblGrid>
                <a:gridCol w="1789430">
                  <a:extLst>
                    <a:ext uri="{9D8B030D-6E8A-4147-A177-3AD203B41FA5}">
                      <a16:colId xmlns:a16="http://schemas.microsoft.com/office/drawing/2014/main" val="197053775"/>
                    </a:ext>
                  </a:extLst>
                </a:gridCol>
                <a:gridCol w="1401445">
                  <a:extLst>
                    <a:ext uri="{9D8B030D-6E8A-4147-A177-3AD203B41FA5}">
                      <a16:colId xmlns:a16="http://schemas.microsoft.com/office/drawing/2014/main" val="3445085886"/>
                    </a:ext>
                  </a:extLst>
                </a:gridCol>
                <a:gridCol w="1142365">
                  <a:extLst>
                    <a:ext uri="{9D8B030D-6E8A-4147-A177-3AD203B41FA5}">
                      <a16:colId xmlns:a16="http://schemas.microsoft.com/office/drawing/2014/main" val="1110936608"/>
                    </a:ext>
                  </a:extLst>
                </a:gridCol>
                <a:gridCol w="1539240">
                  <a:extLst>
                    <a:ext uri="{9D8B030D-6E8A-4147-A177-3AD203B41FA5}">
                      <a16:colId xmlns:a16="http://schemas.microsoft.com/office/drawing/2014/main" val="1601186930"/>
                    </a:ext>
                  </a:extLst>
                </a:gridCol>
              </a:tblGrid>
              <a:tr h="262890">
                <a:tc>
                  <a:txBody>
                    <a:bodyPr/>
                    <a:lstStyle/>
                    <a:p>
                      <a:pPr marL="0" marR="0" algn="ctr">
                        <a:lnSpc>
                          <a:spcPct val="107000"/>
                        </a:lnSpc>
                        <a:spcBef>
                          <a:spcPts val="0"/>
                        </a:spcBef>
                        <a:spcAft>
                          <a:spcPts val="0"/>
                        </a:spcAft>
                      </a:pPr>
                      <a:r>
                        <a:rPr lang="en-US" sz="1400">
                          <a:effectLst/>
                        </a:rPr>
                        <a:t>Field Name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ctr"/>
                </a:tc>
                <a:tc>
                  <a:txBody>
                    <a:bodyPr/>
                    <a:lstStyle/>
                    <a:p>
                      <a:pPr marL="0" marR="0" algn="ctr">
                        <a:lnSpc>
                          <a:spcPct val="107000"/>
                        </a:lnSpc>
                        <a:spcBef>
                          <a:spcPts val="0"/>
                        </a:spcBef>
                        <a:spcAft>
                          <a:spcPts val="0"/>
                        </a:spcAft>
                      </a:pPr>
                      <a:r>
                        <a:rPr lang="en-US" sz="1400">
                          <a:effectLst/>
                        </a:rPr>
                        <a:t>Data Type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ctr"/>
                </a:tc>
                <a:tc>
                  <a:txBody>
                    <a:bodyPr/>
                    <a:lstStyle/>
                    <a:p>
                      <a:pPr marL="0" marR="0" algn="ctr">
                        <a:lnSpc>
                          <a:spcPct val="107000"/>
                        </a:lnSpc>
                        <a:spcBef>
                          <a:spcPts val="0"/>
                        </a:spcBef>
                        <a:spcAft>
                          <a:spcPts val="0"/>
                        </a:spcAft>
                      </a:pPr>
                      <a:r>
                        <a:rPr lang="en-US" sz="1400">
                          <a:effectLst/>
                        </a:rPr>
                        <a:t>Field Size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ctr"/>
                </a:tc>
                <a:tc>
                  <a:txBody>
                    <a:bodyPr/>
                    <a:lstStyle/>
                    <a:p>
                      <a:pPr marL="0" marR="0" algn="ctr">
                        <a:lnSpc>
                          <a:spcPct val="107000"/>
                        </a:lnSpc>
                        <a:spcBef>
                          <a:spcPts val="0"/>
                        </a:spcBef>
                        <a:spcAft>
                          <a:spcPts val="0"/>
                        </a:spcAft>
                      </a:pPr>
                      <a:r>
                        <a:rPr lang="en-US" sz="1400">
                          <a:effectLst/>
                        </a:rPr>
                        <a:t>Constraint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ctr"/>
                </a:tc>
                <a:extLst>
                  <a:ext uri="{0D108BD9-81ED-4DB2-BD59-A6C34878D82A}">
                    <a16:rowId xmlns:a16="http://schemas.microsoft.com/office/drawing/2014/main" val="2650781614"/>
                  </a:ext>
                </a:extLst>
              </a:tr>
              <a:tr h="262890">
                <a:tc>
                  <a:txBody>
                    <a:bodyPr/>
                    <a:lstStyle/>
                    <a:p>
                      <a:pPr marL="0" marR="0">
                        <a:lnSpc>
                          <a:spcPct val="107000"/>
                        </a:lnSpc>
                        <a:spcBef>
                          <a:spcPts val="0"/>
                        </a:spcBef>
                        <a:spcAft>
                          <a:spcPts val="0"/>
                        </a:spcAft>
                      </a:pPr>
                      <a:r>
                        <a:rPr lang="en-US" sz="1400">
                          <a:effectLst/>
                        </a:rPr>
                        <a:t>Id</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tc>
                  <a:txBody>
                    <a:bodyPr/>
                    <a:lstStyle/>
                    <a:p>
                      <a:pPr marL="0" marR="0" algn="ctr">
                        <a:lnSpc>
                          <a:spcPct val="107000"/>
                        </a:lnSpc>
                        <a:spcBef>
                          <a:spcPts val="0"/>
                        </a:spcBef>
                        <a:spcAft>
                          <a:spcPts val="0"/>
                        </a:spcAft>
                      </a:pPr>
                      <a:r>
                        <a:rPr lang="en-US" sz="1400">
                          <a:effectLst/>
                        </a:rPr>
                        <a:t>Int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ctr"/>
                </a:tc>
                <a:tc>
                  <a:txBody>
                    <a:bodyPr/>
                    <a:lstStyle/>
                    <a:p>
                      <a:pPr marL="0" marR="0" algn="ctr">
                        <a:lnSpc>
                          <a:spcPct val="107000"/>
                        </a:lnSpc>
                        <a:spcBef>
                          <a:spcPts val="0"/>
                        </a:spcBef>
                        <a:spcAft>
                          <a:spcPts val="0"/>
                        </a:spcAft>
                      </a:pPr>
                      <a:r>
                        <a:rPr lang="en-US" sz="1400">
                          <a:effectLst/>
                        </a:rPr>
                        <a:t>11</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ctr"/>
                </a:tc>
                <a:tc>
                  <a:txBody>
                    <a:bodyPr/>
                    <a:lstStyle/>
                    <a:p>
                      <a:pPr marL="0" marR="0">
                        <a:lnSpc>
                          <a:spcPct val="107000"/>
                        </a:lnSpc>
                        <a:spcBef>
                          <a:spcPts val="0"/>
                        </a:spcBef>
                        <a:spcAft>
                          <a:spcPts val="0"/>
                        </a:spcAft>
                      </a:pPr>
                      <a:r>
                        <a:rPr lang="en-US" sz="1400">
                          <a:effectLst/>
                        </a:rPr>
                        <a:t>Primary Key</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extLst>
                  <a:ext uri="{0D108BD9-81ED-4DB2-BD59-A6C34878D82A}">
                    <a16:rowId xmlns:a16="http://schemas.microsoft.com/office/drawing/2014/main" val="3543462551"/>
                  </a:ext>
                </a:extLst>
              </a:tr>
              <a:tr h="262890">
                <a:tc>
                  <a:txBody>
                    <a:bodyPr/>
                    <a:lstStyle/>
                    <a:p>
                      <a:pPr marL="0" marR="0">
                        <a:lnSpc>
                          <a:spcPct val="107000"/>
                        </a:lnSpc>
                        <a:spcBef>
                          <a:spcPts val="0"/>
                        </a:spcBef>
                        <a:spcAft>
                          <a:spcPts val="0"/>
                        </a:spcAft>
                      </a:pPr>
                      <a:r>
                        <a:rPr lang="en-US" sz="1400">
                          <a:effectLst/>
                        </a:rPr>
                        <a:t>Name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tc>
                  <a:txBody>
                    <a:bodyPr/>
                    <a:lstStyle/>
                    <a:p>
                      <a:pPr marL="0" marR="0" algn="ctr">
                        <a:lnSpc>
                          <a:spcPct val="107000"/>
                        </a:lnSpc>
                        <a:spcBef>
                          <a:spcPts val="0"/>
                        </a:spcBef>
                        <a:spcAft>
                          <a:spcPts val="0"/>
                        </a:spcAft>
                      </a:pPr>
                      <a:r>
                        <a:rPr lang="en-US" sz="1400">
                          <a:effectLst/>
                        </a:rPr>
                        <a:t>Varchar</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ctr"/>
                </a:tc>
                <a:tc>
                  <a:txBody>
                    <a:bodyPr/>
                    <a:lstStyle/>
                    <a:p>
                      <a:pPr marL="0" marR="0" algn="ctr">
                        <a:lnSpc>
                          <a:spcPct val="107000"/>
                        </a:lnSpc>
                        <a:spcBef>
                          <a:spcPts val="0"/>
                        </a:spcBef>
                        <a:spcAft>
                          <a:spcPts val="0"/>
                        </a:spcAft>
                      </a:pPr>
                      <a:r>
                        <a:rPr lang="en-US" sz="1400">
                          <a:effectLst/>
                        </a:rPr>
                        <a:t>50</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ctr"/>
                </a:tc>
                <a:tc>
                  <a:txBody>
                    <a:bodyPr/>
                    <a:lstStyle/>
                    <a:p>
                      <a:pPr marL="0" marR="0">
                        <a:lnSpc>
                          <a:spcPct val="107000"/>
                        </a:lnSpc>
                        <a:spcBef>
                          <a:spcPts val="0"/>
                        </a:spcBef>
                        <a:spcAft>
                          <a:spcPts val="0"/>
                        </a:spcAft>
                      </a:pPr>
                      <a:r>
                        <a:rPr lang="en-US" sz="1400">
                          <a:effectLst/>
                        </a:rPr>
                        <a:t>Not Null</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extLst>
                  <a:ext uri="{0D108BD9-81ED-4DB2-BD59-A6C34878D82A}">
                    <a16:rowId xmlns:a16="http://schemas.microsoft.com/office/drawing/2014/main" val="1938994671"/>
                  </a:ext>
                </a:extLst>
              </a:tr>
            </a:tbl>
          </a:graphicData>
        </a:graphic>
      </p:graphicFrame>
      <p:sp>
        <p:nvSpPr>
          <p:cNvPr id="17" name="TextBox 16">
            <a:extLst>
              <a:ext uri="{FF2B5EF4-FFF2-40B4-BE49-F238E27FC236}">
                <a16:creationId xmlns:a16="http://schemas.microsoft.com/office/drawing/2014/main" id="{ADFD007F-C4ED-E248-BD03-4A2C111DC4F6}"/>
              </a:ext>
            </a:extLst>
          </p:cNvPr>
          <p:cNvSpPr txBox="1"/>
          <p:nvPr/>
        </p:nvSpPr>
        <p:spPr>
          <a:xfrm>
            <a:off x="691079" y="4517868"/>
            <a:ext cx="6112168" cy="375552"/>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SimSun" panose="02010600030101010101" pitchFamily="2" charset="-122"/>
              </a:rPr>
              <a:t>ALBUMS</a:t>
            </a:r>
            <a:r>
              <a:rPr lang="en-US" sz="1200">
                <a:effectLst/>
                <a:latin typeface="Calibri" panose="020F0502020204030204" pitchFamily="34" charset="0"/>
                <a:ea typeface="Calibri" panose="020F0502020204030204" pitchFamily="34" charset="0"/>
                <a:cs typeface="SimSun" panose="02010600030101010101" pitchFamily="2" charset="-122"/>
              </a:rPr>
              <a:t>:</a:t>
            </a:r>
          </a:p>
        </p:txBody>
      </p:sp>
    </p:spTree>
    <p:extLst>
      <p:ext uri="{BB962C8B-B14F-4D97-AF65-F5344CB8AC3E}">
        <p14:creationId xmlns:p14="http://schemas.microsoft.com/office/powerpoint/2010/main" val="3553398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9DAB-FD7B-034D-8B2B-5936EF8F25A8}"/>
              </a:ext>
            </a:extLst>
          </p:cNvPr>
          <p:cNvSpPr>
            <a:spLocks noGrp="1"/>
          </p:cNvSpPr>
          <p:nvPr>
            <p:ph type="title"/>
          </p:nvPr>
        </p:nvSpPr>
        <p:spPr/>
        <p:txBody>
          <a:bodyPr/>
          <a:lstStyle/>
          <a:p>
            <a:r>
              <a:rPr lang="en-US"/>
              <a:t>DATA DICTIONARY</a:t>
            </a:r>
          </a:p>
        </p:txBody>
      </p:sp>
      <p:sp>
        <p:nvSpPr>
          <p:cNvPr id="3" name="Content Placeholder 2">
            <a:extLst>
              <a:ext uri="{FF2B5EF4-FFF2-40B4-BE49-F238E27FC236}">
                <a16:creationId xmlns:a16="http://schemas.microsoft.com/office/drawing/2014/main" id="{B8076ADD-D60A-614B-9BD3-A7228BE0A1E9}"/>
              </a:ext>
            </a:extLst>
          </p:cNvPr>
          <p:cNvSpPr>
            <a:spLocks noGrp="1"/>
          </p:cNvSpPr>
          <p:nvPr>
            <p:ph idx="1"/>
          </p:nvPr>
        </p:nvSpPr>
        <p:spPr/>
        <p:txBody>
          <a:bodyPr/>
          <a:lstStyle/>
          <a:p>
            <a:r>
              <a:rPr lang="en-US"/>
              <a:t>GENRES</a:t>
            </a:r>
          </a:p>
        </p:txBody>
      </p:sp>
      <p:graphicFrame>
        <p:nvGraphicFramePr>
          <p:cNvPr id="5" name="Table 4">
            <a:extLst>
              <a:ext uri="{FF2B5EF4-FFF2-40B4-BE49-F238E27FC236}">
                <a16:creationId xmlns:a16="http://schemas.microsoft.com/office/drawing/2014/main" id="{4ED6877D-CBFF-234C-B9A7-F0C67744EE6F}"/>
              </a:ext>
            </a:extLst>
          </p:cNvPr>
          <p:cNvGraphicFramePr/>
          <p:nvPr>
            <p:extLst>
              <p:ext uri="{D42A27DB-BD31-4B8C-83A1-F6EECF244321}">
                <p14:modId xmlns:p14="http://schemas.microsoft.com/office/powerpoint/2010/main" val="1504519940"/>
              </p:ext>
            </p:extLst>
          </p:nvPr>
        </p:nvGraphicFramePr>
        <p:xfrm>
          <a:off x="691079" y="3184923"/>
          <a:ext cx="5877560" cy="1428750"/>
        </p:xfrm>
        <a:graphic>
          <a:graphicData uri="http://schemas.openxmlformats.org/drawingml/2006/table">
            <a:tbl>
              <a:tblPr firstRow="1" firstCol="1" bandRow="1">
                <a:tableStyleId>{5C22544A-7EE6-4342-B048-85BDC9FD1C3A}</a:tableStyleId>
              </a:tblPr>
              <a:tblGrid>
                <a:gridCol w="1792605">
                  <a:extLst>
                    <a:ext uri="{9D8B030D-6E8A-4147-A177-3AD203B41FA5}">
                      <a16:colId xmlns:a16="http://schemas.microsoft.com/office/drawing/2014/main" val="450937712"/>
                    </a:ext>
                  </a:extLst>
                </a:gridCol>
                <a:gridCol w="1402080">
                  <a:extLst>
                    <a:ext uri="{9D8B030D-6E8A-4147-A177-3AD203B41FA5}">
                      <a16:colId xmlns:a16="http://schemas.microsoft.com/office/drawing/2014/main" val="1357711868"/>
                    </a:ext>
                  </a:extLst>
                </a:gridCol>
                <a:gridCol w="1143000">
                  <a:extLst>
                    <a:ext uri="{9D8B030D-6E8A-4147-A177-3AD203B41FA5}">
                      <a16:colId xmlns:a16="http://schemas.microsoft.com/office/drawing/2014/main" val="239219126"/>
                    </a:ext>
                  </a:extLst>
                </a:gridCol>
                <a:gridCol w="1539875">
                  <a:extLst>
                    <a:ext uri="{9D8B030D-6E8A-4147-A177-3AD203B41FA5}">
                      <a16:colId xmlns:a16="http://schemas.microsoft.com/office/drawing/2014/main" val="2102173679"/>
                    </a:ext>
                  </a:extLst>
                </a:gridCol>
              </a:tblGrid>
              <a:tr h="238125">
                <a:tc>
                  <a:txBody>
                    <a:bodyPr/>
                    <a:lstStyle/>
                    <a:p>
                      <a:pPr marL="0" marR="0" algn="ctr">
                        <a:lnSpc>
                          <a:spcPct val="107000"/>
                        </a:lnSpc>
                        <a:spcBef>
                          <a:spcPts val="0"/>
                        </a:spcBef>
                        <a:spcAft>
                          <a:spcPts val="0"/>
                        </a:spcAft>
                      </a:pPr>
                      <a:r>
                        <a:rPr lang="en-US" sz="1400">
                          <a:effectLst/>
                        </a:rPr>
                        <a:t>Field Name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ctr"/>
                </a:tc>
                <a:tc>
                  <a:txBody>
                    <a:bodyPr/>
                    <a:lstStyle/>
                    <a:p>
                      <a:pPr marL="0" marR="0" algn="ctr">
                        <a:lnSpc>
                          <a:spcPct val="107000"/>
                        </a:lnSpc>
                        <a:spcBef>
                          <a:spcPts val="0"/>
                        </a:spcBef>
                        <a:spcAft>
                          <a:spcPts val="0"/>
                        </a:spcAft>
                      </a:pPr>
                      <a:r>
                        <a:rPr lang="en-US" sz="1400">
                          <a:effectLst/>
                        </a:rPr>
                        <a:t>Data Type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ctr"/>
                </a:tc>
                <a:tc>
                  <a:txBody>
                    <a:bodyPr/>
                    <a:lstStyle/>
                    <a:p>
                      <a:pPr marL="0" marR="0" algn="ctr">
                        <a:lnSpc>
                          <a:spcPct val="107000"/>
                        </a:lnSpc>
                        <a:spcBef>
                          <a:spcPts val="0"/>
                        </a:spcBef>
                        <a:spcAft>
                          <a:spcPts val="0"/>
                        </a:spcAft>
                      </a:pPr>
                      <a:r>
                        <a:rPr lang="en-US" sz="1400">
                          <a:effectLst/>
                        </a:rPr>
                        <a:t>Field Size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ctr"/>
                </a:tc>
                <a:tc>
                  <a:txBody>
                    <a:bodyPr/>
                    <a:lstStyle/>
                    <a:p>
                      <a:pPr marL="0" marR="0" algn="ctr">
                        <a:lnSpc>
                          <a:spcPct val="107000"/>
                        </a:lnSpc>
                        <a:spcBef>
                          <a:spcPts val="0"/>
                        </a:spcBef>
                        <a:spcAft>
                          <a:spcPts val="0"/>
                        </a:spcAft>
                      </a:pPr>
                      <a:r>
                        <a:rPr lang="en-US" sz="1400">
                          <a:effectLst/>
                        </a:rPr>
                        <a:t>Constraint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ctr"/>
                </a:tc>
                <a:extLst>
                  <a:ext uri="{0D108BD9-81ED-4DB2-BD59-A6C34878D82A}">
                    <a16:rowId xmlns:a16="http://schemas.microsoft.com/office/drawing/2014/main" val="4016039725"/>
                  </a:ext>
                </a:extLst>
              </a:tr>
              <a:tr h="238125">
                <a:tc>
                  <a:txBody>
                    <a:bodyPr/>
                    <a:lstStyle/>
                    <a:p>
                      <a:pPr marL="0" marR="0" algn="ctr">
                        <a:lnSpc>
                          <a:spcPct val="107000"/>
                        </a:lnSpc>
                        <a:spcBef>
                          <a:spcPts val="0"/>
                        </a:spcBef>
                        <a:spcAft>
                          <a:spcPts val="0"/>
                        </a:spcAft>
                      </a:pPr>
                      <a:r>
                        <a:rPr lang="en-US" sz="1400">
                          <a:effectLst/>
                        </a:rPr>
                        <a:t>Id</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tc>
                  <a:txBody>
                    <a:bodyPr/>
                    <a:lstStyle/>
                    <a:p>
                      <a:pPr marL="0" marR="0" algn="ctr">
                        <a:lnSpc>
                          <a:spcPct val="107000"/>
                        </a:lnSpc>
                        <a:spcBef>
                          <a:spcPts val="0"/>
                        </a:spcBef>
                        <a:spcAft>
                          <a:spcPts val="0"/>
                        </a:spcAft>
                      </a:pPr>
                      <a:r>
                        <a:rPr lang="en-US" sz="1400">
                          <a:effectLst/>
                        </a:rPr>
                        <a:t>Int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tc>
                  <a:txBody>
                    <a:bodyPr/>
                    <a:lstStyle/>
                    <a:p>
                      <a:pPr marL="0" marR="0" algn="ctr">
                        <a:lnSpc>
                          <a:spcPct val="107000"/>
                        </a:lnSpc>
                        <a:spcBef>
                          <a:spcPts val="0"/>
                        </a:spcBef>
                        <a:spcAft>
                          <a:spcPts val="0"/>
                        </a:spcAft>
                      </a:pPr>
                      <a:r>
                        <a:rPr lang="en-US" sz="1400">
                          <a:effectLst/>
                        </a:rPr>
                        <a:t>11</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tc>
                  <a:txBody>
                    <a:bodyPr/>
                    <a:lstStyle/>
                    <a:p>
                      <a:pPr marL="0" marR="0" algn="ctr">
                        <a:lnSpc>
                          <a:spcPct val="107000"/>
                        </a:lnSpc>
                        <a:spcBef>
                          <a:spcPts val="0"/>
                        </a:spcBef>
                        <a:spcAft>
                          <a:spcPts val="0"/>
                        </a:spcAft>
                      </a:pPr>
                      <a:r>
                        <a:rPr lang="en-US" sz="1400">
                          <a:effectLst/>
                        </a:rPr>
                        <a:t>Primary Key</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extLst>
                  <a:ext uri="{0D108BD9-81ED-4DB2-BD59-A6C34878D82A}">
                    <a16:rowId xmlns:a16="http://schemas.microsoft.com/office/drawing/2014/main" val="1960745643"/>
                  </a:ext>
                </a:extLst>
              </a:tr>
              <a:tr h="238125">
                <a:tc>
                  <a:txBody>
                    <a:bodyPr/>
                    <a:lstStyle/>
                    <a:p>
                      <a:pPr marL="0" marR="0" algn="ctr">
                        <a:lnSpc>
                          <a:spcPct val="107000"/>
                        </a:lnSpc>
                        <a:spcBef>
                          <a:spcPts val="0"/>
                        </a:spcBef>
                        <a:spcAft>
                          <a:spcPts val="0"/>
                        </a:spcAft>
                      </a:pPr>
                      <a:r>
                        <a:rPr lang="en-US" sz="1400">
                          <a:effectLst/>
                        </a:rPr>
                        <a:t>Title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tc>
                  <a:txBody>
                    <a:bodyPr/>
                    <a:lstStyle/>
                    <a:p>
                      <a:pPr marL="0" marR="0" algn="ctr">
                        <a:lnSpc>
                          <a:spcPct val="107000"/>
                        </a:lnSpc>
                        <a:spcBef>
                          <a:spcPts val="0"/>
                        </a:spcBef>
                        <a:spcAft>
                          <a:spcPts val="0"/>
                        </a:spcAft>
                      </a:pPr>
                      <a:r>
                        <a:rPr lang="en-US" sz="1400">
                          <a:effectLst/>
                        </a:rPr>
                        <a:t>Varchar</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tc>
                  <a:txBody>
                    <a:bodyPr/>
                    <a:lstStyle/>
                    <a:p>
                      <a:pPr marL="0" marR="0" algn="ctr">
                        <a:lnSpc>
                          <a:spcPct val="107000"/>
                        </a:lnSpc>
                        <a:spcBef>
                          <a:spcPts val="0"/>
                        </a:spcBef>
                        <a:spcAft>
                          <a:spcPts val="0"/>
                        </a:spcAft>
                      </a:pPr>
                      <a:r>
                        <a:rPr lang="en-US" sz="1400">
                          <a:effectLst/>
                        </a:rPr>
                        <a:t>50</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tc>
                  <a:txBody>
                    <a:bodyPr/>
                    <a:lstStyle/>
                    <a:p>
                      <a:pPr marL="0" marR="0" algn="ctr">
                        <a:lnSpc>
                          <a:spcPct val="107000"/>
                        </a:lnSpc>
                        <a:spcBef>
                          <a:spcPts val="0"/>
                        </a:spcBef>
                        <a:spcAft>
                          <a:spcPts val="0"/>
                        </a:spcAft>
                      </a:pPr>
                      <a:r>
                        <a:rPr lang="en-US" sz="1400">
                          <a:effectLst/>
                        </a:rPr>
                        <a:t>Not Null</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extLst>
                  <a:ext uri="{0D108BD9-81ED-4DB2-BD59-A6C34878D82A}">
                    <a16:rowId xmlns:a16="http://schemas.microsoft.com/office/drawing/2014/main" val="2618511406"/>
                  </a:ext>
                </a:extLst>
              </a:tr>
              <a:tr h="238125">
                <a:tc>
                  <a:txBody>
                    <a:bodyPr/>
                    <a:lstStyle/>
                    <a:p>
                      <a:pPr marL="0" marR="0" algn="ctr">
                        <a:lnSpc>
                          <a:spcPct val="107000"/>
                        </a:lnSpc>
                        <a:spcBef>
                          <a:spcPts val="0"/>
                        </a:spcBef>
                        <a:spcAft>
                          <a:spcPts val="0"/>
                        </a:spcAft>
                      </a:pPr>
                      <a:r>
                        <a:rPr lang="en-US" sz="1400">
                          <a:effectLst/>
                        </a:rPr>
                        <a:t>Artist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tc>
                  <a:txBody>
                    <a:bodyPr/>
                    <a:lstStyle/>
                    <a:p>
                      <a:pPr marL="0" marR="0" algn="ctr">
                        <a:lnSpc>
                          <a:spcPct val="107000"/>
                        </a:lnSpc>
                        <a:spcBef>
                          <a:spcPts val="0"/>
                        </a:spcBef>
                        <a:spcAft>
                          <a:spcPts val="0"/>
                        </a:spcAft>
                      </a:pPr>
                      <a:r>
                        <a:rPr lang="en-US" sz="1400">
                          <a:effectLst/>
                        </a:rPr>
                        <a:t>Int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tc>
                  <a:txBody>
                    <a:bodyPr/>
                    <a:lstStyle/>
                    <a:p>
                      <a:pPr marL="0" marR="0" algn="ctr">
                        <a:lnSpc>
                          <a:spcPct val="107000"/>
                        </a:lnSpc>
                        <a:spcBef>
                          <a:spcPts val="0"/>
                        </a:spcBef>
                        <a:spcAft>
                          <a:spcPts val="0"/>
                        </a:spcAft>
                      </a:pPr>
                      <a:r>
                        <a:rPr lang="en-US" sz="1400">
                          <a:effectLst/>
                        </a:rPr>
                        <a:t>11</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tc>
                  <a:txBody>
                    <a:bodyPr/>
                    <a:lstStyle/>
                    <a:p>
                      <a:pPr marL="0" marR="0" algn="ctr">
                        <a:lnSpc>
                          <a:spcPct val="107000"/>
                        </a:lnSpc>
                        <a:spcBef>
                          <a:spcPts val="0"/>
                        </a:spcBef>
                        <a:spcAft>
                          <a:spcPts val="0"/>
                        </a:spcAft>
                      </a:pPr>
                      <a:r>
                        <a:rPr lang="en-US" sz="1400">
                          <a:effectLst/>
                        </a:rPr>
                        <a:t>Not Null</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extLst>
                  <a:ext uri="{0D108BD9-81ED-4DB2-BD59-A6C34878D82A}">
                    <a16:rowId xmlns:a16="http://schemas.microsoft.com/office/drawing/2014/main" val="3657813078"/>
                  </a:ext>
                </a:extLst>
              </a:tr>
              <a:tr h="238125">
                <a:tc>
                  <a:txBody>
                    <a:bodyPr/>
                    <a:lstStyle/>
                    <a:p>
                      <a:pPr marL="0" marR="0" algn="ctr">
                        <a:lnSpc>
                          <a:spcPct val="107000"/>
                        </a:lnSpc>
                        <a:spcBef>
                          <a:spcPts val="0"/>
                        </a:spcBef>
                        <a:spcAft>
                          <a:spcPts val="0"/>
                        </a:spcAft>
                      </a:pPr>
                      <a:r>
                        <a:rPr lang="en-US" sz="1400">
                          <a:effectLst/>
                        </a:rPr>
                        <a:t>Genre</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tc>
                  <a:txBody>
                    <a:bodyPr/>
                    <a:lstStyle/>
                    <a:p>
                      <a:pPr marL="0" marR="0" algn="ctr">
                        <a:lnSpc>
                          <a:spcPct val="107000"/>
                        </a:lnSpc>
                        <a:spcBef>
                          <a:spcPts val="0"/>
                        </a:spcBef>
                        <a:spcAft>
                          <a:spcPts val="0"/>
                        </a:spcAft>
                      </a:pPr>
                      <a:r>
                        <a:rPr lang="en-US" sz="1400">
                          <a:effectLst/>
                        </a:rPr>
                        <a:t>Int</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tc>
                  <a:txBody>
                    <a:bodyPr/>
                    <a:lstStyle/>
                    <a:p>
                      <a:pPr marL="0" marR="0" algn="ctr">
                        <a:lnSpc>
                          <a:spcPct val="107000"/>
                        </a:lnSpc>
                        <a:spcBef>
                          <a:spcPts val="0"/>
                        </a:spcBef>
                        <a:spcAft>
                          <a:spcPts val="0"/>
                        </a:spcAft>
                      </a:pPr>
                      <a:r>
                        <a:rPr lang="en-US" sz="1400">
                          <a:effectLst/>
                        </a:rPr>
                        <a:t>11</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tc>
                  <a:txBody>
                    <a:bodyPr/>
                    <a:lstStyle/>
                    <a:p>
                      <a:pPr marL="0" marR="0" algn="ctr">
                        <a:lnSpc>
                          <a:spcPct val="107000"/>
                        </a:lnSpc>
                        <a:spcBef>
                          <a:spcPts val="0"/>
                        </a:spcBef>
                        <a:spcAft>
                          <a:spcPts val="0"/>
                        </a:spcAft>
                      </a:pPr>
                      <a:r>
                        <a:rPr lang="en-US" sz="1400">
                          <a:effectLst/>
                        </a:rPr>
                        <a:t>Not Null</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extLst>
                  <a:ext uri="{0D108BD9-81ED-4DB2-BD59-A6C34878D82A}">
                    <a16:rowId xmlns:a16="http://schemas.microsoft.com/office/drawing/2014/main" val="3771907203"/>
                  </a:ext>
                </a:extLst>
              </a:tr>
              <a:tr h="238125">
                <a:tc>
                  <a:txBody>
                    <a:bodyPr/>
                    <a:lstStyle/>
                    <a:p>
                      <a:pPr marL="0" marR="0" algn="ctr">
                        <a:lnSpc>
                          <a:spcPct val="107000"/>
                        </a:lnSpc>
                        <a:spcBef>
                          <a:spcPts val="0"/>
                        </a:spcBef>
                        <a:spcAft>
                          <a:spcPts val="0"/>
                        </a:spcAft>
                      </a:pPr>
                      <a:r>
                        <a:rPr lang="en-US" sz="1400">
                          <a:effectLst/>
                        </a:rPr>
                        <a:t>ArtworkPath</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tc>
                  <a:txBody>
                    <a:bodyPr/>
                    <a:lstStyle/>
                    <a:p>
                      <a:pPr marL="0" marR="0" algn="ctr">
                        <a:lnSpc>
                          <a:spcPct val="107000"/>
                        </a:lnSpc>
                        <a:spcBef>
                          <a:spcPts val="0"/>
                        </a:spcBef>
                        <a:spcAft>
                          <a:spcPts val="0"/>
                        </a:spcAft>
                      </a:pPr>
                      <a:r>
                        <a:rPr lang="en-US" sz="1400">
                          <a:effectLst/>
                        </a:rPr>
                        <a:t>Varchar</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tc>
                  <a:txBody>
                    <a:bodyPr/>
                    <a:lstStyle/>
                    <a:p>
                      <a:pPr marL="0" marR="0" algn="ctr">
                        <a:lnSpc>
                          <a:spcPct val="107000"/>
                        </a:lnSpc>
                        <a:spcBef>
                          <a:spcPts val="0"/>
                        </a:spcBef>
                        <a:spcAft>
                          <a:spcPts val="0"/>
                        </a:spcAft>
                      </a:pPr>
                      <a:r>
                        <a:rPr lang="en-US" sz="1400">
                          <a:effectLst/>
                        </a:rPr>
                        <a:t>255</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tc>
                  <a:txBody>
                    <a:bodyPr/>
                    <a:lstStyle/>
                    <a:p>
                      <a:pPr marL="0" marR="0" algn="ctr">
                        <a:lnSpc>
                          <a:spcPct val="107000"/>
                        </a:lnSpc>
                        <a:spcBef>
                          <a:spcPts val="0"/>
                        </a:spcBef>
                        <a:spcAft>
                          <a:spcPts val="0"/>
                        </a:spcAft>
                      </a:pPr>
                      <a:r>
                        <a:rPr lang="en-US" sz="1400">
                          <a:effectLst/>
                        </a:rPr>
                        <a:t>Not Null</a:t>
                      </a:r>
                      <a:endParaRPr lang="en-US" sz="1100">
                        <a:effectLst/>
                        <a:latin typeface="Calibri" panose="020F0502020204030204" pitchFamily="34" charset="0"/>
                        <a:ea typeface="Calibri" panose="020F0502020204030204" pitchFamily="34" charset="0"/>
                        <a:cs typeface="SimSun" panose="02010600030101010101" pitchFamily="2" charset="-122"/>
                      </a:endParaRPr>
                    </a:p>
                  </a:txBody>
                  <a:tcPr marL="68580" marR="68580" marT="0" marB="0" anchor="b"/>
                </a:tc>
                <a:extLst>
                  <a:ext uri="{0D108BD9-81ED-4DB2-BD59-A6C34878D82A}">
                    <a16:rowId xmlns:a16="http://schemas.microsoft.com/office/drawing/2014/main" val="734796873"/>
                  </a:ext>
                </a:extLst>
              </a:tr>
            </a:tbl>
          </a:graphicData>
        </a:graphic>
      </p:graphicFrame>
    </p:spTree>
    <p:extLst>
      <p:ext uri="{BB962C8B-B14F-4D97-AF65-F5344CB8AC3E}">
        <p14:creationId xmlns:p14="http://schemas.microsoft.com/office/powerpoint/2010/main" val="429428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28ACC-846D-4460-8B34-E07C5DB6860A}"/>
              </a:ext>
            </a:extLst>
          </p:cNvPr>
          <p:cNvSpPr>
            <a:spLocks noGrp="1"/>
          </p:cNvSpPr>
          <p:nvPr>
            <p:ph type="title"/>
          </p:nvPr>
        </p:nvSpPr>
        <p:spPr>
          <a:xfrm>
            <a:off x="691078" y="722903"/>
            <a:ext cx="10312571" cy="228819"/>
          </a:xfrm>
        </p:spPr>
        <p:txBody>
          <a:bodyPr>
            <a:normAutofit fontScale="90000"/>
          </a:bodyPr>
          <a:lstStyle/>
          <a:p>
            <a:pPr algn="ctr"/>
            <a:r>
              <a:rPr lang="en-IN" dirty="0"/>
              <a:t>SAMPLE CODE FRONT-END</a:t>
            </a:r>
            <a:endParaRPr lang="en-US" dirty="0"/>
          </a:p>
        </p:txBody>
      </p:sp>
      <p:sp>
        <p:nvSpPr>
          <p:cNvPr id="3" name="Content Placeholder 2">
            <a:extLst>
              <a:ext uri="{FF2B5EF4-FFF2-40B4-BE49-F238E27FC236}">
                <a16:creationId xmlns:a16="http://schemas.microsoft.com/office/drawing/2014/main" id="{977A9DDF-9963-4D60-8A75-0BB081E1361F}"/>
              </a:ext>
            </a:extLst>
          </p:cNvPr>
          <p:cNvSpPr>
            <a:spLocks noGrp="1"/>
          </p:cNvSpPr>
          <p:nvPr>
            <p:ph sz="half" idx="1"/>
          </p:nvPr>
        </p:nvSpPr>
        <p:spPr>
          <a:xfrm>
            <a:off x="392498" y="1590063"/>
            <a:ext cx="5009584" cy="4362866"/>
          </a:xfrm>
        </p:spPr>
        <p:txBody>
          <a:bodyPr>
            <a:normAutofit fontScale="25000" lnSpcReduction="20000"/>
          </a:bodyPr>
          <a:lstStyle/>
          <a:p>
            <a:pPr marL="0" indent="0">
              <a:buNone/>
            </a:pPr>
            <a:r>
              <a:rPr lang="en-US" sz="4000" dirty="0"/>
              <a:t>html, 						</a:t>
            </a:r>
          </a:p>
          <a:p>
            <a:pPr marL="0" indent="0">
              <a:buNone/>
            </a:pPr>
            <a:r>
              <a:rPr lang="en-US" sz="4000" dirty="0"/>
              <a:t>body {</a:t>
            </a:r>
          </a:p>
          <a:p>
            <a:pPr marL="0" indent="0">
              <a:buNone/>
            </a:pPr>
            <a:r>
              <a:rPr lang="en-US" sz="4000" dirty="0"/>
              <a:t>	padding: 0;</a:t>
            </a:r>
          </a:p>
          <a:p>
            <a:pPr marL="0" indent="0">
              <a:buNone/>
            </a:pPr>
            <a:r>
              <a:rPr lang="en-US" sz="4000" dirty="0"/>
              <a:t>	margin: 0;</a:t>
            </a:r>
          </a:p>
          <a:p>
            <a:pPr marL="0" indent="0">
              <a:buNone/>
            </a:pPr>
            <a:r>
              <a:rPr lang="en-US" sz="4000" dirty="0"/>
              <a:t>	height: 100%;</a:t>
            </a:r>
          </a:p>
          <a:p>
            <a:pPr marL="0" indent="0">
              <a:buNone/>
            </a:pPr>
            <a:r>
              <a:rPr lang="en-US" sz="4000" dirty="0"/>
              <a:t>}</a:t>
            </a:r>
          </a:p>
          <a:p>
            <a:pPr marL="0" indent="0">
              <a:buNone/>
            </a:pPr>
            <a:endParaRPr lang="en-US" sz="4000" dirty="0"/>
          </a:p>
          <a:p>
            <a:pPr marL="0" indent="0">
              <a:buNone/>
            </a:pPr>
            <a:r>
              <a:rPr lang="en-US" sz="4000" dirty="0"/>
              <a:t>#background {</a:t>
            </a:r>
          </a:p>
          <a:p>
            <a:pPr marL="0" indent="0">
              <a:buNone/>
            </a:pPr>
            <a:r>
              <a:rPr lang="en-US" sz="4000" dirty="0"/>
              <a:t>	background-color: #000;</a:t>
            </a:r>
          </a:p>
          <a:p>
            <a:pPr marL="0" indent="0">
              <a:buNone/>
            </a:pPr>
            <a:r>
              <a:rPr lang="en-US" sz="4000" dirty="0"/>
              <a:t>    background-image: </a:t>
            </a:r>
            <a:r>
              <a:rPr lang="en-US" sz="4000" dirty="0" err="1"/>
              <a:t>url</a:t>
            </a:r>
            <a:r>
              <a:rPr lang="en-US" sz="4000" dirty="0"/>
              <a:t>(../images/black.jpg);</a:t>
            </a:r>
          </a:p>
          <a:p>
            <a:pPr marL="0" indent="0">
              <a:buNone/>
            </a:pPr>
            <a:r>
              <a:rPr lang="en-US" sz="4000" dirty="0"/>
              <a:t>    background-position: center;</a:t>
            </a:r>
          </a:p>
          <a:p>
            <a:pPr marL="0" indent="0">
              <a:buNone/>
            </a:pPr>
            <a:r>
              <a:rPr lang="en-US" sz="4000" dirty="0"/>
              <a:t>    background-size: cover;</a:t>
            </a:r>
          </a:p>
          <a:p>
            <a:pPr marL="0" indent="0">
              <a:buNone/>
            </a:pPr>
            <a:r>
              <a:rPr lang="en-US" sz="4000" dirty="0"/>
              <a:t>    display: table;</a:t>
            </a:r>
          </a:p>
          <a:p>
            <a:pPr marL="0" indent="0">
              <a:buNone/>
            </a:pPr>
            <a:r>
              <a:rPr lang="en-US" sz="4000" dirty="0"/>
              <a:t>    height: 100%;</a:t>
            </a:r>
          </a:p>
          <a:p>
            <a:pPr marL="0" indent="0">
              <a:buNone/>
            </a:pPr>
            <a:r>
              <a:rPr lang="en-US" sz="4000" dirty="0"/>
              <a:t>    width: 100%;</a:t>
            </a:r>
          </a:p>
          <a:p>
            <a:pPr marL="0" indent="0">
              <a:buNone/>
            </a:pPr>
            <a:r>
              <a:rPr lang="en-US" sz="4000" dirty="0"/>
              <a:t>}</a:t>
            </a:r>
          </a:p>
          <a:p>
            <a:pPr marL="0" indent="0">
              <a:buNone/>
            </a:pPr>
            <a:endParaRPr lang="en-US" sz="4000" dirty="0"/>
          </a:p>
        </p:txBody>
      </p:sp>
      <p:sp>
        <p:nvSpPr>
          <p:cNvPr id="8" name="Content Placeholder 7">
            <a:extLst>
              <a:ext uri="{FF2B5EF4-FFF2-40B4-BE49-F238E27FC236}">
                <a16:creationId xmlns:a16="http://schemas.microsoft.com/office/drawing/2014/main" id="{84D6BD56-C009-4D3E-BAD9-5CD445B13855}"/>
              </a:ext>
            </a:extLst>
          </p:cNvPr>
          <p:cNvSpPr>
            <a:spLocks noGrp="1"/>
          </p:cNvSpPr>
          <p:nvPr>
            <p:ph sz="half" idx="2"/>
          </p:nvPr>
        </p:nvSpPr>
        <p:spPr>
          <a:xfrm>
            <a:off x="5757794" y="1622940"/>
            <a:ext cx="5068574" cy="4759199"/>
          </a:xfrm>
        </p:spPr>
        <p:txBody>
          <a:bodyPr>
            <a:normAutofit fontScale="25000" lnSpcReduction="20000"/>
          </a:bodyPr>
          <a:lstStyle/>
          <a:p>
            <a:pPr marL="0" indent="0">
              <a:buNone/>
            </a:pPr>
            <a:r>
              <a:rPr lang="en-US" sz="4000" dirty="0"/>
              <a:t>#loginContainer {</a:t>
            </a:r>
          </a:p>
          <a:p>
            <a:pPr marL="0" indent="0">
              <a:buNone/>
            </a:pPr>
            <a:r>
              <a:rPr lang="en-US" sz="4000" dirty="0"/>
              <a:t>	width: 80%;</a:t>
            </a:r>
          </a:p>
          <a:p>
            <a:pPr marL="0" indent="0">
              <a:buNone/>
            </a:pPr>
            <a:r>
              <a:rPr lang="en-US" sz="4000" dirty="0"/>
              <a:t>	margin: 0 auto;</a:t>
            </a:r>
          </a:p>
          <a:p>
            <a:pPr marL="0" indent="0">
              <a:buNone/>
            </a:pPr>
            <a:r>
              <a:rPr lang="en-US" sz="4000" dirty="0"/>
              <a:t>	position: relative;</a:t>
            </a:r>
          </a:p>
          <a:p>
            <a:pPr marL="0" indent="0">
              <a:buNone/>
            </a:pPr>
            <a:r>
              <a:rPr lang="en-US" sz="4000" dirty="0"/>
              <a:t>	max-width: 1024px;</a:t>
            </a:r>
          </a:p>
          <a:p>
            <a:pPr marL="0" indent="0">
              <a:buNone/>
            </a:pPr>
            <a:r>
              <a:rPr lang="en-US" sz="4000" dirty="0"/>
              <a:t>}</a:t>
            </a:r>
          </a:p>
          <a:p>
            <a:pPr marL="0" indent="0">
              <a:buNone/>
            </a:pPr>
            <a:r>
              <a:rPr lang="en-US" sz="4000" dirty="0"/>
              <a:t>#inputContainer {</a:t>
            </a:r>
          </a:p>
          <a:p>
            <a:pPr marL="0" indent="0">
              <a:buNone/>
            </a:pPr>
            <a:r>
              <a:rPr lang="en-US" sz="4000" dirty="0"/>
              <a:t>    width: 400px;</a:t>
            </a:r>
          </a:p>
          <a:p>
            <a:pPr marL="0" indent="0">
              <a:buNone/>
            </a:pPr>
            <a:r>
              <a:rPr lang="en-US" sz="4000" dirty="0"/>
              <a:t>    padding: 45px;</a:t>
            </a:r>
          </a:p>
          <a:p>
            <a:pPr marL="0" indent="0">
              <a:buNone/>
            </a:pPr>
            <a:r>
              <a:rPr lang="en-US" sz="4000" dirty="0"/>
              <a:t>    float: left;</a:t>
            </a:r>
          </a:p>
          <a:p>
            <a:pPr marL="0" indent="0">
              <a:buNone/>
            </a:pPr>
            <a:r>
              <a:rPr lang="en-US" sz="4000" dirty="0"/>
              <a:t>    border-right: 1px solid #999;</a:t>
            </a:r>
          </a:p>
          <a:p>
            <a:pPr marL="0" indent="0">
              <a:buNone/>
            </a:pPr>
            <a:r>
              <a:rPr lang="en-US" sz="4000" dirty="0"/>
              <a:t>}</a:t>
            </a:r>
          </a:p>
          <a:p>
            <a:pPr marL="0" indent="0">
              <a:buNone/>
            </a:pPr>
            <a:endParaRPr lang="en-US" sz="4000" dirty="0"/>
          </a:p>
          <a:p>
            <a:pPr marL="0" indent="0">
              <a:buNone/>
            </a:pPr>
            <a:r>
              <a:rPr lang="en-US" sz="4000" dirty="0"/>
              <a:t>#inputContainer h2 {</a:t>
            </a:r>
          </a:p>
          <a:p>
            <a:pPr marL="0" indent="0">
              <a:buNone/>
            </a:pPr>
            <a:r>
              <a:rPr lang="en-US" sz="4000" dirty="0"/>
              <a:t>	text-align: center;</a:t>
            </a:r>
          </a:p>
          <a:p>
            <a:pPr marL="0" indent="0">
              <a:buNone/>
            </a:pPr>
            <a:r>
              <a:rPr lang="en-US" sz="4000" dirty="0"/>
              <a:t>}</a:t>
            </a:r>
          </a:p>
        </p:txBody>
      </p:sp>
    </p:spTree>
    <p:extLst>
      <p:ext uri="{BB962C8B-B14F-4D97-AF65-F5344CB8AC3E}">
        <p14:creationId xmlns:p14="http://schemas.microsoft.com/office/powerpoint/2010/main" val="1506157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D012-B804-4411-B309-CC1C0B8C5AA8}"/>
              </a:ext>
            </a:extLst>
          </p:cNvPr>
          <p:cNvSpPr>
            <a:spLocks noGrp="1"/>
          </p:cNvSpPr>
          <p:nvPr>
            <p:ph type="title"/>
          </p:nvPr>
        </p:nvSpPr>
        <p:spPr>
          <a:xfrm>
            <a:off x="939714" y="79091"/>
            <a:ext cx="10312571" cy="863301"/>
          </a:xfrm>
        </p:spPr>
        <p:txBody>
          <a:bodyPr/>
          <a:lstStyle/>
          <a:p>
            <a:pPr algn="ctr"/>
            <a:r>
              <a:rPr lang="en-IN" dirty="0"/>
              <a:t>SAMPLE CODE BACK-END</a:t>
            </a:r>
            <a:endParaRPr lang="en-US" dirty="0"/>
          </a:p>
        </p:txBody>
      </p:sp>
      <p:sp>
        <p:nvSpPr>
          <p:cNvPr id="3" name="Content Placeholder 2">
            <a:extLst>
              <a:ext uri="{FF2B5EF4-FFF2-40B4-BE49-F238E27FC236}">
                <a16:creationId xmlns:a16="http://schemas.microsoft.com/office/drawing/2014/main" id="{9E25015F-3F83-441E-9747-B46D2AE333C9}"/>
              </a:ext>
            </a:extLst>
          </p:cNvPr>
          <p:cNvSpPr>
            <a:spLocks noGrp="1"/>
          </p:cNvSpPr>
          <p:nvPr>
            <p:ph sz="half" idx="1"/>
          </p:nvPr>
        </p:nvSpPr>
        <p:spPr>
          <a:xfrm>
            <a:off x="691078" y="1129004"/>
            <a:ext cx="5009584" cy="5649905"/>
          </a:xfrm>
        </p:spPr>
        <p:txBody>
          <a:bodyPr>
            <a:normAutofit/>
          </a:bodyPr>
          <a:lstStyle/>
          <a:p>
            <a:pPr marL="0" indent="0">
              <a:buNone/>
            </a:pPr>
            <a:r>
              <a:rPr lang="en-US" sz="1200" dirty="0"/>
              <a:t>&lt;?php</a:t>
            </a:r>
          </a:p>
          <a:p>
            <a:pPr marL="0" indent="0">
              <a:buNone/>
            </a:pPr>
            <a:r>
              <a:rPr lang="en-US" sz="1200" dirty="0"/>
              <a:t>	include("includes/</a:t>
            </a:r>
            <a:r>
              <a:rPr lang="en-US" sz="1200" dirty="0" err="1"/>
              <a:t>config.php</a:t>
            </a:r>
            <a:r>
              <a:rPr lang="en-US" sz="1200" dirty="0"/>
              <a:t>");</a:t>
            </a:r>
          </a:p>
          <a:p>
            <a:pPr marL="0" indent="0">
              <a:buNone/>
            </a:pPr>
            <a:r>
              <a:rPr lang="en-US" sz="1200" dirty="0"/>
              <a:t>	include("includes/classes/</a:t>
            </a:r>
            <a:r>
              <a:rPr lang="en-US" sz="1200" dirty="0" err="1"/>
              <a:t>Account.php</a:t>
            </a:r>
            <a:r>
              <a:rPr lang="en-US" sz="1200" dirty="0"/>
              <a:t>");</a:t>
            </a:r>
          </a:p>
          <a:p>
            <a:pPr marL="0" indent="0">
              <a:buNone/>
            </a:pPr>
            <a:r>
              <a:rPr lang="en-US" sz="1200" dirty="0"/>
              <a:t>	include("includes/classes/</a:t>
            </a:r>
            <a:r>
              <a:rPr lang="en-US" sz="1200" dirty="0" err="1"/>
              <a:t>Constants.php</a:t>
            </a:r>
            <a:r>
              <a:rPr lang="en-US" sz="1200" dirty="0"/>
              <a:t>");</a:t>
            </a:r>
          </a:p>
          <a:p>
            <a:pPr marL="0" indent="0">
              <a:buNone/>
            </a:pPr>
            <a:endParaRPr lang="en-US" sz="1200" dirty="0"/>
          </a:p>
          <a:p>
            <a:pPr marL="0" indent="0">
              <a:buNone/>
            </a:pPr>
            <a:r>
              <a:rPr lang="en-US" sz="1200" dirty="0"/>
              <a:t>	$account = new Account($con);</a:t>
            </a:r>
          </a:p>
          <a:p>
            <a:pPr marL="0" indent="0">
              <a:buNone/>
            </a:pPr>
            <a:endParaRPr lang="en-US" sz="1200" dirty="0"/>
          </a:p>
          <a:p>
            <a:pPr marL="0" indent="0">
              <a:buNone/>
            </a:pPr>
            <a:r>
              <a:rPr lang="en-US" sz="1200" dirty="0"/>
              <a:t>	include("includes/handlers/register-</a:t>
            </a:r>
            <a:r>
              <a:rPr lang="en-US" sz="1200" dirty="0" err="1"/>
              <a:t>handler.php</a:t>
            </a:r>
            <a:r>
              <a:rPr lang="en-US" sz="1200" dirty="0"/>
              <a:t>");</a:t>
            </a:r>
          </a:p>
          <a:p>
            <a:pPr marL="0" indent="0">
              <a:buNone/>
            </a:pPr>
            <a:r>
              <a:rPr lang="en-US" sz="1200" dirty="0"/>
              <a:t>	include("includes/handlers/login-</a:t>
            </a:r>
            <a:r>
              <a:rPr lang="en-US" sz="1200" dirty="0" err="1"/>
              <a:t>handler.php</a:t>
            </a:r>
            <a:r>
              <a:rPr lang="en-US" sz="1200" dirty="0"/>
              <a:t>");</a:t>
            </a:r>
          </a:p>
          <a:p>
            <a:pPr marL="0" indent="0">
              <a:buNone/>
            </a:pPr>
            <a:endParaRPr lang="en-US" sz="1200" dirty="0"/>
          </a:p>
          <a:p>
            <a:pPr marL="0" indent="0">
              <a:buNone/>
            </a:pPr>
            <a:r>
              <a:rPr lang="en-US" sz="1200" dirty="0"/>
              <a:t>	function </a:t>
            </a:r>
            <a:r>
              <a:rPr lang="en-US" sz="1200" dirty="0" err="1"/>
              <a:t>getInputValue</a:t>
            </a:r>
            <a:r>
              <a:rPr lang="en-US" sz="1200" dirty="0"/>
              <a:t>($name) {</a:t>
            </a:r>
          </a:p>
          <a:p>
            <a:pPr marL="0" indent="0">
              <a:buNone/>
            </a:pPr>
            <a:r>
              <a:rPr lang="en-US" sz="1200" dirty="0"/>
              <a:t>		if(</a:t>
            </a:r>
            <a:r>
              <a:rPr lang="en-US" sz="1200" dirty="0" err="1"/>
              <a:t>isset</a:t>
            </a:r>
            <a:r>
              <a:rPr lang="en-US" sz="1200" dirty="0"/>
              <a:t>($_POST[$name])) {</a:t>
            </a:r>
          </a:p>
          <a:p>
            <a:pPr marL="0" indent="0">
              <a:buNone/>
            </a:pPr>
            <a:r>
              <a:rPr lang="en-US" sz="1200" dirty="0"/>
              <a:t>			echo $_POST[$name];</a:t>
            </a:r>
          </a:p>
          <a:p>
            <a:pPr marL="0" indent="0">
              <a:buNone/>
            </a:pPr>
            <a:r>
              <a:rPr lang="en-US" sz="1200" dirty="0"/>
              <a:t>		}</a:t>
            </a:r>
          </a:p>
          <a:p>
            <a:pPr marL="0" indent="0">
              <a:buNone/>
            </a:pPr>
            <a:r>
              <a:rPr lang="en-US" sz="1200" dirty="0"/>
              <a:t>	}</a:t>
            </a:r>
          </a:p>
          <a:p>
            <a:pPr marL="0" indent="0">
              <a:buNone/>
            </a:pPr>
            <a:r>
              <a:rPr lang="en-US" sz="1200" dirty="0"/>
              <a:t>?&gt;</a:t>
            </a:r>
          </a:p>
        </p:txBody>
      </p:sp>
      <p:sp>
        <p:nvSpPr>
          <p:cNvPr id="4" name="Content Placeholder 3">
            <a:extLst>
              <a:ext uri="{FF2B5EF4-FFF2-40B4-BE49-F238E27FC236}">
                <a16:creationId xmlns:a16="http://schemas.microsoft.com/office/drawing/2014/main" id="{756F44C9-B36C-44FC-922D-07F28AC9B2FE}"/>
              </a:ext>
            </a:extLst>
          </p:cNvPr>
          <p:cNvSpPr>
            <a:spLocks noGrp="1"/>
          </p:cNvSpPr>
          <p:nvPr>
            <p:ph sz="half" idx="2"/>
          </p:nvPr>
        </p:nvSpPr>
        <p:spPr>
          <a:xfrm>
            <a:off x="6095999" y="1129003"/>
            <a:ext cx="5068574" cy="5649905"/>
          </a:xfrm>
        </p:spPr>
        <p:txBody>
          <a:bodyPr>
            <a:noAutofit/>
          </a:bodyPr>
          <a:lstStyle/>
          <a:p>
            <a:pPr marL="0" indent="0">
              <a:buNone/>
            </a:pPr>
            <a:r>
              <a:rPr lang="en-US" sz="1000" dirty="0"/>
              <a:t>&lt;?php</a:t>
            </a:r>
          </a:p>
          <a:p>
            <a:pPr marL="0" indent="0">
              <a:buNone/>
            </a:pPr>
            <a:endParaRPr lang="en-US" sz="1000" dirty="0"/>
          </a:p>
          <a:p>
            <a:pPr marL="0" indent="0">
              <a:buNone/>
            </a:pPr>
            <a:r>
              <a:rPr lang="en-US" sz="1000" dirty="0"/>
              <a:t>	if(</a:t>
            </a:r>
            <a:r>
              <a:rPr lang="en-US" sz="1000" dirty="0" err="1"/>
              <a:t>isset</a:t>
            </a:r>
            <a:r>
              <a:rPr lang="en-US" sz="1000" dirty="0"/>
              <a:t>($_POST['</a:t>
            </a:r>
            <a:r>
              <a:rPr lang="en-US" sz="1000" dirty="0" err="1"/>
              <a:t>registerButton</a:t>
            </a:r>
            <a:r>
              <a:rPr lang="en-US" sz="1000" dirty="0"/>
              <a:t>'])) {</a:t>
            </a:r>
          </a:p>
          <a:p>
            <a:pPr marL="0" indent="0">
              <a:buNone/>
            </a:pPr>
            <a:r>
              <a:rPr lang="en-US" sz="1000" dirty="0"/>
              <a:t>		echo '&lt;script&gt;		$(document).ready(function() {			$("#</a:t>
            </a:r>
            <a:r>
              <a:rPr lang="en-US" sz="1000" dirty="0" err="1"/>
              <a:t>loginForm</a:t>
            </a:r>
            <a:r>
              <a:rPr lang="en-US" sz="1000" dirty="0"/>
              <a:t>").hide();				$("#</a:t>
            </a:r>
            <a:r>
              <a:rPr lang="en-US" sz="1000" dirty="0" err="1"/>
              <a:t>registerForm</a:t>
            </a:r>
            <a:r>
              <a:rPr lang="en-US" sz="1000" dirty="0"/>
              <a:t>").show();</a:t>
            </a:r>
          </a:p>
          <a:p>
            <a:pPr marL="0" indent="0">
              <a:buNone/>
            </a:pPr>
            <a:r>
              <a:rPr lang="en-US" sz="1000" dirty="0"/>
              <a:t>	});</a:t>
            </a:r>
          </a:p>
          <a:p>
            <a:pPr marL="0" indent="0">
              <a:buNone/>
            </a:pPr>
            <a:r>
              <a:rPr lang="en-US" sz="1000" dirty="0"/>
              <a:t>			&lt;/script&gt;';</a:t>
            </a:r>
          </a:p>
          <a:p>
            <a:pPr marL="0" indent="0">
              <a:buNone/>
            </a:pPr>
            <a:r>
              <a:rPr lang="en-US" sz="1000" dirty="0"/>
              <a:t>	}</a:t>
            </a:r>
          </a:p>
          <a:p>
            <a:pPr marL="0" indent="0">
              <a:buNone/>
            </a:pPr>
            <a:r>
              <a:rPr lang="en-US" sz="1000" dirty="0"/>
              <a:t>	else {</a:t>
            </a:r>
          </a:p>
          <a:p>
            <a:pPr marL="0" indent="0">
              <a:buNone/>
            </a:pPr>
            <a:r>
              <a:rPr lang="en-US" sz="1000" dirty="0"/>
              <a:t>		echo '&lt;script&gt;</a:t>
            </a:r>
          </a:p>
          <a:p>
            <a:pPr marL="0" indent="0">
              <a:buNone/>
            </a:pPr>
            <a:r>
              <a:rPr lang="en-US" sz="1000" dirty="0"/>
              <a:t>				$(document).ready(function() {</a:t>
            </a:r>
          </a:p>
          <a:p>
            <a:pPr marL="0" indent="0">
              <a:buNone/>
            </a:pPr>
            <a:r>
              <a:rPr lang="en-US" sz="1000" dirty="0"/>
              <a:t>	$("#</a:t>
            </a:r>
            <a:r>
              <a:rPr lang="en-US" sz="1000" dirty="0" err="1"/>
              <a:t>loginForm</a:t>
            </a:r>
            <a:r>
              <a:rPr lang="en-US" sz="1000" dirty="0"/>
              <a:t>").show();</a:t>
            </a:r>
          </a:p>
          <a:p>
            <a:pPr marL="0" indent="0">
              <a:buNone/>
            </a:pPr>
            <a:r>
              <a:rPr lang="en-US" sz="1000" dirty="0"/>
              <a:t>	$("#</a:t>
            </a:r>
            <a:r>
              <a:rPr lang="en-US" sz="1000" dirty="0" err="1"/>
              <a:t>registerForm</a:t>
            </a:r>
            <a:r>
              <a:rPr lang="en-US" sz="1000" dirty="0"/>
              <a:t>").hide();</a:t>
            </a:r>
          </a:p>
          <a:p>
            <a:pPr marL="0" indent="0">
              <a:buNone/>
            </a:pPr>
            <a:r>
              <a:rPr lang="en-US" sz="1000" dirty="0"/>
              <a:t>	});</a:t>
            </a:r>
          </a:p>
          <a:p>
            <a:pPr marL="0" indent="0">
              <a:buNone/>
            </a:pPr>
            <a:r>
              <a:rPr lang="en-US" sz="1000" dirty="0"/>
              <a:t>	&lt;/script&gt;';</a:t>
            </a:r>
          </a:p>
          <a:p>
            <a:r>
              <a:rPr lang="en-US" sz="900" dirty="0"/>
              <a:t>	}</a:t>
            </a:r>
          </a:p>
          <a:p>
            <a:endParaRPr lang="en-US" sz="900" dirty="0"/>
          </a:p>
          <a:p>
            <a:r>
              <a:rPr lang="en-US" sz="900" dirty="0"/>
              <a:t>	?&gt;</a:t>
            </a:r>
          </a:p>
        </p:txBody>
      </p:sp>
    </p:spTree>
    <p:extLst>
      <p:ext uri="{BB962C8B-B14F-4D97-AF65-F5344CB8AC3E}">
        <p14:creationId xmlns:p14="http://schemas.microsoft.com/office/powerpoint/2010/main" val="146087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8C0BD2-34E8-401B-9D25-3AB9C232E880}"/>
              </a:ext>
            </a:extLst>
          </p:cNvPr>
          <p:cNvSpPr>
            <a:spLocks noGrp="1"/>
          </p:cNvSpPr>
          <p:nvPr>
            <p:ph type="title"/>
          </p:nvPr>
        </p:nvSpPr>
        <p:spPr>
          <a:xfrm>
            <a:off x="691079" y="0"/>
            <a:ext cx="10325000" cy="785482"/>
          </a:xfrm>
        </p:spPr>
        <p:txBody>
          <a:bodyPr/>
          <a:lstStyle/>
          <a:p>
            <a:pPr algn="ctr"/>
            <a:r>
              <a:rPr lang="en-IN" dirty="0"/>
              <a:t>SCREENSHOTS</a:t>
            </a:r>
            <a:endParaRPr lang="en-US" dirty="0"/>
          </a:p>
        </p:txBody>
      </p:sp>
      <p:pic>
        <p:nvPicPr>
          <p:cNvPr id="7" name="Content Placeholder 6">
            <a:extLst>
              <a:ext uri="{FF2B5EF4-FFF2-40B4-BE49-F238E27FC236}">
                <a16:creationId xmlns:a16="http://schemas.microsoft.com/office/drawing/2014/main" id="{09E916B6-1810-F25E-AD39-CD4257D1F0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0" y="691662"/>
            <a:ext cx="12207900" cy="6166337"/>
          </a:xfrm>
        </p:spPr>
      </p:pic>
    </p:spTree>
    <p:extLst>
      <p:ext uri="{BB962C8B-B14F-4D97-AF65-F5344CB8AC3E}">
        <p14:creationId xmlns:p14="http://schemas.microsoft.com/office/powerpoint/2010/main" val="26507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08C8-D981-4E75-B721-1487EF1105A9}"/>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0C6F6187-8302-9E5A-8DC4-7D2EFE0509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285"/>
          </a:xfrm>
        </p:spPr>
      </p:pic>
    </p:spTree>
    <p:extLst>
      <p:ext uri="{BB962C8B-B14F-4D97-AF65-F5344CB8AC3E}">
        <p14:creationId xmlns:p14="http://schemas.microsoft.com/office/powerpoint/2010/main" val="2030276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A0B9-9D77-4D09-907E-782121BB1B30}"/>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5FB89948-3561-63E7-AE4A-22BCE697A0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616586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1B939-BA47-4392-BD76-46EE54977433}"/>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7C88F59E-400D-92F9-A483-3A4BDA3B48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312964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AD2A-61E9-4A41-90DC-F143B6281408}"/>
              </a:ext>
            </a:extLst>
          </p:cNvPr>
          <p:cNvSpPr>
            <a:spLocks noGrp="1"/>
          </p:cNvSpPr>
          <p:nvPr>
            <p:ph type="title"/>
          </p:nvPr>
        </p:nvSpPr>
        <p:spPr>
          <a:xfrm>
            <a:off x="691079" y="390618"/>
            <a:ext cx="10325000" cy="932156"/>
          </a:xfrm>
        </p:spPr>
        <p:txBody>
          <a:bodyPr>
            <a:normAutofit/>
          </a:bodyPr>
          <a:lstStyle/>
          <a:p>
            <a:pPr algn="ctr"/>
            <a:r>
              <a:rPr lang="en-US" sz="4800" dirty="0"/>
              <a:t>WORK DISTRIBUTION</a:t>
            </a:r>
          </a:p>
        </p:txBody>
      </p:sp>
      <p:sp>
        <p:nvSpPr>
          <p:cNvPr id="3" name="Content Placeholder 2">
            <a:extLst>
              <a:ext uri="{FF2B5EF4-FFF2-40B4-BE49-F238E27FC236}">
                <a16:creationId xmlns:a16="http://schemas.microsoft.com/office/drawing/2014/main" id="{F5E215D9-0D76-42BB-B2CC-1CB08859DD6E}"/>
              </a:ext>
            </a:extLst>
          </p:cNvPr>
          <p:cNvSpPr>
            <a:spLocks noGrp="1"/>
          </p:cNvSpPr>
          <p:nvPr>
            <p:ph idx="1"/>
          </p:nvPr>
        </p:nvSpPr>
        <p:spPr>
          <a:xfrm>
            <a:off x="691079" y="1535836"/>
            <a:ext cx="10325000" cy="4931545"/>
          </a:xfrm>
        </p:spPr>
        <p:txBody>
          <a:bodyPr vert="horz" lIns="91440" tIns="45720" rIns="91440" bIns="45720" rtlCol="0" anchor="t">
            <a:normAutofit fontScale="92500" lnSpcReduction="20000"/>
          </a:bodyPr>
          <a:lstStyle/>
          <a:p>
            <a:r>
              <a:rPr lang="en-US" sz="2400" dirty="0">
                <a:solidFill>
                  <a:srgbClr val="FF0000"/>
                </a:solidFill>
              </a:rPr>
              <a:t>Team Member 1  :  </a:t>
            </a:r>
            <a:r>
              <a:rPr lang="en-US" sz="2400" dirty="0">
                <a:solidFill>
                  <a:schemeClr val="tx1">
                    <a:lumMod val="85000"/>
                    <a:lumOff val="15000"/>
                  </a:schemeClr>
                </a:solidFill>
              </a:rPr>
              <a:t> Manan Patel.</a:t>
            </a:r>
          </a:p>
          <a:p>
            <a:r>
              <a:rPr lang="en-US" sz="2400" dirty="0">
                <a:solidFill>
                  <a:srgbClr val="5DDB57"/>
                </a:solidFill>
              </a:rPr>
              <a:t>Member Work     :  </a:t>
            </a:r>
            <a:r>
              <a:rPr lang="en-US" sz="2400" dirty="0">
                <a:solidFill>
                  <a:schemeClr val="tx1"/>
                </a:solidFill>
              </a:rPr>
              <a:t>UI</a:t>
            </a:r>
            <a:r>
              <a:rPr lang="en-US" sz="2400" dirty="0">
                <a:solidFill>
                  <a:srgbClr val="5DDB57"/>
                </a:solidFill>
              </a:rPr>
              <a:t> </a:t>
            </a:r>
            <a:r>
              <a:rPr lang="en-US" sz="2400" dirty="0">
                <a:solidFill>
                  <a:schemeClr val="tx1"/>
                </a:solidFill>
              </a:rPr>
              <a:t>Design</a:t>
            </a:r>
            <a:r>
              <a:rPr lang="en-US" sz="2400" dirty="0"/>
              <a:t>, Database Operations, Exception Handling.</a:t>
            </a:r>
          </a:p>
          <a:p>
            <a:endParaRPr lang="en-US" sz="2400" dirty="0"/>
          </a:p>
          <a:p>
            <a:r>
              <a:rPr lang="en-US" sz="2400" dirty="0">
                <a:solidFill>
                  <a:srgbClr val="FF0000"/>
                </a:solidFill>
              </a:rPr>
              <a:t>Team Member 2  :   </a:t>
            </a:r>
            <a:r>
              <a:rPr lang="en-US" sz="2400" dirty="0"/>
              <a:t>Khush Patel.</a:t>
            </a:r>
          </a:p>
          <a:p>
            <a:r>
              <a:rPr lang="en-US" sz="2400" dirty="0">
                <a:solidFill>
                  <a:srgbClr val="5DDB57"/>
                </a:solidFill>
              </a:rPr>
              <a:t>Member Work     :   </a:t>
            </a:r>
            <a:r>
              <a:rPr lang="en-US" sz="2400" dirty="0"/>
              <a:t>Design Flow , Email Password Reset.</a:t>
            </a:r>
          </a:p>
          <a:p>
            <a:endParaRPr lang="en-US" sz="2400" dirty="0"/>
          </a:p>
          <a:p>
            <a:r>
              <a:rPr lang="en-US" sz="2400" dirty="0">
                <a:solidFill>
                  <a:srgbClr val="FF0000"/>
                </a:solidFill>
              </a:rPr>
              <a:t>Team Member 3  :   </a:t>
            </a:r>
            <a:r>
              <a:rPr lang="en-US" sz="2400" dirty="0"/>
              <a:t>Samarth Patel..</a:t>
            </a:r>
          </a:p>
          <a:p>
            <a:r>
              <a:rPr lang="en-US" sz="2400" dirty="0">
                <a:solidFill>
                  <a:srgbClr val="5DDB57"/>
                </a:solidFill>
              </a:rPr>
              <a:t>Member Work     :   </a:t>
            </a:r>
            <a:r>
              <a:rPr lang="en-US" sz="2400" dirty="0"/>
              <a:t>Fields Data Flow, Datatype Classes.</a:t>
            </a:r>
          </a:p>
          <a:p>
            <a:pPr marL="0" indent="0">
              <a:buNone/>
            </a:pPr>
            <a:endParaRPr lang="en-US" sz="2400" dirty="0"/>
          </a:p>
          <a:p>
            <a:r>
              <a:rPr lang="en-US" sz="2400" dirty="0">
                <a:solidFill>
                  <a:srgbClr val="FF0000"/>
                </a:solidFill>
              </a:rPr>
              <a:t>Team Member 4  :   </a:t>
            </a:r>
            <a:r>
              <a:rPr lang="en-US" sz="2400" dirty="0">
                <a:solidFill>
                  <a:schemeClr val="tx1">
                    <a:lumMod val="95000"/>
                    <a:lumOff val="5000"/>
                  </a:schemeClr>
                </a:solidFill>
              </a:rPr>
              <a:t>K</a:t>
            </a:r>
            <a:r>
              <a:rPr lang="en-US" sz="2400" dirty="0"/>
              <a:t>alp Patel.</a:t>
            </a:r>
          </a:p>
          <a:p>
            <a:r>
              <a:rPr lang="en-US" sz="2400" dirty="0">
                <a:solidFill>
                  <a:srgbClr val="5DDB57"/>
                </a:solidFill>
              </a:rPr>
              <a:t>Member  Work    </a:t>
            </a:r>
            <a:r>
              <a:rPr lang="en-US" sz="2400" dirty="0">
                <a:solidFill>
                  <a:schemeClr val="tx1">
                    <a:lumMod val="75000"/>
                    <a:lumOff val="25000"/>
                  </a:schemeClr>
                </a:solidFill>
              </a:rPr>
              <a:t>:    UI Design, Documentation, Database operations</a:t>
            </a:r>
          </a:p>
          <a:p>
            <a:pPr lvl="1" algn="just"/>
            <a:endParaRPr lang="en-US" sz="2000" dirty="0">
              <a:ea typeface="+mn-lt"/>
              <a:cs typeface="+mn-lt"/>
            </a:endParaRPr>
          </a:p>
        </p:txBody>
      </p:sp>
    </p:spTree>
    <p:extLst>
      <p:ext uri="{BB962C8B-B14F-4D97-AF65-F5344CB8AC3E}">
        <p14:creationId xmlns:p14="http://schemas.microsoft.com/office/powerpoint/2010/main" val="3218550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3CA4-7AC9-3258-7336-295AF722F58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4CAF315-91B6-DD76-82F6-7B6DA90CD4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801918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7C20-ADCE-1344-2588-CFF8F8758C5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0CAD686-5F0D-FA5A-193C-45498771BC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9593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77B7-1654-72E1-79DE-83FE5B572D8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498A0CF-AFB7-390D-3924-17B3FB0F5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79867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F57AC-CBA4-46BE-9844-B8F6CA103960}"/>
              </a:ext>
            </a:extLst>
          </p:cNvPr>
          <p:cNvSpPr>
            <a:spLocks noGrp="1"/>
          </p:cNvSpPr>
          <p:nvPr>
            <p:ph type="title"/>
          </p:nvPr>
        </p:nvSpPr>
        <p:spPr>
          <a:xfrm>
            <a:off x="579112" y="156783"/>
            <a:ext cx="10325000" cy="1442463"/>
          </a:xfrm>
        </p:spPr>
        <p:txBody>
          <a:bodyPr/>
          <a:lstStyle/>
          <a:p>
            <a:pPr algn="ctr"/>
            <a:r>
              <a:rPr lang="en-IN" dirty="0"/>
              <a:t>SCREENSHOT OF DATABASE AUTHENTICATION</a:t>
            </a:r>
            <a:endParaRPr lang="en-US" dirty="0"/>
          </a:p>
        </p:txBody>
      </p:sp>
      <p:pic>
        <p:nvPicPr>
          <p:cNvPr id="13" name="Content Placeholder 12">
            <a:extLst>
              <a:ext uri="{FF2B5EF4-FFF2-40B4-BE49-F238E27FC236}">
                <a16:creationId xmlns:a16="http://schemas.microsoft.com/office/drawing/2014/main" id="{8677C3B2-39B1-4DF9-91C5-6A4DF71B82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547" y="1754155"/>
            <a:ext cx="10935477" cy="2034074"/>
          </a:xfrm>
        </p:spPr>
      </p:pic>
    </p:spTree>
    <p:extLst>
      <p:ext uri="{BB962C8B-B14F-4D97-AF65-F5344CB8AC3E}">
        <p14:creationId xmlns:p14="http://schemas.microsoft.com/office/powerpoint/2010/main" val="43352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3EC2-A33A-D035-F846-C7DBDF5299D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DB3EB03-9506-39B6-F88D-02A8BE88EA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27037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7719-85A4-41D6-8C4B-86072D38AEEC}"/>
              </a:ext>
            </a:extLst>
          </p:cNvPr>
          <p:cNvSpPr>
            <a:spLocks noGrp="1"/>
          </p:cNvSpPr>
          <p:nvPr>
            <p:ph type="title"/>
          </p:nvPr>
        </p:nvSpPr>
        <p:spPr>
          <a:xfrm>
            <a:off x="691079" y="725952"/>
            <a:ext cx="10325000" cy="1173870"/>
          </a:xfrm>
        </p:spPr>
        <p:txBody>
          <a:bodyPr/>
          <a:lstStyle/>
          <a:p>
            <a:r>
              <a:rPr lang="en-US" dirty="0"/>
              <a:t>CONCLUSION</a:t>
            </a:r>
          </a:p>
        </p:txBody>
      </p:sp>
      <p:sp>
        <p:nvSpPr>
          <p:cNvPr id="3" name="Content Placeholder 2">
            <a:extLst>
              <a:ext uri="{FF2B5EF4-FFF2-40B4-BE49-F238E27FC236}">
                <a16:creationId xmlns:a16="http://schemas.microsoft.com/office/drawing/2014/main" id="{865C91CA-BBE2-4621-94B2-72B39A3ABD63}"/>
              </a:ext>
            </a:extLst>
          </p:cNvPr>
          <p:cNvSpPr>
            <a:spLocks noGrp="1"/>
          </p:cNvSpPr>
          <p:nvPr>
            <p:ph idx="1"/>
          </p:nvPr>
        </p:nvSpPr>
        <p:spPr/>
        <p:txBody>
          <a:bodyPr vert="horz" lIns="91440" tIns="45720" rIns="91440" bIns="45720" rtlCol="0" anchor="t">
            <a:normAutofit/>
          </a:bodyPr>
          <a:lstStyle/>
          <a:p>
            <a:pPr lvl="1" algn="just">
              <a:buClr>
                <a:srgbClr val="777FB3"/>
              </a:buClr>
            </a:pPr>
            <a:r>
              <a:rPr lang="en-US" dirty="0">
                <a:ea typeface="+mn-lt"/>
                <a:cs typeface="+mn-lt"/>
              </a:rPr>
              <a:t>Streaming music, or more accurately streaming audio, is a way of delivering sound — including music — without requiring you to download files from the internet. Music services like Spotify, Pandora, and Apple Music use this method to provide songs that can be enjoyed on all types of devices.</a:t>
            </a:r>
          </a:p>
          <a:p>
            <a:pPr lvl="1" algn="just">
              <a:buClr>
                <a:srgbClr val="777FB3"/>
              </a:buClr>
            </a:pPr>
            <a:r>
              <a:rPr lang="en-US" dirty="0">
                <a:ea typeface="+mn-lt"/>
                <a:cs typeface="+mn-lt"/>
              </a:rPr>
              <a:t>Instead of downloading multiple apps and wasting all storage space, this proposal reduces the use of a lot of applications and will be a complete music solution.</a:t>
            </a:r>
            <a:endParaRPr lang="en-US" dirty="0"/>
          </a:p>
          <a:p>
            <a:pPr lvl="1" algn="just">
              <a:buClr>
                <a:srgbClr val="777FB3"/>
              </a:buClr>
            </a:pPr>
            <a:r>
              <a:rPr lang="en-US" dirty="0">
                <a:ea typeface="+mn-lt"/>
                <a:cs typeface="+mn-lt"/>
              </a:rPr>
              <a:t>In this music website we can play songs for free .</a:t>
            </a:r>
          </a:p>
          <a:p>
            <a:pPr lvl="1" algn="just">
              <a:buClr>
                <a:srgbClr val="777FB3"/>
              </a:buClr>
            </a:pPr>
            <a:r>
              <a:rPr lang="en-US" dirty="0">
                <a:ea typeface="+mn-lt"/>
                <a:cs typeface="+mn-lt"/>
              </a:rPr>
              <a:t>It provides the functionality like creating a playlist and also has search functionality which will the search the song and give the desired result.</a:t>
            </a:r>
          </a:p>
          <a:p>
            <a:pPr lvl="1" algn="just">
              <a:buClr>
                <a:srgbClr val="777FB3"/>
              </a:buClr>
            </a:pPr>
            <a:endParaRPr lang="en-US" dirty="0"/>
          </a:p>
          <a:p>
            <a:pPr>
              <a:buClr>
                <a:srgbClr val="777FB3"/>
              </a:buClr>
            </a:pPr>
            <a:endParaRPr lang="en-US" dirty="0"/>
          </a:p>
        </p:txBody>
      </p:sp>
    </p:spTree>
    <p:extLst>
      <p:ext uri="{BB962C8B-B14F-4D97-AF65-F5344CB8AC3E}">
        <p14:creationId xmlns:p14="http://schemas.microsoft.com/office/powerpoint/2010/main" val="4219496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BE963-E41D-40F2-886F-7366B27DFE09}"/>
              </a:ext>
            </a:extLst>
          </p:cNvPr>
          <p:cNvSpPr>
            <a:spLocks noGrp="1"/>
          </p:cNvSpPr>
          <p:nvPr>
            <p:ph type="title"/>
          </p:nvPr>
        </p:nvSpPr>
        <p:spPr/>
        <p:txBody>
          <a:bodyPr/>
          <a:lstStyle/>
          <a:p>
            <a:r>
              <a:rPr lang="en-US" sz="600" dirty="0"/>
              <a:t>\</a:t>
            </a:r>
            <a:endParaRPr lang="en-US" sz="5400" dirty="0"/>
          </a:p>
        </p:txBody>
      </p:sp>
      <p:sp>
        <p:nvSpPr>
          <p:cNvPr id="3" name="Content Placeholder 2">
            <a:extLst>
              <a:ext uri="{FF2B5EF4-FFF2-40B4-BE49-F238E27FC236}">
                <a16:creationId xmlns:a16="http://schemas.microsoft.com/office/drawing/2014/main" id="{48085BF9-F264-4468-A8A7-29196128522D}"/>
              </a:ext>
            </a:extLst>
          </p:cNvPr>
          <p:cNvSpPr>
            <a:spLocks noGrp="1"/>
          </p:cNvSpPr>
          <p:nvPr>
            <p:ph idx="1"/>
          </p:nvPr>
        </p:nvSpPr>
        <p:spPr/>
        <p:txBody>
          <a:bodyPr vert="horz" lIns="91440" tIns="45720" rIns="91440" bIns="45720" rtlCol="0" anchor="t">
            <a:normAutofit/>
          </a:bodyPr>
          <a:lstStyle/>
          <a:p>
            <a:pPr marL="0" indent="0">
              <a:buNone/>
            </a:pPr>
            <a:r>
              <a:rPr lang="en-US" sz="9600" dirty="0"/>
              <a:t>THANK YOU</a:t>
            </a:r>
            <a:endParaRPr lang="en-US" dirty="0"/>
          </a:p>
        </p:txBody>
      </p:sp>
    </p:spTree>
    <p:extLst>
      <p:ext uri="{BB962C8B-B14F-4D97-AF65-F5344CB8AC3E}">
        <p14:creationId xmlns:p14="http://schemas.microsoft.com/office/powerpoint/2010/main" val="1134453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AD2A-61E9-4A41-90DC-F143B6281408}"/>
              </a:ext>
            </a:extLst>
          </p:cNvPr>
          <p:cNvSpPr>
            <a:spLocks noGrp="1"/>
          </p:cNvSpPr>
          <p:nvPr>
            <p:ph type="title"/>
          </p:nvPr>
        </p:nvSpPr>
        <p:spPr>
          <a:xfrm>
            <a:off x="691079" y="725952"/>
            <a:ext cx="10325000" cy="1280402"/>
          </a:xfrm>
        </p:spPr>
        <p:txBody>
          <a:bodyPr/>
          <a:lstStyle/>
          <a:p>
            <a:r>
              <a:rPr lang="en-US" dirty="0"/>
              <a:t>MUCIX </a:t>
            </a:r>
          </a:p>
        </p:txBody>
      </p:sp>
      <p:sp>
        <p:nvSpPr>
          <p:cNvPr id="3" name="Content Placeholder 2">
            <a:extLst>
              <a:ext uri="{FF2B5EF4-FFF2-40B4-BE49-F238E27FC236}">
                <a16:creationId xmlns:a16="http://schemas.microsoft.com/office/drawing/2014/main" id="{F5E215D9-0D76-42BB-B2CC-1CB08859DD6E}"/>
              </a:ext>
            </a:extLst>
          </p:cNvPr>
          <p:cNvSpPr>
            <a:spLocks noGrp="1"/>
          </p:cNvSpPr>
          <p:nvPr>
            <p:ph idx="1"/>
          </p:nvPr>
        </p:nvSpPr>
        <p:spPr>
          <a:xfrm>
            <a:off x="691079" y="2340131"/>
            <a:ext cx="10325000" cy="3057492"/>
          </a:xfrm>
        </p:spPr>
        <p:txBody>
          <a:bodyPr vert="horz" lIns="91440" tIns="45720" rIns="91440" bIns="45720" rtlCol="0" anchor="t">
            <a:normAutofit fontScale="85000" lnSpcReduction="20000"/>
          </a:bodyPr>
          <a:lstStyle/>
          <a:p>
            <a:pPr lvl="1" algn="just"/>
            <a:r>
              <a:rPr lang="en-US" sz="2000" dirty="0">
                <a:ea typeface="+mn-lt"/>
                <a:cs typeface="+mn-lt"/>
              </a:rPr>
              <a:t>This is the music player website with the Interactive UI for the easy access for user. The key features are as follows.</a:t>
            </a:r>
          </a:p>
          <a:p>
            <a:pPr lvl="1" algn="just"/>
            <a:r>
              <a:rPr lang="en-US" sz="1900" dirty="0">
                <a:solidFill>
                  <a:schemeClr val="tx1"/>
                </a:solidFill>
              </a:rPr>
              <a:t>It provides </a:t>
            </a:r>
            <a:r>
              <a:rPr lang="en-US" sz="1900" b="0" i="0" dirty="0">
                <a:solidFill>
                  <a:schemeClr val="tx1"/>
                </a:solidFill>
                <a:effectLst/>
              </a:rPr>
              <a:t>free no copyright music lists below and browse high quality, free non-copyrighted music by top artists.</a:t>
            </a:r>
          </a:p>
          <a:p>
            <a:pPr lvl="1" algn="just"/>
            <a:r>
              <a:rPr lang="en-US" sz="2000" dirty="0">
                <a:ea typeface="+mn-lt"/>
                <a:cs typeface="+mn-lt"/>
              </a:rPr>
              <a:t>Instead of downloading multiple apps and wasting all storage space, this proposal reduces the use of a lot of applications and will be a complete music solution.</a:t>
            </a:r>
          </a:p>
          <a:p>
            <a:pPr lvl="1" algn="just">
              <a:buClr>
                <a:srgbClr val="777FB3"/>
              </a:buClr>
            </a:pPr>
            <a:r>
              <a:rPr lang="en-US" sz="2000" dirty="0">
                <a:ea typeface="+mn-lt"/>
                <a:cs typeface="+mn-lt"/>
              </a:rPr>
              <a:t>It can be used easily for music and it’s convenient and quick, uses simple UI , in this music website we can play songs for free .</a:t>
            </a:r>
          </a:p>
          <a:p>
            <a:pPr lvl="1" algn="just">
              <a:buClr>
                <a:srgbClr val="777FB3"/>
              </a:buClr>
            </a:pPr>
            <a:r>
              <a:rPr lang="en-US" sz="2000" dirty="0">
                <a:ea typeface="+mn-lt"/>
                <a:cs typeface="+mn-lt"/>
              </a:rPr>
              <a:t>It provides the functionality like creating a playlist and also has search functionality which will the search the song and give the desired result.</a:t>
            </a:r>
          </a:p>
          <a:p>
            <a:pPr lvl="1" algn="just">
              <a:buClr>
                <a:srgbClr val="777FB3"/>
              </a:buClr>
            </a:pPr>
            <a:r>
              <a:rPr lang="en-US" sz="2000" dirty="0">
                <a:ea typeface="+mn-lt"/>
                <a:cs typeface="+mn-lt"/>
              </a:rPr>
              <a:t>It also provides the variety of Non-copyright songs .</a:t>
            </a:r>
          </a:p>
        </p:txBody>
      </p:sp>
    </p:spTree>
    <p:extLst>
      <p:ext uri="{BB962C8B-B14F-4D97-AF65-F5344CB8AC3E}">
        <p14:creationId xmlns:p14="http://schemas.microsoft.com/office/powerpoint/2010/main" val="152904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149F-9752-4986-8458-9DDA089AD0FB}"/>
              </a:ext>
            </a:extLst>
          </p:cNvPr>
          <p:cNvSpPr>
            <a:spLocks noGrp="1"/>
          </p:cNvSpPr>
          <p:nvPr>
            <p:ph type="title"/>
          </p:nvPr>
        </p:nvSpPr>
        <p:spPr/>
        <p:txBody>
          <a:bodyPr/>
          <a:lstStyle/>
          <a:p>
            <a:r>
              <a:rPr lang="en-US" dirty="0">
                <a:ea typeface="+mj-lt"/>
                <a:cs typeface="+mj-lt"/>
              </a:rPr>
              <a:t>OBJECTIVES</a:t>
            </a:r>
            <a:endParaRPr lang="en-US" dirty="0"/>
          </a:p>
        </p:txBody>
      </p:sp>
      <p:sp>
        <p:nvSpPr>
          <p:cNvPr id="3" name="Content Placeholder 2">
            <a:extLst>
              <a:ext uri="{FF2B5EF4-FFF2-40B4-BE49-F238E27FC236}">
                <a16:creationId xmlns:a16="http://schemas.microsoft.com/office/drawing/2014/main" id="{B69AEBB5-1B45-4A48-8C31-54EC2BACA256}"/>
              </a:ext>
            </a:extLst>
          </p:cNvPr>
          <p:cNvSpPr>
            <a:spLocks noGrp="1"/>
          </p:cNvSpPr>
          <p:nvPr>
            <p:ph idx="1"/>
          </p:nvPr>
        </p:nvSpPr>
        <p:spPr/>
        <p:txBody>
          <a:bodyPr vert="horz" lIns="91440" tIns="45720" rIns="91440" bIns="45720" rtlCol="0" anchor="t">
            <a:normAutofit lnSpcReduction="10000"/>
          </a:bodyPr>
          <a:lstStyle/>
          <a:p>
            <a:pPr algn="just">
              <a:buClr>
                <a:srgbClr val="777FB3"/>
              </a:buClr>
            </a:pPr>
            <a:r>
              <a:rPr lang="en-US" dirty="0">
                <a:ea typeface="+mn-lt"/>
                <a:cs typeface="+mn-lt"/>
              </a:rPr>
              <a:t>The main objective of the Online Music Portal is to manage :-</a:t>
            </a:r>
            <a:endParaRPr lang="en-US" dirty="0"/>
          </a:p>
          <a:p>
            <a:pPr algn="just">
              <a:buClr>
                <a:srgbClr val="777FB3"/>
              </a:buClr>
              <a:buChar char="ü"/>
            </a:pPr>
            <a:r>
              <a:rPr lang="en-US" dirty="0">
                <a:ea typeface="+mn-lt"/>
                <a:cs typeface="+mn-lt"/>
              </a:rPr>
              <a:t> the details of Music, </a:t>
            </a:r>
          </a:p>
          <a:p>
            <a:pPr algn="just">
              <a:buClr>
                <a:srgbClr val="777FB3"/>
              </a:buClr>
              <a:buChar char="ü"/>
            </a:pPr>
            <a:r>
              <a:rPr lang="en-US" dirty="0">
                <a:ea typeface="+mn-lt"/>
                <a:cs typeface="+mn-lt"/>
              </a:rPr>
              <a:t>Performer,</a:t>
            </a:r>
          </a:p>
          <a:p>
            <a:pPr algn="just">
              <a:buClr>
                <a:srgbClr val="777FB3"/>
              </a:buClr>
              <a:buChar char="ü"/>
            </a:pPr>
            <a:r>
              <a:rPr lang="en-US" dirty="0">
                <a:ea typeface="+mn-lt"/>
                <a:cs typeface="+mn-lt"/>
              </a:rPr>
              <a:t> Album,</a:t>
            </a:r>
          </a:p>
          <a:p>
            <a:pPr algn="just">
              <a:buClr>
                <a:srgbClr val="777FB3"/>
              </a:buClr>
              <a:buChar char="ü"/>
            </a:pPr>
            <a:r>
              <a:rPr lang="en-US" dirty="0">
                <a:ea typeface="+mn-lt"/>
                <a:cs typeface="+mn-lt"/>
              </a:rPr>
              <a:t> Customer,</a:t>
            </a:r>
          </a:p>
          <a:p>
            <a:pPr algn="just">
              <a:buClr>
                <a:srgbClr val="777FB3"/>
              </a:buClr>
              <a:buChar char="ü"/>
            </a:pPr>
            <a:r>
              <a:rPr lang="en-US" dirty="0">
                <a:ea typeface="+mn-lt"/>
                <a:cs typeface="+mn-lt"/>
              </a:rPr>
              <a:t>  Album Type.</a:t>
            </a:r>
          </a:p>
          <a:p>
            <a:pPr marL="0" indent="0" algn="just">
              <a:buClr>
                <a:srgbClr val="777FB3"/>
              </a:buClr>
              <a:buNone/>
            </a:pPr>
            <a:endParaRPr lang="en-US" dirty="0">
              <a:ea typeface="+mn-lt"/>
              <a:cs typeface="+mn-lt"/>
            </a:endParaRPr>
          </a:p>
          <a:p>
            <a:pPr algn="just">
              <a:buClr>
                <a:srgbClr val="777FB3"/>
              </a:buClr>
            </a:pPr>
            <a:r>
              <a:rPr lang="en-US" dirty="0">
                <a:ea typeface="+mn-lt"/>
                <a:cs typeface="+mn-lt"/>
              </a:rPr>
              <a:t> It  also manages all the information about Music, Track, Album Type.</a:t>
            </a:r>
          </a:p>
          <a:p>
            <a:pPr>
              <a:buClr>
                <a:srgbClr val="777FB3"/>
              </a:buClr>
            </a:pPr>
            <a:endParaRPr lang="en-US" dirty="0"/>
          </a:p>
        </p:txBody>
      </p:sp>
    </p:spTree>
    <p:extLst>
      <p:ext uri="{BB962C8B-B14F-4D97-AF65-F5344CB8AC3E}">
        <p14:creationId xmlns:p14="http://schemas.microsoft.com/office/powerpoint/2010/main" val="324684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F5F3-69C3-4639-95B0-3FAC00471204}"/>
              </a:ext>
            </a:extLst>
          </p:cNvPr>
          <p:cNvSpPr>
            <a:spLocks noGrp="1"/>
          </p:cNvSpPr>
          <p:nvPr>
            <p:ph type="title"/>
          </p:nvPr>
        </p:nvSpPr>
        <p:spPr>
          <a:xfrm>
            <a:off x="691079" y="725951"/>
            <a:ext cx="10325000" cy="1442463"/>
          </a:xfrm>
        </p:spPr>
        <p:txBody>
          <a:bodyPr/>
          <a:lstStyle/>
          <a:p>
            <a:r>
              <a:rPr lang="en-US" dirty="0"/>
              <a:t>Features Of Mucix</a:t>
            </a:r>
          </a:p>
        </p:txBody>
      </p:sp>
      <p:sp>
        <p:nvSpPr>
          <p:cNvPr id="3" name="Content Placeholder 2">
            <a:extLst>
              <a:ext uri="{FF2B5EF4-FFF2-40B4-BE49-F238E27FC236}">
                <a16:creationId xmlns:a16="http://schemas.microsoft.com/office/drawing/2014/main" id="{436ADD99-F18A-4953-9921-3305B9D087D8}"/>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Features Of Online Music Portal Are As Follows:</a:t>
            </a:r>
            <a:endParaRPr lang="en-US" dirty="0"/>
          </a:p>
          <a:p>
            <a:pPr marL="342900" indent="-342900">
              <a:buClr>
                <a:srgbClr val="777FB3"/>
              </a:buClr>
            </a:pPr>
            <a:r>
              <a:rPr lang="en-US" dirty="0">
                <a:ea typeface="+mn-lt"/>
                <a:cs typeface="+mn-lt"/>
              </a:rPr>
              <a:t>Provides the searching facilities based on various factors. Such as Music, Album, Customer, Album Type</a:t>
            </a:r>
            <a:br>
              <a:rPr lang="en-US" dirty="0"/>
            </a:br>
            <a:endParaRPr lang="en-US" dirty="0"/>
          </a:p>
          <a:p>
            <a:pPr marL="342900" indent="-342900">
              <a:buClr>
                <a:srgbClr val="777FB3"/>
              </a:buClr>
            </a:pPr>
            <a:r>
              <a:rPr lang="en-US" dirty="0">
                <a:ea typeface="+mn-lt"/>
                <a:cs typeface="+mn-lt"/>
              </a:rPr>
              <a:t>It tracks all the information of Performer, Track, Customer act Manage the information of Performer</a:t>
            </a:r>
            <a:br>
              <a:rPr lang="en-US" dirty="0"/>
            </a:br>
            <a:endParaRPr lang="en-US" dirty="0"/>
          </a:p>
          <a:p>
            <a:pPr marL="342900" indent="-342900">
              <a:buClr>
                <a:srgbClr val="777FB3"/>
              </a:buClr>
            </a:pPr>
            <a:r>
              <a:rPr lang="en-US" dirty="0">
                <a:ea typeface="+mn-lt"/>
                <a:cs typeface="+mn-lt"/>
              </a:rPr>
              <a:t>It  Shows the information and description of the Music, Album.</a:t>
            </a:r>
            <a:br>
              <a:rPr lang="en-US" dirty="0"/>
            </a:br>
            <a:endParaRPr lang="en-US" dirty="0"/>
          </a:p>
          <a:p>
            <a:pPr>
              <a:buClr>
                <a:srgbClr val="777FB3"/>
              </a:buClr>
            </a:pPr>
            <a:endParaRPr lang="en-US" dirty="0"/>
          </a:p>
        </p:txBody>
      </p:sp>
    </p:spTree>
    <p:extLst>
      <p:ext uri="{BB962C8B-B14F-4D97-AF65-F5344CB8AC3E}">
        <p14:creationId xmlns:p14="http://schemas.microsoft.com/office/powerpoint/2010/main" val="317787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CA23-0ABC-4716-964D-1D733A484A06}"/>
              </a:ext>
            </a:extLst>
          </p:cNvPr>
          <p:cNvSpPr>
            <a:spLocks noGrp="1"/>
          </p:cNvSpPr>
          <p:nvPr>
            <p:ph type="title"/>
          </p:nvPr>
        </p:nvSpPr>
        <p:spPr/>
        <p:txBody>
          <a:bodyPr/>
          <a:lstStyle/>
          <a:p>
            <a:r>
              <a:rPr lang="en-US" dirty="0"/>
              <a:t>TECHNOLOGIES</a:t>
            </a:r>
          </a:p>
        </p:txBody>
      </p:sp>
      <p:sp>
        <p:nvSpPr>
          <p:cNvPr id="3" name="Content Placeholder 2">
            <a:extLst>
              <a:ext uri="{FF2B5EF4-FFF2-40B4-BE49-F238E27FC236}">
                <a16:creationId xmlns:a16="http://schemas.microsoft.com/office/drawing/2014/main" id="{E3653BAE-F22B-438A-A5CA-2367BF37CE43}"/>
              </a:ext>
            </a:extLst>
          </p:cNvPr>
          <p:cNvSpPr>
            <a:spLocks noGrp="1"/>
          </p:cNvSpPr>
          <p:nvPr>
            <p:ph idx="1"/>
          </p:nvPr>
        </p:nvSpPr>
        <p:spPr/>
        <p:txBody>
          <a:bodyPr vert="horz" lIns="91440" tIns="45720" rIns="91440" bIns="45720" rtlCol="0" anchor="t">
            <a:normAutofit/>
          </a:bodyPr>
          <a:lstStyle/>
          <a:p>
            <a:pPr>
              <a:buClr>
                <a:srgbClr val="777FB3"/>
              </a:buClr>
            </a:pPr>
            <a:r>
              <a:rPr lang="en-US" b="1" dirty="0">
                <a:ea typeface="+mn-lt"/>
                <a:cs typeface="+mn-lt"/>
              </a:rPr>
              <a:t>CSS  (FRONT END)</a:t>
            </a:r>
            <a:endParaRPr lang="en-US" dirty="0">
              <a:ea typeface="+mn-lt"/>
              <a:cs typeface="+mn-lt"/>
            </a:endParaRPr>
          </a:p>
          <a:p>
            <a:pPr>
              <a:buClr>
                <a:srgbClr val="777FB3"/>
              </a:buClr>
            </a:pPr>
            <a:r>
              <a:rPr lang="en-US" b="1" dirty="0">
                <a:ea typeface="+mn-lt"/>
                <a:cs typeface="+mn-lt"/>
              </a:rPr>
              <a:t>Java Script (J.S) </a:t>
            </a:r>
          </a:p>
          <a:p>
            <a:pPr>
              <a:buClr>
                <a:srgbClr val="777FB3"/>
              </a:buClr>
            </a:pPr>
            <a:r>
              <a:rPr lang="en-US" b="1" dirty="0">
                <a:ea typeface="+mn-lt"/>
                <a:cs typeface="+mn-lt"/>
              </a:rPr>
              <a:t>PHP</a:t>
            </a:r>
            <a:endParaRPr lang="en-US" dirty="0">
              <a:ea typeface="+mn-lt"/>
              <a:cs typeface="+mn-lt"/>
            </a:endParaRPr>
          </a:p>
          <a:p>
            <a:pPr>
              <a:buClr>
                <a:srgbClr val="777FB3"/>
              </a:buClr>
            </a:pPr>
            <a:r>
              <a:rPr lang="en-US" b="1" dirty="0">
                <a:ea typeface="+mn-lt"/>
                <a:cs typeface="+mn-lt"/>
              </a:rPr>
              <a:t>MY SQL (DATABASE)</a:t>
            </a:r>
          </a:p>
          <a:p>
            <a:pPr>
              <a:buClr>
                <a:srgbClr val="777FB3"/>
              </a:buClr>
            </a:pPr>
            <a:r>
              <a:rPr lang="en-US" b="1" dirty="0">
                <a:ea typeface="+mn-lt"/>
                <a:cs typeface="+mn-lt"/>
              </a:rPr>
              <a:t>APACHE</a:t>
            </a:r>
          </a:p>
          <a:p>
            <a:pPr>
              <a:buClr>
                <a:srgbClr val="777FB3"/>
              </a:buClr>
            </a:pPr>
            <a:r>
              <a:rPr lang="en-US" b="1" dirty="0">
                <a:ea typeface="+mn-lt"/>
                <a:cs typeface="+mn-lt"/>
              </a:rPr>
              <a:t>VISUAL STUDIO CODE(EDITOR)</a:t>
            </a:r>
          </a:p>
        </p:txBody>
      </p:sp>
    </p:spTree>
    <p:extLst>
      <p:ext uri="{BB962C8B-B14F-4D97-AF65-F5344CB8AC3E}">
        <p14:creationId xmlns:p14="http://schemas.microsoft.com/office/powerpoint/2010/main" val="1104813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258B-C417-D446-8C23-1D9337EE867F}"/>
              </a:ext>
            </a:extLst>
          </p:cNvPr>
          <p:cNvSpPr>
            <a:spLocks noGrp="1"/>
          </p:cNvSpPr>
          <p:nvPr>
            <p:ph type="title"/>
          </p:nvPr>
        </p:nvSpPr>
        <p:spPr/>
        <p:txBody>
          <a:bodyPr/>
          <a:lstStyle/>
          <a:p>
            <a:r>
              <a:rPr lang="en-US" sz="4400" b="1">
                <a:effectLst/>
                <a:latin typeface="Time"/>
                <a:ea typeface="Time"/>
                <a:cs typeface="Time"/>
              </a:rPr>
              <a:t> DFD (Data Flow Diagram)</a:t>
            </a:r>
            <a:endParaRPr lang="en-US"/>
          </a:p>
        </p:txBody>
      </p:sp>
      <p:sp>
        <p:nvSpPr>
          <p:cNvPr id="3" name="Content Placeholder 2">
            <a:extLst>
              <a:ext uri="{FF2B5EF4-FFF2-40B4-BE49-F238E27FC236}">
                <a16:creationId xmlns:a16="http://schemas.microsoft.com/office/drawing/2014/main" id="{CC10D25B-34A5-0449-8B31-4144A7638DAC}"/>
              </a:ext>
            </a:extLst>
          </p:cNvPr>
          <p:cNvSpPr>
            <a:spLocks noGrp="1"/>
          </p:cNvSpPr>
          <p:nvPr>
            <p:ph idx="1"/>
          </p:nvPr>
        </p:nvSpPr>
        <p:spPr/>
        <p:txBody>
          <a:bodyPr/>
          <a:lstStyle/>
          <a:p>
            <a:r>
              <a:rPr lang="en-US" sz="1800">
                <a:solidFill>
                  <a:srgbClr val="282C33"/>
                </a:solidFill>
                <a:effectLst/>
                <a:latin typeface="Time"/>
                <a:ea typeface="Time"/>
                <a:cs typeface="Time"/>
              </a:rPr>
              <a:t> A data flow diagram (DFD) maps out the flow of information for any process or system.</a:t>
            </a:r>
            <a:endParaRPr lang="en-US" sz="1800">
              <a:latin typeface="Calibri" panose="020F0502020204030204" pitchFamily="34" charset="0"/>
              <a:ea typeface="Time"/>
              <a:cs typeface="Time"/>
            </a:endParaRPr>
          </a:p>
          <a:p>
            <a:r>
              <a:rPr lang="en-US" sz="1800">
                <a:solidFill>
                  <a:srgbClr val="282C33"/>
                </a:solidFill>
                <a:effectLst/>
                <a:latin typeface="Time"/>
                <a:ea typeface="Time"/>
                <a:cs typeface="Time"/>
              </a:rPr>
              <a:t> It uses defined symbols like rectangles, circles and arrows, plus short text labels, to show data inputs, outputs, storage points and the routes between each destination.</a:t>
            </a:r>
            <a:endParaRPr lang="en-US"/>
          </a:p>
        </p:txBody>
      </p:sp>
    </p:spTree>
    <p:extLst>
      <p:ext uri="{BB962C8B-B14F-4D97-AF65-F5344CB8AC3E}">
        <p14:creationId xmlns:p14="http://schemas.microsoft.com/office/powerpoint/2010/main" val="103060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BB44-4CF0-3040-8A53-C11EFCB67D63}"/>
              </a:ext>
            </a:extLst>
          </p:cNvPr>
          <p:cNvSpPr>
            <a:spLocks noGrp="1"/>
          </p:cNvSpPr>
          <p:nvPr>
            <p:ph type="title"/>
          </p:nvPr>
        </p:nvSpPr>
        <p:spPr/>
        <p:txBody>
          <a:bodyPr/>
          <a:lstStyle/>
          <a:p>
            <a:r>
              <a:rPr lang="en-US"/>
              <a:t>DFD LEVEL 0</a:t>
            </a:r>
          </a:p>
        </p:txBody>
      </p:sp>
      <p:pic>
        <p:nvPicPr>
          <p:cNvPr id="6" name="Content Placeholder 5">
            <a:extLst>
              <a:ext uri="{FF2B5EF4-FFF2-40B4-BE49-F238E27FC236}">
                <a16:creationId xmlns:a16="http://schemas.microsoft.com/office/drawing/2014/main" id="{CA1F00A7-DA67-3C44-8BD1-5E4077D103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158" y="2089942"/>
            <a:ext cx="8953500" cy="4720431"/>
          </a:xfrm>
          <a:prstGeom prst="rect">
            <a:avLst/>
          </a:prstGeom>
        </p:spPr>
      </p:pic>
    </p:spTree>
    <p:extLst>
      <p:ext uri="{BB962C8B-B14F-4D97-AF65-F5344CB8AC3E}">
        <p14:creationId xmlns:p14="http://schemas.microsoft.com/office/powerpoint/2010/main" val="1524703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51FE-A6CD-5244-96E6-39A8FDF5ED72}"/>
              </a:ext>
            </a:extLst>
          </p:cNvPr>
          <p:cNvSpPr>
            <a:spLocks noGrp="1"/>
          </p:cNvSpPr>
          <p:nvPr>
            <p:ph type="title"/>
          </p:nvPr>
        </p:nvSpPr>
        <p:spPr/>
        <p:txBody>
          <a:bodyPr/>
          <a:lstStyle/>
          <a:p>
            <a:r>
              <a:rPr lang="en-US"/>
              <a:t>DFD LEVEL 1</a:t>
            </a:r>
          </a:p>
        </p:txBody>
      </p:sp>
      <p:pic>
        <p:nvPicPr>
          <p:cNvPr id="6" name="Content Placeholder 5" descr="Project Report new [Compatibility Mode] - Word">
            <a:extLst>
              <a:ext uri="{FF2B5EF4-FFF2-40B4-BE49-F238E27FC236}">
                <a16:creationId xmlns:a16="http://schemas.microsoft.com/office/drawing/2014/main" id="{82CC9230-311D-4549-AED5-D53A29049E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3156" y="2339974"/>
            <a:ext cx="6953250" cy="4518025"/>
          </a:xfrm>
          <a:prstGeom prst="rect">
            <a:avLst/>
          </a:prstGeom>
        </p:spPr>
      </p:pic>
    </p:spTree>
    <p:extLst>
      <p:ext uri="{BB962C8B-B14F-4D97-AF65-F5344CB8AC3E}">
        <p14:creationId xmlns:p14="http://schemas.microsoft.com/office/powerpoint/2010/main" val="712843047"/>
      </p:ext>
    </p:extLst>
  </p:cSld>
  <p:clrMapOvr>
    <a:masterClrMapping/>
  </p:clrMapOvr>
</p:sld>
</file>

<file path=ppt/theme/theme1.xml><?xml version="1.0" encoding="utf-8"?>
<a:theme xmlns:a="http://schemas.openxmlformats.org/drawingml/2006/main" name="CosineVTI">
  <a:themeElements>
    <a:clrScheme name="AnalogousFromDarkSeedLeftStep">
      <a:dk1>
        <a:srgbClr val="000000"/>
      </a:dk1>
      <a:lt1>
        <a:srgbClr val="FFFFFF"/>
      </a:lt1>
      <a:dk2>
        <a:srgbClr val="1F2237"/>
      </a:dk2>
      <a:lt2>
        <a:srgbClr val="E2E8E2"/>
      </a:lt2>
      <a:accent1>
        <a:srgbClr val="E629E7"/>
      </a:accent1>
      <a:accent2>
        <a:srgbClr val="8517D5"/>
      </a:accent2>
      <a:accent3>
        <a:srgbClr val="4729E7"/>
      </a:accent3>
      <a:accent4>
        <a:srgbClr val="1748D5"/>
      </a:accent4>
      <a:accent5>
        <a:srgbClr val="29A9E7"/>
      </a:accent5>
      <a:accent6>
        <a:srgbClr val="14B7A8"/>
      </a:accent6>
      <a:hlink>
        <a:srgbClr val="3F80B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TotalTime>
  <Words>1078</Words>
  <Application>Microsoft Office PowerPoint</Application>
  <PresentationFormat>Widescreen</PresentationFormat>
  <Paragraphs>260</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Grandview</vt:lpstr>
      <vt:lpstr>Time</vt:lpstr>
      <vt:lpstr>Wingdings</vt:lpstr>
      <vt:lpstr>CosineVTI</vt:lpstr>
      <vt:lpstr>MUCIX(WEBSITE)</vt:lpstr>
      <vt:lpstr>WORK DISTRIBUTION</vt:lpstr>
      <vt:lpstr>MUCIX </vt:lpstr>
      <vt:lpstr>OBJECTIVES</vt:lpstr>
      <vt:lpstr>Features Of Mucix</vt:lpstr>
      <vt:lpstr>TECHNOLOGIES</vt:lpstr>
      <vt:lpstr> DFD (Data Flow Diagram)</vt:lpstr>
      <vt:lpstr>DFD LEVEL 0</vt:lpstr>
      <vt:lpstr>DFD LEVEL 1</vt:lpstr>
      <vt:lpstr>DATA DICTIONARY</vt:lpstr>
      <vt:lpstr>DATA DICTIONARY</vt:lpstr>
      <vt:lpstr>DATA DICTIONARY</vt:lpstr>
      <vt:lpstr>DATA DICTIONARY</vt:lpstr>
      <vt:lpstr>SAMPLE CODE FRONT-END</vt:lpstr>
      <vt:lpstr>SAMPLE CODE BACK-END</vt:lpstr>
      <vt:lpstr>SCREENSHOTS</vt:lpstr>
      <vt:lpstr>PowerPoint Presentation</vt:lpstr>
      <vt:lpstr>PowerPoint Presentation</vt:lpstr>
      <vt:lpstr>PowerPoint Presentation</vt:lpstr>
      <vt:lpstr>PowerPoint Presentation</vt:lpstr>
      <vt:lpstr>PowerPoint Presentation</vt:lpstr>
      <vt:lpstr>PowerPoint Presentation</vt:lpstr>
      <vt:lpstr>SCREENSHOT OF DATABASE AUTHENTICATION</vt:lpstr>
      <vt:lpstr>PowerPoint Presentation</vt:lpstr>
      <vt:lpstr>CONCLUSION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Manan</dc:creator>
  <cp:lastModifiedBy>Kalp</cp:lastModifiedBy>
  <cp:revision>233</cp:revision>
  <dcterms:created xsi:type="dcterms:W3CDTF">2021-09-30T10:39:48Z</dcterms:created>
  <dcterms:modified xsi:type="dcterms:W3CDTF">2022-05-06T17:09:10Z</dcterms:modified>
</cp:coreProperties>
</file>