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2" r:id="rId1"/>
  </p:sldMasterIdLst>
  <p:notesMasterIdLst>
    <p:notesMasterId r:id="rId24"/>
  </p:notesMasterIdLst>
  <p:sldIdLst>
    <p:sldId id="275" r:id="rId2"/>
    <p:sldId id="258" r:id="rId3"/>
    <p:sldId id="261" r:id="rId4"/>
    <p:sldId id="259" r:id="rId5"/>
    <p:sldId id="276" r:id="rId6"/>
    <p:sldId id="287" r:id="rId7"/>
    <p:sldId id="288" r:id="rId8"/>
    <p:sldId id="266" r:id="rId9"/>
    <p:sldId id="268" r:id="rId10"/>
    <p:sldId id="279" r:id="rId11"/>
    <p:sldId id="289" r:id="rId12"/>
    <p:sldId id="272" r:id="rId13"/>
    <p:sldId id="281" r:id="rId14"/>
    <p:sldId id="282" r:id="rId15"/>
    <p:sldId id="290" r:id="rId16"/>
    <p:sldId id="291" r:id="rId17"/>
    <p:sldId id="292" r:id="rId18"/>
    <p:sldId id="293" r:id="rId19"/>
    <p:sldId id="294" r:id="rId20"/>
    <p:sldId id="273" r:id="rId21"/>
    <p:sldId id="26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>
        <p:scale>
          <a:sx n="76" d="100"/>
          <a:sy n="76" d="100"/>
        </p:scale>
        <p:origin x="-1188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ACDEF-CEA7-4D32-A5AE-DBF40533EB62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2282-BBE7-4A0F-9B32-94E2102FA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92282-BBE7-4A0F-9B32-94E2102FA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C7C3F-1D10-4547-8424-3E0325D12599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85479-2EF8-43EE-A9ED-2B6E43307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600" y="228600"/>
            <a:ext cx="9296400" cy="1447800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classifying Tickets to </a:t>
            </a:r>
            <a:r>
              <a:rPr lang="en-US" sz="1800" dirty="0">
                <a:solidFill>
                  <a:schemeClr val="tx2"/>
                </a:solidFill>
              </a:rPr>
              <a:t>Appropriate Category </a:t>
            </a:r>
            <a:r>
              <a:rPr lang="en-US" sz="1800" dirty="0" smtClean="0">
                <a:solidFill>
                  <a:schemeClr val="tx2"/>
                </a:solidFill>
              </a:rPr>
              <a:t>and Subcategories</a:t>
            </a:r>
            <a:endParaRPr lang="en-IN" sz="1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08ACDB-FACC-464C-999E-FB52FB76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361" y="2897945"/>
            <a:ext cx="5339443" cy="2261884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       </a:t>
            </a:r>
            <a:r>
              <a:rPr lang="en-IN" sz="1900" dirty="0" smtClean="0">
                <a:solidFill>
                  <a:schemeClr val="tx1"/>
                </a:solidFill>
              </a:rPr>
              <a:t>Kalpa subbaiah</a:t>
            </a:r>
          </a:p>
          <a:p>
            <a:pPr algn="r"/>
            <a:r>
              <a:rPr lang="en-IN" sz="1900" dirty="0">
                <a:solidFill>
                  <a:schemeClr val="tx1"/>
                </a:solidFill>
              </a:rPr>
              <a:t>Supratim</a:t>
            </a:r>
          </a:p>
          <a:p>
            <a:pPr algn="r"/>
            <a:r>
              <a:rPr lang="en-IN" sz="1900" dirty="0">
                <a:solidFill>
                  <a:schemeClr val="tx1"/>
                </a:solidFill>
              </a:rPr>
              <a:t> SAIKIRAN </a:t>
            </a:r>
          </a:p>
          <a:p>
            <a:pPr algn="r"/>
            <a:r>
              <a:rPr lang="en-IN" sz="2300" dirty="0" smtClean="0">
                <a:solidFill>
                  <a:schemeClr val="tx1"/>
                </a:solidFill>
              </a:rPr>
              <a:t>                                       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Removed Stopwords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63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Transform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467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MLP Model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315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MLP CategorY Result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57838"/>
            <a:ext cx="8534400" cy="50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    MLP Sub-Category Result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8763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CNN Model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7772400" cy="57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CNN CategorY Result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32376"/>
            <a:ext cx="8686800" cy="29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    CNN Sub-Category Result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3610"/>
            <a:ext cx="8686800" cy="18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NN Model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71627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NN Category Result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02853"/>
            <a:ext cx="8610600" cy="18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28184"/>
            <a:ext cx="5791200" cy="1371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BUSINESS PROBLEM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91400" cy="1600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Lifeline Health Services </a:t>
            </a:r>
            <a:r>
              <a:rPr lang="en-US" sz="2400" dirty="0">
                <a:latin typeface="Arial Narrow" pitchFamily="34" charset="0"/>
              </a:rPr>
              <a:t>t</a:t>
            </a:r>
            <a:r>
              <a:rPr lang="en-US" sz="2400" dirty="0" smtClean="0">
                <a:latin typeface="Arial Narrow" pitchFamily="34" charset="0"/>
              </a:rPr>
              <a:t>ickets </a:t>
            </a:r>
            <a:r>
              <a:rPr lang="en-US" sz="2400" dirty="0">
                <a:latin typeface="Arial Narrow" pitchFamily="34" charset="0"/>
              </a:rPr>
              <a:t>have the details of </a:t>
            </a:r>
            <a:r>
              <a:rPr lang="en-US" sz="2400" dirty="0" smtClean="0">
                <a:latin typeface="Arial Narrow" pitchFamily="34" charset="0"/>
              </a:rPr>
              <a:t>Summary and Description of </a:t>
            </a:r>
            <a:r>
              <a:rPr lang="en-US" sz="2400" dirty="0">
                <a:latin typeface="Arial Narrow" pitchFamily="34" charset="0"/>
              </a:rPr>
              <a:t>the calls written by various staff members with no standard text guidelines. The challenge is, based on the S</a:t>
            </a:r>
            <a:r>
              <a:rPr lang="en-US" sz="2400" dirty="0" smtClean="0">
                <a:latin typeface="Arial Narrow" pitchFamily="34" charset="0"/>
              </a:rPr>
              <a:t>ummary </a:t>
            </a:r>
            <a:r>
              <a:rPr lang="en-US" sz="2400" dirty="0">
                <a:latin typeface="Arial Narrow" pitchFamily="34" charset="0"/>
              </a:rPr>
              <a:t>and Description of the call written in </a:t>
            </a:r>
            <a:r>
              <a:rPr lang="en-US" sz="2400" dirty="0" smtClean="0">
                <a:latin typeface="Arial Narrow" pitchFamily="34" charset="0"/>
              </a:rPr>
              <a:t>͞converse͟ column</a:t>
            </a:r>
            <a:r>
              <a:rPr lang="en-US" sz="2400" dirty="0">
                <a:latin typeface="Arial Narrow" pitchFamily="34" charset="0"/>
              </a:rPr>
              <a:t>, the ticket is to be classified to Appropriate Category </a:t>
            </a:r>
            <a:r>
              <a:rPr lang="en-US" sz="2400" dirty="0" smtClean="0">
                <a:latin typeface="Arial Narrow" pitchFamily="34" charset="0"/>
              </a:rPr>
              <a:t>and Subcategories</a:t>
            </a:r>
            <a:endParaRPr lang="en-US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Evaluation Metrics Comparison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20708"/>
              </p:ext>
            </p:extLst>
          </p:nvPr>
        </p:nvGraphicFramePr>
        <p:xfrm>
          <a:off x="762000" y="1524000"/>
          <a:ext cx="5334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524000"/>
                <a:gridCol w="16764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</a:p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Subcategory</a:t>
                      </a:r>
                    </a:p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smtClean="0"/>
              <a:t>Q &amp; 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23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9407048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Preprocessing Required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9047"/>
            <a:ext cx="8763000" cy="42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Deep Learning Algorithms:</a:t>
            </a:r>
          </a:p>
          <a:p>
            <a:pPr marL="0" indent="0">
              <a:buNone/>
            </a:pPr>
            <a:r>
              <a:rPr lang="en-US" sz="2800" dirty="0" smtClean="0"/>
              <a:t>MLP</a:t>
            </a:r>
          </a:p>
          <a:p>
            <a:pPr marL="0" indent="0">
              <a:buNone/>
            </a:pPr>
            <a:r>
              <a:rPr lang="en-US" sz="2800" dirty="0" smtClean="0"/>
              <a:t>CNN</a:t>
            </a:r>
          </a:p>
          <a:p>
            <a:pPr marL="0" indent="0">
              <a:buNone/>
            </a:pPr>
            <a:r>
              <a:rPr lang="en-US" sz="2800" dirty="0" smtClean="0"/>
              <a:t>RNN-LSTM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Performance Metrics:</a:t>
            </a:r>
          </a:p>
          <a:p>
            <a:pPr marL="0" indent="0">
              <a:buNone/>
            </a:pPr>
            <a:r>
              <a:rPr lang="en-US" sz="2800" dirty="0" smtClean="0"/>
              <a:t>Accuracy</a:t>
            </a:r>
          </a:p>
          <a:p>
            <a:pPr marL="0" indent="0">
              <a:buNone/>
            </a:pPr>
            <a:r>
              <a:rPr lang="en-US" sz="2800" dirty="0" smtClean="0"/>
              <a:t>Recall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1295102"/>
            <a:ext cx="793543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Understanding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19" y="1275479"/>
            <a:ext cx="5040762" cy="4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Understanding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7" y="1433234"/>
            <a:ext cx="605874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Understanding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7543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33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6400" dirty="0" smtClean="0"/>
              <a:t>Data Preprocessing:</a:t>
            </a:r>
          </a:p>
          <a:p>
            <a:pPr marL="0" indent="0">
              <a:buNone/>
            </a:pPr>
            <a:r>
              <a:rPr lang="en-US" sz="6400" dirty="0" smtClean="0"/>
              <a:t>	Remove NAN’s</a:t>
            </a:r>
          </a:p>
          <a:p>
            <a:pPr marL="0" indent="0">
              <a:buNone/>
            </a:pPr>
            <a:r>
              <a:rPr lang="en-US" sz="6400" dirty="0" smtClean="0"/>
              <a:t>	Remove Stopwords</a:t>
            </a:r>
          </a:p>
          <a:p>
            <a:pPr marL="0" indent="0">
              <a:buNone/>
            </a:pPr>
            <a:r>
              <a:rPr lang="en-US" sz="6400" dirty="0" smtClean="0"/>
              <a:t>	Stemming</a:t>
            </a:r>
          </a:p>
          <a:p>
            <a:pPr marL="0" indent="0">
              <a:buNone/>
            </a:pPr>
            <a:r>
              <a:rPr lang="en-US" sz="6400" dirty="0"/>
              <a:t>	</a:t>
            </a:r>
            <a:r>
              <a:rPr lang="en-US" sz="6400" dirty="0" smtClean="0"/>
              <a:t>Strip Whitespaces</a:t>
            </a:r>
          </a:p>
          <a:p>
            <a:pPr marL="0" indent="0">
              <a:buNone/>
            </a:pPr>
            <a:endParaRPr lang="en-US" sz="6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6400" dirty="0" smtClean="0"/>
              <a:t>Word Embedding –Glove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6400" dirty="0"/>
              <a:t>vectorize the text samples into a 2D integer </a:t>
            </a:r>
            <a:r>
              <a:rPr lang="en-US" sz="6400" dirty="0" smtClean="0"/>
              <a:t>tensor- </a:t>
            </a:r>
            <a:r>
              <a:rPr lang="en-US" sz="6400" dirty="0" err="1" smtClean="0"/>
              <a:t>tokenizer</a:t>
            </a:r>
            <a:endParaRPr lang="en-US" sz="6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6400" dirty="0"/>
              <a:t>dictionary mapping label name to numeric id (</a:t>
            </a:r>
            <a:r>
              <a:rPr lang="en-US" sz="6400" dirty="0" smtClean="0"/>
              <a:t>LabelEncoder.transform)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6400" dirty="0"/>
              <a:t>One hot encoding of </a:t>
            </a:r>
            <a:r>
              <a:rPr lang="en-US" sz="6400" dirty="0" smtClean="0"/>
              <a:t>labels</a:t>
            </a:r>
          </a:p>
          <a:p>
            <a:pPr marL="0" indent="0">
              <a:buNone/>
            </a:pPr>
            <a:r>
              <a:rPr lang="en-US" sz="6400" dirty="0" smtClean="0"/>
              <a:t>           </a:t>
            </a:r>
            <a:endParaRPr lang="en-US" sz="6400" dirty="0" smtClean="0"/>
          </a:p>
          <a:p>
            <a:pPr>
              <a:buFont typeface="Wingdings" pitchFamily="2" charset="2"/>
              <a:buChar char="Ø"/>
            </a:pPr>
            <a:r>
              <a:rPr lang="en-US" sz="6400" dirty="0" smtClean="0"/>
              <a:t>Applied modeling</a:t>
            </a:r>
          </a:p>
          <a:p>
            <a:pPr>
              <a:buFont typeface="Wingdings" pitchFamily="2" charset="2"/>
              <a:buChar char="Ø"/>
            </a:pPr>
            <a:endParaRPr lang="en-US" sz="6400" dirty="0" smtClean="0"/>
          </a:p>
          <a:p>
            <a:pPr>
              <a:buFont typeface="Wingdings" pitchFamily="2" charset="2"/>
              <a:buChar char="Ø"/>
            </a:pPr>
            <a:r>
              <a:rPr lang="en-US" sz="6400" dirty="0" smtClean="0"/>
              <a:t>Evaluated using confusion metrics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1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Removed NAN’s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12" y="2190249"/>
            <a:ext cx="3030175" cy="2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961</TotalTime>
  <Words>153</Words>
  <Application>Microsoft Office PowerPoint</Application>
  <PresentationFormat>On-screen Show (4:3)</PresentationFormat>
  <Paragraphs>86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Essential</vt:lpstr>
      <vt:lpstr> classifying Tickets to Appropriate Category and Subcategories</vt:lpstr>
      <vt:lpstr>BUSINESS PROBLEM</vt:lpstr>
      <vt:lpstr>METHODOLOGY</vt:lpstr>
      <vt:lpstr>DATA SOURCE</vt:lpstr>
      <vt:lpstr>Data Understanding</vt:lpstr>
      <vt:lpstr>Data Understanding</vt:lpstr>
      <vt:lpstr>Data Understanding</vt:lpstr>
      <vt:lpstr>Methodology</vt:lpstr>
      <vt:lpstr>Removed NAN’s</vt:lpstr>
      <vt:lpstr>Removed Stopwords</vt:lpstr>
      <vt:lpstr>Data Transform</vt:lpstr>
      <vt:lpstr>MLP Model</vt:lpstr>
      <vt:lpstr>MLP CategorY Result</vt:lpstr>
      <vt:lpstr>        MLP Sub-Category Result</vt:lpstr>
      <vt:lpstr>CNN Model</vt:lpstr>
      <vt:lpstr>CNN CategorY Result</vt:lpstr>
      <vt:lpstr>        CNN Sub-Category Result</vt:lpstr>
      <vt:lpstr>RNN Model</vt:lpstr>
      <vt:lpstr>RNN Category Result</vt:lpstr>
      <vt:lpstr>Evaluation Metrics Comparison</vt:lpstr>
      <vt:lpstr>PowerPoint Presentation</vt:lpstr>
      <vt:lpstr>        Data Preprocessing Required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192</cp:revision>
  <dcterms:created xsi:type="dcterms:W3CDTF">2017-08-10T21:45:49Z</dcterms:created>
  <dcterms:modified xsi:type="dcterms:W3CDTF">2017-10-08T06:41:47Z</dcterms:modified>
</cp:coreProperties>
</file>