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1"/>
  </p:sldMasterIdLst>
  <p:sldIdLst>
    <p:sldId id="275" r:id="rId2"/>
    <p:sldId id="274" r:id="rId3"/>
    <p:sldId id="258" r:id="rId4"/>
    <p:sldId id="261" r:id="rId5"/>
    <p:sldId id="259" r:id="rId6"/>
    <p:sldId id="276" r:id="rId7"/>
    <p:sldId id="277" r:id="rId8"/>
    <p:sldId id="266" r:id="rId9"/>
    <p:sldId id="268" r:id="rId10"/>
    <p:sldId id="279" r:id="rId11"/>
    <p:sldId id="280" r:id="rId12"/>
    <p:sldId id="271" r:id="rId13"/>
    <p:sldId id="272" r:id="rId14"/>
    <p:sldId id="27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7C3F-1D10-4547-8424-3E0325D1259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7C3F-1D10-4547-8424-3E0325D1259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7C3F-1D10-4547-8424-3E0325D1259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7C3F-1D10-4547-8424-3E0325D1259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7C3F-1D10-4547-8424-3E0325D1259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7C3F-1D10-4547-8424-3E0325D1259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7C3F-1D10-4547-8424-3E0325D1259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7C3F-1D10-4547-8424-3E0325D1259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7C3F-1D10-4547-8424-3E0325D1259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7C3F-1D10-4547-8424-3E0325D1259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7C3F-1D10-4547-8424-3E0325D1259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9FBC7C3F-1D10-4547-8424-3E0325D1259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2B62F2D4-F5E2-4D04-AC7D-FBA2762736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D85479-2EF8-43EE-A9ED-2B6E43307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7693269" cy="644767"/>
          </a:xfrm>
        </p:spPr>
        <p:txBody>
          <a:bodyPr>
            <a:noAutofit/>
          </a:bodyPr>
          <a:lstStyle/>
          <a:p>
            <a:pPr algn="r"/>
            <a:r>
              <a:rPr lang="en-IN" sz="3200" dirty="0" smtClean="0">
                <a:solidFill>
                  <a:schemeClr val="tx1"/>
                </a:solidFill>
              </a:rPr>
              <a:t>Predicting credit card payment defaulters</a:t>
            </a:r>
            <a:r>
              <a:rPr lang="en-IN" sz="36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/>
            </a:r>
            <a:br>
              <a:rPr lang="en-IN" sz="3600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</a:br>
            <a:endParaRPr lang="en-IN" sz="36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208ACDB-FACC-464C-999E-FB52FB76D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0361" y="2897945"/>
            <a:ext cx="5339443" cy="2261884"/>
          </a:xfrm>
        </p:spPr>
        <p:txBody>
          <a:bodyPr>
            <a:normAutofit fontScale="77500" lnSpcReduction="20000"/>
          </a:bodyPr>
          <a:lstStyle/>
          <a:p>
            <a:endParaRPr lang="en-IN" dirty="0"/>
          </a:p>
          <a:p>
            <a:pPr algn="r"/>
            <a:r>
              <a:rPr lang="en-IN" sz="2800" dirty="0" smtClean="0">
                <a:solidFill>
                  <a:schemeClr val="tx1"/>
                </a:solidFill>
              </a:rPr>
              <a:t>       </a:t>
            </a:r>
            <a:r>
              <a:rPr lang="en-IN" sz="2800" dirty="0" smtClean="0">
                <a:solidFill>
                  <a:schemeClr val="tx1"/>
                </a:solidFill>
              </a:rPr>
              <a:t>                                        </a:t>
            </a:r>
          </a:p>
          <a:p>
            <a:pPr algn="r"/>
            <a:r>
              <a:rPr lang="en-IN" sz="2800" dirty="0" smtClean="0">
                <a:solidFill>
                  <a:schemeClr val="tx1"/>
                </a:solidFill>
              </a:rPr>
              <a:t>Kalpa </a:t>
            </a:r>
            <a:r>
              <a:rPr lang="en-IN" dirty="0">
                <a:solidFill>
                  <a:schemeClr val="tx1"/>
                </a:solidFill>
              </a:rPr>
              <a:t>S</a:t>
            </a:r>
            <a:r>
              <a:rPr lang="en-IN" sz="2800" dirty="0" smtClean="0">
                <a:solidFill>
                  <a:schemeClr val="tx1"/>
                </a:solidFill>
              </a:rPr>
              <a:t>ubbaiah</a:t>
            </a:r>
            <a:endParaRPr lang="en-IN" sz="2800" dirty="0" smtClean="0">
              <a:solidFill>
                <a:schemeClr val="tx1"/>
              </a:solidFill>
            </a:endParaRPr>
          </a:p>
          <a:p>
            <a:pPr algn="r"/>
            <a:r>
              <a:rPr lang="en-IN" sz="2800" dirty="0" smtClean="0">
                <a:solidFill>
                  <a:schemeClr val="tx1"/>
                </a:solidFill>
              </a:rPr>
              <a:t>               </a:t>
            </a:r>
            <a:r>
              <a:rPr lang="en-IN" sz="2800" dirty="0" smtClean="0">
                <a:solidFill>
                  <a:schemeClr val="tx1"/>
                </a:solidFill>
              </a:rPr>
              <a:t>                         Supratim </a:t>
            </a:r>
            <a:r>
              <a:rPr lang="en-IN" dirty="0">
                <a:solidFill>
                  <a:schemeClr val="tx1"/>
                </a:solidFill>
              </a:rPr>
              <a:t>C</a:t>
            </a:r>
            <a:r>
              <a:rPr lang="en-IN" sz="2800" dirty="0" smtClean="0">
                <a:solidFill>
                  <a:schemeClr val="tx1"/>
                </a:solidFill>
              </a:rPr>
              <a:t>haudhuri</a:t>
            </a:r>
            <a:endParaRPr lang="en-IN" sz="2800" dirty="0" smtClean="0">
              <a:solidFill>
                <a:schemeClr val="tx1"/>
              </a:solidFill>
            </a:endParaRPr>
          </a:p>
          <a:p>
            <a:pPr algn="r"/>
            <a:r>
              <a:rPr lang="en-IN" sz="2800" dirty="0" smtClean="0">
                <a:solidFill>
                  <a:schemeClr val="tx1"/>
                </a:solidFill>
              </a:rPr>
              <a:t>                                                   Sasi </a:t>
            </a:r>
            <a:r>
              <a:rPr lang="en-IN" dirty="0">
                <a:solidFill>
                  <a:schemeClr val="tx1"/>
                </a:solidFill>
              </a:rPr>
              <a:t>K</a:t>
            </a:r>
            <a:r>
              <a:rPr lang="en-IN" sz="2800" dirty="0" smtClean="0">
                <a:solidFill>
                  <a:schemeClr val="tx1"/>
                </a:solidFill>
              </a:rPr>
              <a:t>umar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778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PCA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Screeplot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258" y="1404655"/>
            <a:ext cx="6325483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5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VIF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524000"/>
            <a:ext cx="50056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5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ROC Curve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63" y="1357023"/>
            <a:ext cx="6792273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3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Evaluation Metrics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6" name="Picture 5" descr="cof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2782743" cy="4173223"/>
          </a:xfrm>
          <a:prstGeom prst="rect">
            <a:avLst/>
          </a:prstGeom>
        </p:spPr>
      </p:pic>
      <p:pic>
        <p:nvPicPr>
          <p:cNvPr id="7" name="Picture 6" descr="conf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610515"/>
            <a:ext cx="2852824" cy="4094866"/>
          </a:xfrm>
          <a:prstGeom prst="rect">
            <a:avLst/>
          </a:prstGeom>
        </p:spPr>
      </p:pic>
      <p:pic>
        <p:nvPicPr>
          <p:cNvPr id="8" name="Picture 7" descr="conf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082" y="1600200"/>
            <a:ext cx="2825471" cy="40989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8779" y="116083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70034" y="1160838"/>
            <a:ext cx="115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StepAIC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62799" y="1160838"/>
            <a:ext cx="137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4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Evaluation Metrics Comparison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00" y="1690445"/>
            <a:ext cx="6801799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6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 smtClean="0"/>
              <a:t>Q &amp; A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21237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6477000" cy="68548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PRESENTATION OUTLINE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7620000" cy="4373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Business Problem</a:t>
            </a:r>
          </a:p>
          <a:p>
            <a:r>
              <a:rPr lang="en-US" sz="2800" dirty="0" smtClean="0"/>
              <a:t>Data Source</a:t>
            </a:r>
          </a:p>
          <a:p>
            <a:r>
              <a:rPr lang="en-US" sz="2800" dirty="0" smtClean="0"/>
              <a:t>Methodology</a:t>
            </a:r>
          </a:p>
          <a:p>
            <a:pPr lvl="1">
              <a:buFont typeface="Wingdings" pitchFamily="2" charset="2"/>
              <a:buChar char="ü"/>
            </a:pPr>
            <a:r>
              <a:rPr lang="en-US" sz="2600" dirty="0" smtClean="0"/>
              <a:t>Data Preprocessing/Feature Engineering</a:t>
            </a:r>
          </a:p>
          <a:p>
            <a:pPr lvl="1">
              <a:buFont typeface="Wingdings" pitchFamily="2" charset="2"/>
              <a:buChar char="ü"/>
            </a:pPr>
            <a:r>
              <a:rPr lang="en-US" sz="2600" dirty="0" smtClean="0"/>
              <a:t>Modeling</a:t>
            </a:r>
            <a:endParaRPr lang="en-US" sz="2600" dirty="0" smtClean="0"/>
          </a:p>
          <a:p>
            <a:r>
              <a:rPr lang="en-US" sz="2800" dirty="0" smtClean="0"/>
              <a:t>Evaluation/Results</a:t>
            </a:r>
          </a:p>
          <a:p>
            <a:r>
              <a:rPr lang="en-US" sz="2800" dirty="0" smtClean="0"/>
              <a:t>Summary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19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-457200"/>
            <a:ext cx="5791200" cy="13716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BUSINESS PROBLEM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391400" cy="4373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 data depicts the cases of customers’ default payments in </a:t>
            </a:r>
            <a:r>
              <a:rPr lang="en-US" dirty="0" smtClean="0"/>
              <a:t>Taiwan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Given the specific variables (Credit records, demographic data and repayment history), we want to predict if an individual will default payments in the next month.</a:t>
            </a:r>
            <a:endParaRPr lang="en-US" dirty="0" smtClean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sz="2800" dirty="0" smtClean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82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METHODOLOGY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Programming Language : </a:t>
            </a:r>
            <a:r>
              <a:rPr lang="en-US" sz="2400" b="0" dirty="0" smtClean="0"/>
              <a:t>R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Machine Learning Algorithm:</a:t>
            </a:r>
          </a:p>
          <a:p>
            <a:pPr marL="0" indent="0">
              <a:buNone/>
            </a:pPr>
            <a:r>
              <a:rPr lang="en-US" sz="2800" dirty="0" smtClean="0"/>
              <a:t>Glm</a:t>
            </a:r>
          </a:p>
          <a:p>
            <a:pPr marL="0" indent="0">
              <a:buNone/>
            </a:pPr>
            <a:r>
              <a:rPr lang="en-US" sz="2800" dirty="0" err="1" smtClean="0"/>
              <a:t>StepAIC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Naïve Bayes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Performance Metrics:</a:t>
            </a:r>
          </a:p>
          <a:p>
            <a:pPr marL="0" indent="0">
              <a:buNone/>
            </a:pPr>
            <a:r>
              <a:rPr lang="en-US" sz="2800" dirty="0" smtClean="0"/>
              <a:t>Confusion metrics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726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-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DATA SOURCE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15" y="1143000"/>
            <a:ext cx="7659169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Data Understanding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16" y="1156970"/>
            <a:ext cx="6935168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2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Correlation in Data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969" y="1096741"/>
            <a:ext cx="5630061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4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Methodology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Data Preprocessing:</a:t>
            </a:r>
          </a:p>
          <a:p>
            <a:pPr marL="0" indent="0">
              <a:buNone/>
            </a:pPr>
            <a:r>
              <a:rPr lang="en-US" sz="2800" dirty="0" smtClean="0"/>
              <a:t>	Convert the categorical data types into factors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	Remove Class Imbalance</a:t>
            </a:r>
          </a:p>
          <a:p>
            <a:pPr marL="0" indent="0">
              <a:buNone/>
            </a:pPr>
            <a:r>
              <a:rPr lang="en-US" sz="2800" dirty="0" smtClean="0"/>
              <a:t>	Standardize the data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Reduced Features using PCA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Applied modeling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Evaluated using confusion metrics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419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PCA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Summary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232" y="1833340"/>
            <a:ext cx="5801535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330</TotalTime>
  <Words>119</Words>
  <Application>Microsoft Office PowerPoint</Application>
  <PresentationFormat>On-screen Show (4:3)</PresentationFormat>
  <Paragraphs>65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NewsPrint</vt:lpstr>
      <vt:lpstr>Predicting credit card payment defaulters </vt:lpstr>
      <vt:lpstr>PRESENTATION OUTLINE</vt:lpstr>
      <vt:lpstr>BUSINESS PROBLEM</vt:lpstr>
      <vt:lpstr>METHODOLOGY</vt:lpstr>
      <vt:lpstr>DATA SOURCE</vt:lpstr>
      <vt:lpstr>Data Understanding</vt:lpstr>
      <vt:lpstr>Correlation in Data</vt:lpstr>
      <vt:lpstr>Methodology</vt:lpstr>
      <vt:lpstr>PCA Summary</vt:lpstr>
      <vt:lpstr>PCA Screeplot</vt:lpstr>
      <vt:lpstr>VIF</vt:lpstr>
      <vt:lpstr>ROC Curve</vt:lpstr>
      <vt:lpstr>Evaluation Metrics</vt:lpstr>
      <vt:lpstr>Evaluation Metrics Comparison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105</cp:revision>
  <dcterms:created xsi:type="dcterms:W3CDTF">2017-08-10T21:45:49Z</dcterms:created>
  <dcterms:modified xsi:type="dcterms:W3CDTF">2017-08-20T15:48:48Z</dcterms:modified>
</cp:coreProperties>
</file>