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72" r:id="rId1"/>
  </p:sldMasterIdLst>
  <p:sldIdLst>
    <p:sldId id="275" r:id="rId2"/>
    <p:sldId id="258" r:id="rId3"/>
    <p:sldId id="261" r:id="rId4"/>
    <p:sldId id="259" r:id="rId5"/>
    <p:sldId id="276" r:id="rId6"/>
    <p:sldId id="277" r:id="rId7"/>
    <p:sldId id="266" r:id="rId8"/>
    <p:sldId id="268" r:id="rId9"/>
    <p:sldId id="279" r:id="rId10"/>
    <p:sldId id="280" r:id="rId11"/>
    <p:sldId id="271" r:id="rId12"/>
    <p:sldId id="272" r:id="rId13"/>
    <p:sldId id="281" r:id="rId14"/>
    <p:sldId id="282" r:id="rId15"/>
    <p:sldId id="283" r:id="rId16"/>
    <p:sldId id="284" r:id="rId17"/>
    <p:sldId id="286" r:id="rId18"/>
    <p:sldId id="285" r:id="rId19"/>
    <p:sldId id="273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660"/>
  </p:normalViewPr>
  <p:slideViewPr>
    <p:cSldViewPr>
      <p:cViewPr>
        <p:scale>
          <a:sx n="76" d="100"/>
          <a:sy n="76" d="100"/>
        </p:scale>
        <p:origin x="-11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FBC7C3F-1D10-4547-8424-3E0325D1259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74" r:id="rId2"/>
    <p:sldLayoutId id="2147484575" r:id="rId3"/>
    <p:sldLayoutId id="2147484576" r:id="rId4"/>
    <p:sldLayoutId id="2147484577" r:id="rId5"/>
    <p:sldLayoutId id="2147484578" r:id="rId6"/>
    <p:sldLayoutId id="2147484579" r:id="rId7"/>
    <p:sldLayoutId id="2147484580" r:id="rId8"/>
    <p:sldLayoutId id="2147484581" r:id="rId9"/>
    <p:sldLayoutId id="2147484582" r:id="rId10"/>
    <p:sldLayoutId id="21474845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D85479-2EF8-43EE-A9ED-2B6E43307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76400" y="914400"/>
            <a:ext cx="10210800" cy="990600"/>
          </a:xfrm>
        </p:spPr>
        <p:txBody>
          <a:bodyPr>
            <a:noAutofit/>
          </a:bodyPr>
          <a:lstStyle/>
          <a:p>
            <a:pPr algn="r"/>
            <a:r>
              <a:rPr lang="en-IN" sz="2800" dirty="0" smtClean="0">
                <a:solidFill>
                  <a:schemeClr val="accent5"/>
                </a:solidFill>
              </a:rPr>
              <a:t>Predicting </a:t>
            </a:r>
            <a:r>
              <a:rPr lang="en-IN" sz="2800" dirty="0">
                <a:solidFill>
                  <a:schemeClr val="accent5"/>
                </a:solidFill>
              </a:rPr>
              <a:t>company got bankrupt</a:t>
            </a:r>
            <a:endParaRPr lang="en-IN" sz="3600" dirty="0">
              <a:solidFill>
                <a:schemeClr val="accent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208ACDB-FACC-464C-999E-FB52FB76D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0361" y="2897945"/>
            <a:ext cx="5339443" cy="2261884"/>
          </a:xfrm>
        </p:spPr>
        <p:txBody>
          <a:bodyPr>
            <a:normAutofit fontScale="70000" lnSpcReduction="20000"/>
          </a:bodyPr>
          <a:lstStyle/>
          <a:p>
            <a:endParaRPr lang="en-IN" dirty="0"/>
          </a:p>
          <a:p>
            <a:pPr algn="r"/>
            <a:r>
              <a:rPr lang="en-IN" sz="2800" dirty="0" smtClean="0">
                <a:solidFill>
                  <a:schemeClr val="tx1"/>
                </a:solidFill>
              </a:rPr>
              <a:t>                                               Kalpa subbaiah</a:t>
            </a:r>
          </a:p>
          <a:p>
            <a:pPr algn="r"/>
            <a:r>
              <a:rPr lang="en-IN" sz="2800" dirty="0" smtClean="0">
                <a:solidFill>
                  <a:schemeClr val="tx1"/>
                </a:solidFill>
              </a:rPr>
              <a:t>                                        sudHARANI R</a:t>
            </a:r>
          </a:p>
          <a:p>
            <a:pPr algn="r"/>
            <a:r>
              <a:rPr lang="en-IN" sz="2800" dirty="0" smtClean="0">
                <a:solidFill>
                  <a:schemeClr val="tx1"/>
                </a:solidFill>
              </a:rPr>
              <a:t>                                                   ARAVIND 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7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-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C5.0 tree Confusion Matrix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8" y="1295400"/>
            <a:ext cx="8068801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5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-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Rpart Tree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42" y="1342734"/>
            <a:ext cx="6916115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971" y="-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Rpart Confusion Matrix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42" y="1176023"/>
            <a:ext cx="7278116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KNN Model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550" y="1676400"/>
            <a:ext cx="3620005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9407048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Random forest Important Variables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90" y="1228418"/>
            <a:ext cx="641122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2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-381000"/>
            <a:ext cx="9407048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Random forest Tuning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6649378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81000"/>
            <a:ext cx="9407048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Random forest CONFUSION MATRIX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030431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81000"/>
            <a:ext cx="9407048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Random forest IMPORTANT VARIABLES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18865"/>
            <a:ext cx="7078063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9407048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Random forest TUNED CONFUSION MATRIX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26" y="1071233"/>
            <a:ext cx="7144747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Evaluation Metrics Comparison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61411"/>
              </p:ext>
            </p:extLst>
          </p:nvPr>
        </p:nvGraphicFramePr>
        <p:xfrm>
          <a:off x="762000" y="1524000"/>
          <a:ext cx="76962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524000"/>
                <a:gridCol w="1524000"/>
                <a:gridCol w="25146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0.979</a:t>
                      </a:r>
                      <a:endParaRPr lang="en-US" dirty="0"/>
                    </a:p>
                  </a:txBody>
                  <a:tcPr/>
                </a:tc>
              </a:tr>
              <a:tr h="95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Forest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(Imp</a:t>
                      </a:r>
                      <a:r>
                        <a:rPr lang="en-US" baseline="0" dirty="0" smtClean="0"/>
                        <a:t> Variable)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Forest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(Tuned)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9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-28184"/>
            <a:ext cx="5791200" cy="13716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BUSINESS PROBLEM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3914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Based on the various </a:t>
            </a:r>
            <a:r>
              <a:rPr lang="en-US" dirty="0"/>
              <a:t>financial ratios </a:t>
            </a:r>
            <a:r>
              <a:rPr lang="en-US" dirty="0" smtClean="0"/>
              <a:t>need to predict whether </a:t>
            </a:r>
            <a:r>
              <a:rPr lang="en-US" dirty="0"/>
              <a:t>the company got bankrupt in the subsequent years or not. </a:t>
            </a:r>
            <a:endParaRPr lang="en-US" sz="2800" dirty="0" smtClean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82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 smtClean="0"/>
              <a:t>Q &amp; A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1237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METHODOLOGY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Machine Learning Algorithm:</a:t>
            </a:r>
          </a:p>
          <a:p>
            <a:pPr marL="0" indent="0">
              <a:buNone/>
            </a:pPr>
            <a:r>
              <a:rPr lang="en-US" sz="2800" dirty="0" smtClean="0"/>
              <a:t>C5.0</a:t>
            </a:r>
          </a:p>
          <a:p>
            <a:pPr marL="0" indent="0">
              <a:buNone/>
            </a:pPr>
            <a:r>
              <a:rPr lang="en-US" sz="2800" dirty="0" smtClean="0"/>
              <a:t>Rpart</a:t>
            </a:r>
          </a:p>
          <a:p>
            <a:pPr marL="0" indent="0">
              <a:buNone/>
            </a:pPr>
            <a:r>
              <a:rPr lang="en-US" sz="2800" dirty="0" smtClean="0"/>
              <a:t>Knn</a:t>
            </a:r>
          </a:p>
          <a:p>
            <a:pPr marL="0" indent="0">
              <a:buNone/>
            </a:pPr>
            <a:r>
              <a:rPr lang="en-US" sz="2800" dirty="0" smtClean="0"/>
              <a:t>Random Forest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Performance </a:t>
            </a:r>
            <a:r>
              <a:rPr lang="en-US" sz="2800" dirty="0" smtClean="0"/>
              <a:t>Metrics:</a:t>
            </a:r>
          </a:p>
          <a:p>
            <a:pPr marL="0" indent="0">
              <a:buNone/>
            </a:pPr>
            <a:r>
              <a:rPr lang="en-US" sz="2800" dirty="0" smtClean="0"/>
              <a:t>Confusion metrics</a:t>
            </a:r>
          </a:p>
          <a:p>
            <a:pPr marL="0" indent="0">
              <a:buNone/>
            </a:pPr>
            <a:r>
              <a:rPr lang="en-US" sz="2800" dirty="0" smtClean="0"/>
              <a:t>F1 Score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72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-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DATA SOURCE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847" y="1219200"/>
            <a:ext cx="4553585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Data Understanding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763000" cy="47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Correlation in Data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75" y="1447800"/>
            <a:ext cx="5553850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Methodology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Data Preprocessing: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Remove </a:t>
            </a:r>
            <a:r>
              <a:rPr lang="en-US" sz="2800" dirty="0" smtClean="0"/>
              <a:t>Class Imbalance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Impute NA’s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Feature engineering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Standardize the data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Applied modeling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Evaluated using confusion metrics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09725"/>
            <a:ext cx="17811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19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144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Rules from C5.0 trees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1600200"/>
            <a:ext cx="28194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C5.0 tree plot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3" y="1093211"/>
            <a:ext cx="8097380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5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572</TotalTime>
  <Words>146</Words>
  <Application>Microsoft Office PowerPoint</Application>
  <PresentationFormat>On-screen Show (4:3)</PresentationFormat>
  <Paragraphs>92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Essential</vt:lpstr>
      <vt:lpstr>Predicting company got bankrupt</vt:lpstr>
      <vt:lpstr>BUSINESS PROBLEM</vt:lpstr>
      <vt:lpstr>METHODOLOGY</vt:lpstr>
      <vt:lpstr>DATA SOURCE</vt:lpstr>
      <vt:lpstr>Data Understanding</vt:lpstr>
      <vt:lpstr>Correlation in Data</vt:lpstr>
      <vt:lpstr>Methodology</vt:lpstr>
      <vt:lpstr>Rules from C5.0 trees</vt:lpstr>
      <vt:lpstr>C5.0 tree plot</vt:lpstr>
      <vt:lpstr>C5.0 tree Confusion Matrix</vt:lpstr>
      <vt:lpstr>Rpart Tree</vt:lpstr>
      <vt:lpstr>Rpart Confusion Matrix</vt:lpstr>
      <vt:lpstr>KNN Model</vt:lpstr>
      <vt:lpstr>Random forest Important Variables</vt:lpstr>
      <vt:lpstr>Random forest Tuning</vt:lpstr>
      <vt:lpstr>Random forest CONFUSION MATRIX</vt:lpstr>
      <vt:lpstr>Random forest IMPORTANT VARIABLES</vt:lpstr>
      <vt:lpstr>Random forest TUNED CONFUSION MATRIX</vt:lpstr>
      <vt:lpstr>Evaluation Metrics Comparison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141</cp:revision>
  <dcterms:created xsi:type="dcterms:W3CDTF">2017-08-10T21:45:49Z</dcterms:created>
  <dcterms:modified xsi:type="dcterms:W3CDTF">2017-09-01T18:27:46Z</dcterms:modified>
</cp:coreProperties>
</file>