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7" r:id="rId3"/>
    <p:sldId id="257" r:id="rId4"/>
    <p:sldId id="278" r:id="rId5"/>
    <p:sldId id="283" r:id="rId6"/>
    <p:sldId id="284" r:id="rId7"/>
    <p:sldId id="279" r:id="rId8"/>
    <p:sldId id="258" r:id="rId9"/>
    <p:sldId id="259" r:id="rId10"/>
    <p:sldId id="263" r:id="rId11"/>
    <p:sldId id="265" r:id="rId12"/>
    <p:sldId id="266" r:id="rId13"/>
    <p:sldId id="268" r:id="rId14"/>
    <p:sldId id="285" r:id="rId15"/>
    <p:sldId id="286" r:id="rId16"/>
    <p:sldId id="287" r:id="rId17"/>
    <p:sldId id="288" r:id="rId18"/>
    <p:sldId id="289" r:id="rId19"/>
    <p:sldId id="291" r:id="rId20"/>
    <p:sldId id="282"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765" autoAdjust="0"/>
    <p:restoredTop sz="94660"/>
  </p:normalViewPr>
  <p:slideViewPr>
    <p:cSldViewPr>
      <p:cViewPr varScale="1">
        <p:scale>
          <a:sx n="83" d="100"/>
          <a:sy n="83" d="100"/>
        </p:scale>
        <p:origin x="-1373"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CB74F29-E652-4312-AE92-20D45841F1C4}" type="datetimeFigureOut">
              <a:rPr lang="en-US" smtClean="0"/>
              <a:pPr/>
              <a:t>5/19/2020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DDC556-1BCD-499E-A8CE-E3D17E564DC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B74F29-E652-4312-AE92-20D45841F1C4}" type="datetimeFigureOut">
              <a:rPr lang="en-US" smtClean="0"/>
              <a:pPr/>
              <a:t>5/19/2020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DDC556-1BCD-499E-A8CE-E3D17E564DC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B74F29-E652-4312-AE92-20D45841F1C4}" type="datetimeFigureOut">
              <a:rPr lang="en-US" smtClean="0"/>
              <a:pPr/>
              <a:t>5/19/2020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DDC556-1BCD-499E-A8CE-E3D17E564DC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B74F29-E652-4312-AE92-20D45841F1C4}" type="datetimeFigureOut">
              <a:rPr lang="en-US" smtClean="0"/>
              <a:pPr/>
              <a:t>5/19/2020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DDC556-1BCD-499E-A8CE-E3D17E564DCA}"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CB74F29-E652-4312-AE92-20D45841F1C4}" type="datetimeFigureOut">
              <a:rPr lang="en-US" smtClean="0"/>
              <a:pPr/>
              <a:t>5/19/2020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DDC556-1BCD-499E-A8CE-E3D17E564DCA}"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B74F29-E652-4312-AE92-20D45841F1C4}" type="datetimeFigureOut">
              <a:rPr lang="en-US" smtClean="0"/>
              <a:pPr/>
              <a:t>5/19/2020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DDC556-1BCD-499E-A8CE-E3D17E564DCA}"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CB74F29-E652-4312-AE92-20D45841F1C4}" type="datetimeFigureOut">
              <a:rPr lang="en-US" smtClean="0"/>
              <a:pPr/>
              <a:t>5/19/2020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0DDC556-1BCD-499E-A8CE-E3D17E564DC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CB74F29-E652-4312-AE92-20D45841F1C4}" type="datetimeFigureOut">
              <a:rPr lang="en-US" smtClean="0"/>
              <a:pPr/>
              <a:t>5/19/2020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0DDC556-1BCD-499E-A8CE-E3D17E564DCA}"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CB74F29-E652-4312-AE92-20D45841F1C4}" type="datetimeFigureOut">
              <a:rPr lang="en-US" smtClean="0"/>
              <a:pPr/>
              <a:t>5/19/2020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0DDC556-1BCD-499E-A8CE-E3D17E564DC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CB74F29-E652-4312-AE92-20D45841F1C4}" type="datetimeFigureOut">
              <a:rPr lang="en-US" smtClean="0"/>
              <a:pPr/>
              <a:t>5/19/2020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DDC556-1BCD-499E-A8CE-E3D17E564DC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CB74F29-E652-4312-AE92-20D45841F1C4}" type="datetimeFigureOut">
              <a:rPr lang="en-US" smtClean="0"/>
              <a:pPr/>
              <a:t>5/19/2020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DDC556-1BCD-499E-A8CE-E3D17E564DCA}"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CB74F29-E652-4312-AE92-20D45841F1C4}" type="datetimeFigureOut">
              <a:rPr lang="en-US" smtClean="0"/>
              <a:pPr/>
              <a:t>5/19/2020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DDC556-1BCD-499E-A8CE-E3D17E564DC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lectronics4u.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50237"/>
            <a:ext cx="7491527" cy="1938992"/>
          </a:xfrm>
          <a:prstGeom prst="rect">
            <a:avLst/>
          </a:prstGeom>
        </p:spPr>
        <p:txBody>
          <a:bodyPr wrap="square">
            <a:spAutoFit/>
          </a:bodyPr>
          <a:lstStyle/>
          <a:p>
            <a:pPr algn="ctr"/>
            <a:r>
              <a:rPr lang="en-IN" sz="4000" b="1" dirty="0" smtClean="0">
                <a:latin typeface="Times New Roman" panose="02020603050405020304" pitchFamily="18" charset="0"/>
                <a:cs typeface="Times New Roman" panose="02020603050405020304" pitchFamily="18" charset="0"/>
              </a:rPr>
              <a:t>Vehicle Tracking System </a:t>
            </a:r>
          </a:p>
          <a:p>
            <a:pPr algn="ctr"/>
            <a:r>
              <a:rPr lang="en-IN" sz="4000" b="1" dirty="0" smtClean="0">
                <a:latin typeface="Times New Roman" panose="02020603050405020304" pitchFamily="18" charset="0"/>
                <a:cs typeface="Times New Roman" panose="02020603050405020304" pitchFamily="18" charset="0"/>
              </a:rPr>
              <a:t>via </a:t>
            </a:r>
          </a:p>
          <a:p>
            <a:pPr algn="ctr"/>
            <a:r>
              <a:rPr lang="en-IN" sz="4000" b="1" dirty="0" smtClean="0">
                <a:latin typeface="Times New Roman" panose="02020603050405020304" pitchFamily="18" charset="0"/>
                <a:cs typeface="Times New Roman" panose="02020603050405020304" pitchFamily="18" charset="0"/>
              </a:rPr>
              <a:t>Google Map and </a:t>
            </a:r>
            <a:r>
              <a:rPr lang="en-IN" sz="4000" b="1" dirty="0" err="1" smtClean="0">
                <a:latin typeface="Times New Roman" panose="02020603050405020304" pitchFamily="18" charset="0"/>
                <a:cs typeface="Times New Roman" panose="02020603050405020304" pitchFamily="18" charset="0"/>
              </a:rPr>
              <a:t>Arduino</a:t>
            </a:r>
            <a:r>
              <a:rPr lang="en-IN" sz="4000" b="1" dirty="0" smtClean="0">
                <a:latin typeface="Times New Roman" panose="02020603050405020304" pitchFamily="18" charset="0"/>
                <a:cs typeface="Times New Roman" panose="02020603050405020304" pitchFamily="18" charset="0"/>
              </a:rPr>
              <a:t> UNO</a:t>
            </a:r>
            <a:endParaRPr lang="en-IN" sz="4000"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5855059" y="4293096"/>
            <a:ext cx="3131840" cy="923330"/>
          </a:xfrm>
          <a:prstGeom prst="rect">
            <a:avLst/>
          </a:prstGeom>
        </p:spPr>
        <p:txBody>
          <a:bodyPr wrap="square">
            <a:spAutoFit/>
          </a:bodyPr>
          <a:lstStyle/>
          <a:p>
            <a:r>
              <a:rPr lang="en-IN" dirty="0" smtClean="0">
                <a:latin typeface="Bahnschrift SemiBold" pitchFamily="34" charset="0"/>
              </a:rPr>
              <a:t>Presented </a:t>
            </a:r>
            <a:r>
              <a:rPr lang="en-IN" dirty="0">
                <a:latin typeface="Bahnschrift SemiBold" pitchFamily="34" charset="0"/>
              </a:rPr>
              <a:t>by </a:t>
            </a:r>
            <a:r>
              <a:rPr lang="en-IN" dirty="0" smtClean="0">
                <a:latin typeface="Bahnschrift SemiBold" pitchFamily="34" charset="0"/>
              </a:rPr>
              <a:t>:</a:t>
            </a:r>
          </a:p>
          <a:p>
            <a:r>
              <a:rPr lang="en-IN" dirty="0" err="1" smtClean="0">
                <a:latin typeface="Bahnschrift SemiBold" pitchFamily="34" charset="0"/>
              </a:rPr>
              <a:t>Kalpajyoti</a:t>
            </a:r>
            <a:r>
              <a:rPr lang="en-IN" dirty="0" smtClean="0">
                <a:latin typeface="Bahnschrift SemiBold" pitchFamily="34" charset="0"/>
              </a:rPr>
              <a:t> </a:t>
            </a:r>
            <a:r>
              <a:rPr lang="en-IN" dirty="0">
                <a:latin typeface="Bahnschrift SemiBold" pitchFamily="34" charset="0"/>
              </a:rPr>
              <a:t>Gogoi,CS15MI0399</a:t>
            </a:r>
          </a:p>
          <a:p>
            <a:r>
              <a:rPr lang="en-IN" dirty="0" err="1" smtClean="0">
                <a:latin typeface="Bahnschrift SemiBold" pitchFamily="34" charset="0"/>
              </a:rPr>
              <a:t>Kishur</a:t>
            </a:r>
            <a:r>
              <a:rPr lang="en-IN" dirty="0" smtClean="0">
                <a:latin typeface="Bahnschrift SemiBold" pitchFamily="34" charset="0"/>
              </a:rPr>
              <a:t> </a:t>
            </a:r>
            <a:r>
              <a:rPr lang="en-IN" dirty="0">
                <a:latin typeface="Bahnschrift SemiBold" pitchFamily="34" charset="0"/>
              </a:rPr>
              <a:t>Dutta,CS15MI0393</a:t>
            </a:r>
          </a:p>
        </p:txBody>
      </p:sp>
      <p:sp>
        <p:nvSpPr>
          <p:cNvPr id="4" name="Rectangle 3"/>
          <p:cNvSpPr/>
          <p:nvPr/>
        </p:nvSpPr>
        <p:spPr>
          <a:xfrm>
            <a:off x="5855059" y="3127462"/>
            <a:ext cx="3131840" cy="646331"/>
          </a:xfrm>
          <a:prstGeom prst="rect">
            <a:avLst/>
          </a:prstGeom>
        </p:spPr>
        <p:txBody>
          <a:bodyPr wrap="square">
            <a:spAutoFit/>
          </a:bodyPr>
          <a:lstStyle/>
          <a:p>
            <a:r>
              <a:rPr lang="en-IN" dirty="0" smtClean="0">
                <a:latin typeface="Bahnschrift SemiBold" pitchFamily="34" charset="0"/>
              </a:rPr>
              <a:t>Guided </a:t>
            </a:r>
            <a:r>
              <a:rPr lang="en-IN" dirty="0">
                <a:latin typeface="Bahnschrift SemiBold" pitchFamily="34" charset="0"/>
              </a:rPr>
              <a:t>by </a:t>
            </a:r>
            <a:r>
              <a:rPr lang="en-IN" dirty="0" smtClean="0">
                <a:latin typeface="Bahnschrift SemiBold" pitchFamily="34" charset="0"/>
              </a:rPr>
              <a:t>:</a:t>
            </a:r>
          </a:p>
          <a:p>
            <a:r>
              <a:rPr lang="en-IN" dirty="0" err="1" smtClean="0">
                <a:latin typeface="Bahnschrift SemiBold" pitchFamily="34" charset="0"/>
              </a:rPr>
              <a:t>Prof.</a:t>
            </a:r>
            <a:r>
              <a:rPr lang="en-IN" dirty="0" smtClean="0">
                <a:latin typeface="Bahnschrift SemiBold" pitchFamily="34" charset="0"/>
              </a:rPr>
              <a:t> Ratan Kumar </a:t>
            </a:r>
            <a:r>
              <a:rPr lang="en-IN" dirty="0" err="1" smtClean="0">
                <a:latin typeface="Bahnschrift SemiBold" pitchFamily="34" charset="0"/>
              </a:rPr>
              <a:t>Saha</a:t>
            </a:r>
            <a:endParaRPr lang="en-IN" dirty="0">
              <a:latin typeface="Bahnschrift SemiBold" pitchFamily="34" charset="0"/>
            </a:endParaRPr>
          </a:p>
        </p:txBody>
      </p:sp>
      <p:pic>
        <p:nvPicPr>
          <p:cNvPr id="5" name="Picture 4"/>
          <p:cNvPicPr>
            <a:picLocks noChangeAspect="1"/>
          </p:cNvPicPr>
          <p:nvPr/>
        </p:nvPicPr>
        <p:blipFill>
          <a:blip r:embed="rId2"/>
          <a:stretch>
            <a:fillRect/>
          </a:stretch>
        </p:blipFill>
        <p:spPr>
          <a:xfrm>
            <a:off x="899592" y="2348880"/>
            <a:ext cx="4464496" cy="43064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6714" y="856878"/>
            <a:ext cx="8301608" cy="706909"/>
          </a:xfrm>
        </p:spPr>
        <p:txBody>
          <a:bodyPr>
            <a:normAutofit lnSpcReduction="10000"/>
          </a:bodyPr>
          <a:lstStyle/>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GPS satellites are orbiting the earth at an altitude of 11,000 miles</a:t>
            </a:r>
          </a:p>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GPS  receivers store the orbit information for all of the GPS satellites .</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85279" y="280814"/>
            <a:ext cx="8229600" cy="418058"/>
          </a:xfrm>
        </p:spPr>
        <p:txBody>
          <a:bodyPr>
            <a:noAutofit/>
          </a:bodyPr>
          <a:lstStyle/>
          <a:p>
            <a:r>
              <a:rPr lang="en-IN" sz="3200" dirty="0" smtClean="0">
                <a:latin typeface="Times New Roman" panose="02020603050405020304" pitchFamily="18" charset="0"/>
                <a:cs typeface="Times New Roman" panose="02020603050405020304" pitchFamily="18" charset="0"/>
              </a:rPr>
              <a:t>Current locations of GPS Satellites</a:t>
            </a:r>
            <a:endParaRPr lang="en-IN" sz="3200" dirty="0">
              <a:latin typeface="Times New Roman" panose="02020603050405020304" pitchFamily="18" charset="0"/>
              <a:cs typeface="Times New Roman" panose="02020603050405020304" pitchFamily="18" charset="0"/>
            </a:endParaRPr>
          </a:p>
        </p:txBody>
      </p:sp>
      <p:sp>
        <p:nvSpPr>
          <p:cNvPr id="4" name="Title 2"/>
          <p:cNvSpPr txBox="1">
            <a:spLocks/>
          </p:cNvSpPr>
          <p:nvPr/>
        </p:nvSpPr>
        <p:spPr>
          <a:xfrm>
            <a:off x="232743" y="1696666"/>
            <a:ext cx="8712968" cy="490066"/>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200" dirty="0" smtClean="0">
                <a:latin typeface="Times New Roman" panose="02020603050405020304" pitchFamily="18" charset="0"/>
                <a:cs typeface="Times New Roman" panose="02020603050405020304" pitchFamily="18" charset="0"/>
              </a:rPr>
              <a:t>GSM-</a:t>
            </a:r>
            <a:r>
              <a:rPr lang="en-IN" sz="3200" dirty="0" err="1" smtClean="0">
                <a:latin typeface="Times New Roman" panose="02020603050405020304" pitchFamily="18" charset="0"/>
                <a:cs typeface="Times New Roman" panose="02020603050405020304" pitchFamily="18" charset="0"/>
              </a:rPr>
              <a:t>Globle</a:t>
            </a:r>
            <a:r>
              <a:rPr lang="en-IN" sz="3200" dirty="0" smtClean="0">
                <a:latin typeface="Times New Roman" panose="02020603050405020304" pitchFamily="18" charset="0"/>
                <a:cs typeface="Times New Roman" panose="02020603050405020304" pitchFamily="18" charset="0"/>
              </a:rPr>
              <a:t> System For Mobile Communication</a:t>
            </a:r>
            <a:endParaRPr lang="en-IN" sz="3200" dirty="0">
              <a:latin typeface="Times New Roman" panose="02020603050405020304" pitchFamily="18" charset="0"/>
              <a:cs typeface="Times New Roman" panose="02020603050405020304" pitchFamily="18" charset="0"/>
            </a:endParaRPr>
          </a:p>
        </p:txBody>
      </p:sp>
      <p:sp>
        <p:nvSpPr>
          <p:cNvPr id="5" name="Content Placeholder 1"/>
          <p:cNvSpPr txBox="1">
            <a:spLocks/>
          </p:cNvSpPr>
          <p:nvPr/>
        </p:nvSpPr>
        <p:spPr>
          <a:xfrm>
            <a:off x="232743" y="2204864"/>
            <a:ext cx="8659737" cy="144016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A GSM modem is a specialised type of modem that accepts a SIM card and operates over a subscription to a mobile operator just like a mobile phone.</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It requires in Vehicle Tracking System because GPS can normally only receive location from satellites but can’t communicate back with them.</a:t>
            </a:r>
            <a:endParaRPr lang="en-IN" sz="2000" dirty="0">
              <a:latin typeface="Times New Roman" panose="02020603050405020304" pitchFamily="18" charset="0"/>
              <a:cs typeface="Times New Roman" panose="02020603050405020304" pitchFamily="18" charset="0"/>
            </a:endParaRPr>
          </a:p>
        </p:txBody>
      </p:sp>
      <p:pic>
        <p:nvPicPr>
          <p:cNvPr id="6" name="Content Placeholder 3" descr="GSM.jpg"/>
          <p:cNvPicPr>
            <a:picLocks noChangeAspect="1"/>
          </p:cNvPicPr>
          <p:nvPr/>
        </p:nvPicPr>
        <p:blipFill>
          <a:blip r:embed="rId2"/>
          <a:stretch>
            <a:fillRect/>
          </a:stretch>
        </p:blipFill>
        <p:spPr>
          <a:xfrm>
            <a:off x="3131285" y="3693417"/>
            <a:ext cx="2862651" cy="283380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1329"/>
            <a:ext cx="8856984" cy="3099799"/>
          </a:xfrm>
        </p:spPr>
        <p:txBody>
          <a:bodyPr>
            <a:normAutofit/>
          </a:bodyPr>
          <a:lstStyle/>
          <a:p>
            <a:pPr algn="just">
              <a:buFont typeface="Wingdings" panose="05000000000000000000" pitchFamily="2" charset="2"/>
              <a:buChar char="q"/>
            </a:pPr>
            <a:r>
              <a:rPr lang="en-IN" sz="2000" dirty="0" err="1" smtClean="0">
                <a:latin typeface="Times New Roman" panose="02020603050405020304" pitchFamily="18" charset="0"/>
                <a:cs typeface="Times New Roman" panose="02020603050405020304" pitchFamily="18" charset="0"/>
              </a:rPr>
              <a:t>Arduino</a:t>
            </a:r>
            <a:r>
              <a:rPr lang="en-IN" sz="2000" dirty="0" smtClean="0">
                <a:latin typeface="Times New Roman" panose="02020603050405020304" pitchFamily="18" charset="0"/>
                <a:cs typeface="Times New Roman" panose="02020603050405020304" pitchFamily="18" charset="0"/>
              </a:rPr>
              <a:t> is an open-source electronics microcontroller platform based on easy-to-use hardware and software. </a:t>
            </a:r>
            <a:r>
              <a:rPr lang="en-IN" sz="2000" dirty="0" err="1" smtClean="0">
                <a:latin typeface="Times New Roman" panose="02020603050405020304" pitchFamily="18" charset="0"/>
                <a:cs typeface="Times New Roman" panose="02020603050405020304" pitchFamily="18" charset="0"/>
              </a:rPr>
              <a:t>Arduino</a:t>
            </a:r>
            <a:r>
              <a:rPr lang="en-IN" sz="2000" dirty="0" smtClean="0">
                <a:latin typeface="Times New Roman" panose="02020603050405020304" pitchFamily="18" charset="0"/>
                <a:cs typeface="Times New Roman" panose="02020603050405020304" pitchFamily="18" charset="0"/>
              </a:rPr>
              <a:t> boards are able to read inputs - light on a sensor, a finger on a button, or a Twitter message - and turn it into an output - activating a motor, turning on an LED, publishing something online.</a:t>
            </a:r>
          </a:p>
          <a:p>
            <a:pPr marL="109728" indent="0" algn="just">
              <a:buNone/>
            </a:pPr>
            <a:r>
              <a:rPr lang="en-IN" sz="20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You can tell your board what to do by sending a set of instructions to the microcontroller on the board. To do so you use the </a:t>
            </a:r>
            <a:r>
              <a:rPr lang="en-IN" sz="2000" dirty="0" err="1" smtClean="0">
                <a:latin typeface="Times New Roman" panose="02020603050405020304" pitchFamily="18" charset="0"/>
                <a:cs typeface="Times New Roman" panose="02020603050405020304" pitchFamily="18" charset="0"/>
              </a:rPr>
              <a:t>Arduino</a:t>
            </a:r>
            <a:r>
              <a:rPr lang="en-IN" sz="2000" dirty="0" smtClean="0">
                <a:latin typeface="Times New Roman" panose="02020603050405020304" pitchFamily="18" charset="0"/>
                <a:cs typeface="Times New Roman" panose="02020603050405020304" pitchFamily="18" charset="0"/>
              </a:rPr>
              <a:t> programming language(based on Wiring), and the </a:t>
            </a:r>
            <a:r>
              <a:rPr lang="en-IN" sz="2000" dirty="0" err="1" smtClean="0">
                <a:latin typeface="Times New Roman" panose="02020603050405020304" pitchFamily="18" charset="0"/>
                <a:cs typeface="Times New Roman" panose="02020603050405020304" pitchFamily="18" charset="0"/>
              </a:rPr>
              <a:t>Arduino</a:t>
            </a:r>
            <a:r>
              <a:rPr lang="en-IN" sz="2000" dirty="0" smtClean="0">
                <a:latin typeface="Times New Roman" panose="02020603050405020304" pitchFamily="18" charset="0"/>
                <a:cs typeface="Times New Roman" panose="02020603050405020304" pitchFamily="18" charset="0"/>
              </a:rPr>
              <a:t> Software (IDE), based on Processing.</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err="1" smtClean="0"/>
              <a:t>Arduino</a:t>
            </a:r>
            <a:r>
              <a:rPr lang="en-IN" dirty="0" smtClean="0"/>
              <a:t> UNO</a:t>
            </a:r>
            <a:endParaRPr lang="en-IN" dirty="0"/>
          </a:p>
        </p:txBody>
      </p:sp>
      <p:pic>
        <p:nvPicPr>
          <p:cNvPr id="4" name="Content Placeholder 3" descr="4622_large_arduino_uno_main_board.jpg"/>
          <p:cNvPicPr>
            <a:picLocks noChangeAspect="1"/>
          </p:cNvPicPr>
          <p:nvPr/>
        </p:nvPicPr>
        <p:blipFill>
          <a:blip r:embed="rId2"/>
          <a:stretch>
            <a:fillRect/>
          </a:stretch>
        </p:blipFill>
        <p:spPr>
          <a:xfrm>
            <a:off x="2915816" y="4221088"/>
            <a:ext cx="2952328" cy="216275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917" y="1029013"/>
            <a:ext cx="5904656" cy="1587632"/>
          </a:xfrm>
        </p:spPr>
        <p:txBody>
          <a:bodyPr>
            <a:normAutofit/>
          </a:bodyPr>
          <a:lstStyle/>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Open source</a:t>
            </a:r>
          </a:p>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Simplified and user friendly programming language</a:t>
            </a:r>
          </a:p>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Portable</a:t>
            </a:r>
          </a:p>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Lower power consumption</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07462" y="204584"/>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Advantages of </a:t>
            </a:r>
            <a:r>
              <a:rPr lang="en-IN" sz="3200" dirty="0" err="1" smtClean="0">
                <a:latin typeface="Times New Roman" panose="02020603050405020304" pitchFamily="18" charset="0"/>
                <a:cs typeface="Times New Roman" panose="02020603050405020304" pitchFamily="18" charset="0"/>
              </a:rPr>
              <a:t>Arduino</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4622_large_arduino_uno_main_board.jpg"/>
          <p:cNvPicPr>
            <a:picLocks noChangeAspect="1"/>
          </p:cNvPicPr>
          <p:nvPr/>
        </p:nvPicPr>
        <p:blipFill>
          <a:blip r:embed="rId2"/>
          <a:stretch>
            <a:fillRect/>
          </a:stretch>
        </p:blipFill>
        <p:spPr>
          <a:xfrm>
            <a:off x="3143245" y="3441074"/>
            <a:ext cx="3433014" cy="2514882"/>
          </a:xfrm>
          <a:prstGeom prst="rect">
            <a:avLst/>
          </a:prstGeom>
        </p:spPr>
      </p:pic>
      <p:sp>
        <p:nvSpPr>
          <p:cNvPr id="5" name="Title 2"/>
          <p:cNvSpPr txBox="1">
            <a:spLocks/>
          </p:cNvSpPr>
          <p:nvPr/>
        </p:nvSpPr>
        <p:spPr>
          <a:xfrm>
            <a:off x="207462" y="3025552"/>
            <a:ext cx="4652570" cy="547464"/>
          </a:xfrm>
          <a:prstGeom prst="rect">
            <a:avLst/>
          </a:prstGeom>
        </p:spPr>
        <p:txBody>
          <a:bodyPr vert="horz" rtlCol="0" anchor="ctr">
            <a:normAutofit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3200" dirty="0" smtClean="0">
                <a:latin typeface="Times New Roman" panose="02020603050405020304" pitchFamily="18" charset="0"/>
                <a:cs typeface="Times New Roman" panose="02020603050405020304" pitchFamily="18" charset="0"/>
              </a:rPr>
              <a:t>The basic </a:t>
            </a:r>
            <a:r>
              <a:rPr lang="en-IN" sz="3200" dirty="0" err="1" smtClean="0">
                <a:latin typeface="Times New Roman" panose="02020603050405020304" pitchFamily="18" charset="0"/>
                <a:cs typeface="Times New Roman" panose="02020603050405020304" pitchFamily="18" charset="0"/>
              </a:rPr>
              <a:t>Arduino</a:t>
            </a:r>
            <a:r>
              <a:rPr lang="en-IN" sz="3200" dirty="0" smtClean="0">
                <a:latin typeface="Times New Roman" panose="02020603050405020304" pitchFamily="18" charset="0"/>
                <a:cs typeface="Times New Roman" panose="02020603050405020304" pitchFamily="18" charset="0"/>
              </a:rPr>
              <a:t> board</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260648"/>
            <a:ext cx="8229600" cy="1310964"/>
          </a:xfrm>
        </p:spPr>
        <p:txBody>
          <a:bodyPr>
            <a:normAutofit/>
          </a:bodyPr>
          <a:lstStyle/>
          <a:p>
            <a:r>
              <a:rPr lang="en-IN" sz="3600" dirty="0" smtClean="0"/>
              <a:t>Result and discussion :</a:t>
            </a:r>
            <a:endParaRPr lang="en-IN"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r>
              <a:rPr lang="en-IN" dirty="0" smtClean="0"/>
              <a:t>   The whole circuit without power connection</a:t>
            </a:r>
          </a:p>
          <a:p>
            <a:endParaRPr lang="en-IN" dirty="0"/>
          </a:p>
        </p:txBody>
      </p:sp>
      <p:sp>
        <p:nvSpPr>
          <p:cNvPr id="3" name="Title 2"/>
          <p:cNvSpPr>
            <a:spLocks noGrp="1"/>
          </p:cNvSpPr>
          <p:nvPr>
            <p:ph type="title"/>
          </p:nvPr>
        </p:nvSpPr>
        <p:spPr/>
        <p:txBody>
          <a:bodyPr>
            <a:normAutofit/>
          </a:bodyPr>
          <a:lstStyle/>
          <a:p>
            <a:r>
              <a:rPr lang="en-IN" sz="2800" dirty="0" smtClean="0"/>
              <a:t>Screenshots :</a:t>
            </a:r>
            <a:endParaRPr lang="en-IN" sz="2800" dirty="0"/>
          </a:p>
        </p:txBody>
      </p:sp>
      <p:pic>
        <p:nvPicPr>
          <p:cNvPr id="5" name="Picture 4" descr="IMG_20200227_104022.jpg"/>
          <p:cNvPicPr>
            <a:picLocks noChangeAspect="1"/>
          </p:cNvPicPr>
          <p:nvPr/>
        </p:nvPicPr>
        <p:blipFill>
          <a:blip r:embed="rId2" cstate="print"/>
          <a:stretch>
            <a:fillRect/>
          </a:stretch>
        </p:blipFill>
        <p:spPr>
          <a:xfrm>
            <a:off x="1142976" y="1428736"/>
            <a:ext cx="6357982" cy="350046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428604"/>
            <a:ext cx="8229600" cy="5578687"/>
          </a:xfrm>
        </p:spPr>
        <p:txBody>
          <a:bodyPr>
            <a:normAutofit/>
          </a:bodyPr>
          <a:lstStyle/>
          <a:p>
            <a:endParaRPr lang="en-IN" sz="2800" dirty="0" smtClean="0"/>
          </a:p>
          <a:p>
            <a:endParaRPr lang="en-IN" sz="2800" dirty="0" smtClean="0"/>
          </a:p>
          <a:p>
            <a:endParaRPr lang="en-IN" sz="2800" dirty="0" smtClean="0"/>
          </a:p>
          <a:p>
            <a:endParaRPr lang="en-IN" sz="2800" dirty="0" smtClean="0"/>
          </a:p>
          <a:p>
            <a:endParaRPr lang="en-IN" sz="2800" dirty="0" smtClean="0"/>
          </a:p>
          <a:p>
            <a:endParaRPr lang="en-IN" sz="2800" dirty="0" smtClean="0"/>
          </a:p>
          <a:p>
            <a:endParaRPr lang="en-IN" sz="28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Circuit after getting power supply through USB cable </a:t>
            </a:r>
            <a:endParaRPr lang="en-IN" sz="2400" dirty="0"/>
          </a:p>
        </p:txBody>
      </p:sp>
      <p:pic>
        <p:nvPicPr>
          <p:cNvPr id="4" name="Picture 3" descr="IMG_20200209_100206.jpg"/>
          <p:cNvPicPr>
            <a:picLocks noChangeAspect="1"/>
          </p:cNvPicPr>
          <p:nvPr/>
        </p:nvPicPr>
        <p:blipFill>
          <a:blip r:embed="rId2" cstate="print"/>
          <a:stretch>
            <a:fillRect/>
          </a:stretch>
        </p:blipFill>
        <p:spPr>
          <a:xfrm>
            <a:off x="642910" y="357166"/>
            <a:ext cx="7643866" cy="49292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42"/>
            <a:ext cx="8229600" cy="5507249"/>
          </a:xfrm>
        </p:spPr>
        <p:txBody>
          <a:bodyPr>
            <a:normAutofit/>
          </a:bodyPr>
          <a:lstStyle/>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endParaRPr lang="en-IN" sz="2400" dirty="0" smtClean="0"/>
          </a:p>
          <a:p>
            <a:pPr>
              <a:buNone/>
            </a:pPr>
            <a:r>
              <a:rPr lang="en-IN" sz="2400" dirty="0" smtClean="0"/>
              <a:t>                   Output display on handset</a:t>
            </a:r>
            <a:endParaRPr lang="en-IN" sz="2400" dirty="0"/>
          </a:p>
        </p:txBody>
      </p:sp>
      <p:pic>
        <p:nvPicPr>
          <p:cNvPr id="4" name="Picture 3" descr="Screenshot_2020-05-13-08-57-21-318_com.android.mms.jpg"/>
          <p:cNvPicPr>
            <a:picLocks noChangeAspect="1"/>
          </p:cNvPicPr>
          <p:nvPr/>
        </p:nvPicPr>
        <p:blipFill>
          <a:blip r:embed="rId2" cstate="print"/>
          <a:stretch>
            <a:fillRect/>
          </a:stretch>
        </p:blipFill>
        <p:spPr>
          <a:xfrm>
            <a:off x="2947737" y="214290"/>
            <a:ext cx="3248526" cy="500066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04"/>
            <a:ext cx="8229600" cy="5578687"/>
          </a:xfrm>
        </p:spPr>
        <p:txBody>
          <a:bodyPr>
            <a:normAutofit fontScale="925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endParaRPr lang="en-IN" sz="2400" dirty="0" smtClean="0"/>
          </a:p>
          <a:p>
            <a:pPr>
              <a:buNone/>
            </a:pPr>
            <a:endParaRPr lang="en-IN" sz="2400" dirty="0" smtClean="0"/>
          </a:p>
          <a:p>
            <a:pPr>
              <a:buNone/>
            </a:pPr>
            <a:r>
              <a:rPr lang="en-IN" sz="2400" dirty="0" smtClean="0"/>
              <a:t>Display of the map on handset to indicate the location</a:t>
            </a:r>
            <a:endParaRPr lang="en-IN" sz="2400" dirty="0"/>
          </a:p>
        </p:txBody>
      </p:sp>
      <p:pic>
        <p:nvPicPr>
          <p:cNvPr id="4" name="Picture 3" descr="Screenshot_2020-05-13-09-00-37-873_com.google.android.apps.maps.jpg"/>
          <p:cNvPicPr>
            <a:picLocks noChangeAspect="1"/>
          </p:cNvPicPr>
          <p:nvPr/>
        </p:nvPicPr>
        <p:blipFill>
          <a:blip r:embed="rId2" cstate="print"/>
          <a:stretch>
            <a:fillRect/>
          </a:stretch>
        </p:blipFill>
        <p:spPr>
          <a:xfrm>
            <a:off x="2947737" y="142852"/>
            <a:ext cx="3248526" cy="521497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  Vehicle tracking system makes reduce the risk of theft of vehicles, better fleet management, better control of traffic, and which in turn brings large profits. Better scheduling or route planning can enable to handle large no. of jobs loads within a particular time. Vehicle tracking can be used by individual as well as organization to improve safety and security, communication medium, performance monitoring and increases productivity. So in the coming year, it is going to play a major role in our day-to-day living.</a:t>
            </a:r>
            <a:endParaRPr lang="en-IN" sz="2400" dirty="0" smtClean="0">
              <a:latin typeface="Times New Roman" pitchFamily="18" charset="0"/>
              <a:cs typeface="Times New Roman" pitchFamily="18" charset="0"/>
            </a:endParaRPr>
          </a:p>
          <a:p>
            <a:pPr>
              <a:buNone/>
            </a:pPr>
            <a:endParaRPr lang="en-IN" dirty="0"/>
          </a:p>
        </p:txBody>
      </p:sp>
      <p:sp>
        <p:nvSpPr>
          <p:cNvPr id="3" name="Title 2"/>
          <p:cNvSpPr>
            <a:spLocks noGrp="1"/>
          </p:cNvSpPr>
          <p:nvPr>
            <p:ph type="title"/>
          </p:nvPr>
        </p:nvSpPr>
        <p:spPr/>
        <p:txBody>
          <a:bodyPr>
            <a:normAutofit/>
          </a:bodyPr>
          <a:lstStyle/>
          <a:p>
            <a:r>
              <a:rPr lang="en-IN" sz="3600" dirty="0" smtClean="0"/>
              <a:t>Conclusion :</a:t>
            </a:r>
            <a:endParaRPr lang="en-IN"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1328"/>
            <a:ext cx="8784976" cy="4590877"/>
          </a:xfrm>
        </p:spPr>
        <p:txBody>
          <a:bodyPr>
            <a:normAutofit/>
          </a:bodyPr>
          <a:lstStyle/>
          <a:p>
            <a:pPr algn="just"/>
            <a:r>
              <a:rPr lang="en-US" sz="2400" dirty="0" smtClean="0">
                <a:latin typeface="Times New Roman" pitchFamily="18" charset="0"/>
                <a:cs typeface="Times New Roman" pitchFamily="18" charset="0"/>
              </a:rPr>
              <a:t>An alarm system to be implemented inside the vehicle along with existing Vehicle Tracking System (VTS).This alarm will be activated if someone try to destroy VTS of the vehicle and alarm will send a notification to the owner. So that the owner can take some immediate action.</a:t>
            </a:r>
          </a:p>
          <a:p>
            <a:pPr algn="just"/>
            <a:r>
              <a:rPr lang="en-US" sz="2400" dirty="0" smtClean="0">
                <a:latin typeface="Times New Roman" pitchFamily="18" charset="0"/>
                <a:cs typeface="Times New Roman" pitchFamily="18" charset="0"/>
              </a:rPr>
              <a:t>We will try to convert the latitude and </a:t>
            </a:r>
            <a:r>
              <a:rPr lang="en-US" sz="2400" dirty="0" err="1" smtClean="0">
                <a:latin typeface="Times New Roman" pitchFamily="18" charset="0"/>
                <a:cs typeface="Times New Roman" pitchFamily="18" charset="0"/>
              </a:rPr>
              <a:t>longtitude</a:t>
            </a:r>
            <a:r>
              <a:rPr lang="en-US" sz="2400" dirty="0" smtClean="0">
                <a:latin typeface="Times New Roman" pitchFamily="18" charset="0"/>
                <a:cs typeface="Times New Roman" pitchFamily="18" charset="0"/>
              </a:rPr>
              <a:t> value into an URL link.</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a:xfrm>
            <a:off x="457200" y="260648"/>
            <a:ext cx="8229600" cy="792088"/>
          </a:xfrm>
        </p:spPr>
        <p:txBody>
          <a:bodyPr>
            <a:normAutofit/>
          </a:bodyPr>
          <a:lstStyle/>
          <a:p>
            <a:r>
              <a:rPr lang="en-IN" sz="3200" dirty="0" smtClean="0"/>
              <a:t>Future </a:t>
            </a:r>
            <a:r>
              <a:rPr lang="en-IN" sz="3200" dirty="0" smtClean="0"/>
              <a:t>work :</a:t>
            </a:r>
            <a:endParaRPr lang="en-IN"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1685"/>
            <a:ext cx="8229600" cy="4525963"/>
          </a:xfrm>
        </p:spPr>
        <p:txBody>
          <a:bodyPr>
            <a:normAutofit fontScale="92500" lnSpcReduction="10000"/>
          </a:bodyPr>
          <a:lstStyle/>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Need of Vehicle Tracking System(VTS)</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Literature review</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Technology used for VTS</a:t>
            </a: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Block diagram of VTS</a:t>
            </a: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GPS</a:t>
            </a: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GSM</a:t>
            </a:r>
          </a:p>
          <a:p>
            <a:pPr>
              <a:buFont typeface="Wingdings" panose="05000000000000000000" pitchFamily="2" charset="2"/>
              <a:buChar char="q"/>
            </a:pPr>
            <a:r>
              <a:rPr lang="en-IN" sz="2400" dirty="0" err="1" smtClean="0">
                <a:latin typeface="Times New Roman" panose="02020603050405020304" pitchFamily="18" charset="0"/>
                <a:cs typeface="Times New Roman" panose="02020603050405020304" pitchFamily="18" charset="0"/>
              </a:rPr>
              <a:t>Arduino</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Result and discussion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Future </a:t>
            </a:r>
            <a:r>
              <a:rPr lang="en-IN" sz="2400" dirty="0" smtClean="0">
                <a:latin typeface="Times New Roman" panose="02020603050405020304" pitchFamily="18" charset="0"/>
                <a:cs typeface="Times New Roman" panose="02020603050405020304" pitchFamily="18" charset="0"/>
              </a:rPr>
              <a:t>work</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dirty="0" err="1" smtClean="0">
                <a:latin typeface="Times New Roman" panose="02020603050405020304" pitchFamily="18" charset="0"/>
                <a:cs typeface="Times New Roman" panose="02020603050405020304" pitchFamily="18" charset="0"/>
              </a:rPr>
              <a:t>Referrences</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3600" dirty="0" smtClean="0"/>
              <a:t>Contents</a:t>
            </a:r>
            <a:endParaRPr lang="en-IN"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Web references :</a:t>
            </a:r>
          </a:p>
          <a:p>
            <a:r>
              <a:rPr lang="en-IN" dirty="0" smtClean="0">
                <a:hlinkClick r:id="rId2"/>
              </a:rPr>
              <a:t>www.wikipedia.com</a:t>
            </a:r>
            <a:endParaRPr lang="en-IN" dirty="0" smtClean="0"/>
          </a:p>
          <a:p>
            <a:r>
              <a:rPr lang="en-IN" dirty="0" smtClean="0">
                <a:hlinkClick r:id="rId3"/>
              </a:rPr>
              <a:t>www.electronics4u.com</a:t>
            </a:r>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IN" dirty="0" err="1" smtClean="0"/>
              <a:t>Referrences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1802" y="2143116"/>
            <a:ext cx="5214973" cy="2185214"/>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endParaRPr lang="en-IN"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r>
              <a:rPr lang="en-IN"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IN" sz="9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endParaRPr lang="en-IN"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Picture 2" descr="images (1).jpg"/>
          <p:cNvPicPr>
            <a:picLocks noChangeAspect="1"/>
          </p:cNvPicPr>
          <p:nvPr/>
        </p:nvPicPr>
        <p:blipFill>
          <a:blip r:embed="rId2"/>
          <a:stretch>
            <a:fillRect/>
          </a:stretch>
        </p:blipFill>
        <p:spPr>
          <a:xfrm>
            <a:off x="1714480" y="1706880"/>
            <a:ext cx="5440700" cy="34442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96752"/>
            <a:ext cx="8712968" cy="4464495"/>
          </a:xfrm>
        </p:spPr>
        <p:txBody>
          <a:bodyPr>
            <a:noAutofit/>
          </a:bodyPr>
          <a:lstStyle/>
          <a:p>
            <a:pPr algn="just">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Vehicle Tracking System(VTS) is the combination of software and hardware enabling the owner to track the position of their vehicle.</a:t>
            </a:r>
          </a:p>
          <a:p>
            <a:pPr algn="just">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An efficient vehicle tracking system is designed and implemented for tracking the movement of vehicle from any location at any time. </a:t>
            </a:r>
          </a:p>
          <a:p>
            <a:pPr algn="just">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VTS works using Global Positioning System (GPS) and Global System for Mobile communication(GSM) technology that is one of the most common ways for vehicle tracking.</a:t>
            </a:r>
          </a:p>
          <a:p>
            <a:pPr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 Smartphone application is also developed for continuously monitoring the vehicle location.</a:t>
            </a:r>
          </a:p>
          <a:p>
            <a:pPr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The Google Maps API is used to display the vehicle on the map in the Smartphone application. </a:t>
            </a:r>
          </a:p>
          <a:p>
            <a:pPr algn="just">
              <a:buFont typeface="Wingdings" panose="05000000000000000000" pitchFamily="2" charset="2"/>
              <a:buChar char="q"/>
            </a:pPr>
            <a:endParaRPr lang="en-IN" sz="240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274638"/>
            <a:ext cx="8229600" cy="706090"/>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340768"/>
            <a:ext cx="8229600" cy="1512168"/>
          </a:xfrm>
        </p:spPr>
        <p:txBody>
          <a:bodyPr>
            <a:normAutofit/>
          </a:bodyPr>
          <a:lstStyle/>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School bus tracking</a:t>
            </a: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Theft prevention</a:t>
            </a:r>
          </a:p>
          <a:p>
            <a:pPr>
              <a:buFont typeface="Wingdings" panose="05000000000000000000" pitchFamily="2" charset="2"/>
              <a:buChar char="q"/>
            </a:pPr>
            <a:r>
              <a:rPr lang="en-IN" sz="2400" dirty="0" smtClean="0">
                <a:latin typeface="Times New Roman" panose="02020603050405020304" pitchFamily="18" charset="0"/>
                <a:cs typeface="Times New Roman" panose="02020603050405020304" pitchFamily="18" charset="0"/>
              </a:rPr>
              <a:t>Better customer service</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51520" y="404664"/>
            <a:ext cx="7211144" cy="778098"/>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Need of Vehicle Tracking System (VTS) </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8"/>
            <a:ext cx="8784976" cy="4968552"/>
          </a:xfrm>
        </p:spPr>
        <p:txBody>
          <a:bodyPr>
            <a:noAutofit/>
          </a:bodyPr>
          <a:lstStyle/>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Title     :</a:t>
            </a:r>
            <a:r>
              <a:rPr lang="en-US"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 Review on GSM and GPS Based Vehicle Tracking System</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Author : </a:t>
            </a:r>
            <a:r>
              <a:rPr lang="en-IN" sz="2000" dirty="0" err="1" smtClean="0">
                <a:latin typeface="Times New Roman" panose="02020603050405020304" pitchFamily="18" charset="0"/>
                <a:cs typeface="Times New Roman" panose="02020603050405020304" pitchFamily="18" charset="0"/>
              </a:rPr>
              <a:t>Dinesh</a:t>
            </a:r>
            <a:r>
              <a:rPr lang="en-IN" sz="2000" dirty="0" smtClean="0">
                <a:latin typeface="Times New Roman" panose="02020603050405020304" pitchFamily="18" charset="0"/>
                <a:cs typeface="Times New Roman" panose="02020603050405020304" pitchFamily="18" charset="0"/>
              </a:rPr>
              <a:t> Suresh </a:t>
            </a:r>
            <a:r>
              <a:rPr lang="en-IN" sz="2000" dirty="0" err="1" smtClean="0">
                <a:latin typeface="Times New Roman" panose="02020603050405020304" pitchFamily="18" charset="0"/>
                <a:cs typeface="Times New Roman" panose="02020603050405020304" pitchFamily="18" charset="0"/>
              </a:rPr>
              <a:t>Bhadane</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Pritam</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B.Bharati</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Sanjeev</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A.Shukla</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Monali</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D.Wani</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Kishor</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K.Ambekar</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Objective</a:t>
            </a:r>
            <a:endParaRPr lang="en-IN" sz="2000" dirty="0" smtClean="0">
              <a:latin typeface="Times New Roman" panose="02020603050405020304" pitchFamily="18" charset="0"/>
              <a:cs typeface="Times New Roman" panose="02020603050405020304" pitchFamily="18" charset="0"/>
            </a:endParaRPr>
          </a:p>
          <a:p>
            <a:pPr algn="just">
              <a:buNone/>
            </a:pPr>
            <a:r>
              <a:rPr lang="en-IN" sz="2000" dirty="0" smtClean="0">
                <a:latin typeface="Times New Roman" panose="02020603050405020304" pitchFamily="18" charset="0"/>
                <a:cs typeface="Times New Roman" panose="02020603050405020304" pitchFamily="18" charset="0"/>
              </a:rPr>
              <a:t>    In this paper a survey is done on various vehicle method of tracking techniques using GSM &amp; GPS. A vehicle tracking system combines the installation of an electronic device which is mounted in a vehicle, or inside of vehicles, with purpose designed computer software to allow the owner or a user to track the vehicle's location, collecting data in the process. Today vehicle tracking systems commonly use Global Positioning System (GPS) technology for locating the vehicle, but other types of automatic vehicle location technology can also be used. Vehicle information can be viewed and located on the electronic </a:t>
            </a:r>
            <a:r>
              <a:rPr lang="en-IN" sz="2000" dirty="0" err="1" smtClean="0">
                <a:latin typeface="Times New Roman" panose="02020603050405020304" pitchFamily="18" charset="0"/>
                <a:cs typeface="Times New Roman" panose="02020603050405020304" pitchFamily="18" charset="0"/>
              </a:rPr>
              <a:t>google</a:t>
            </a:r>
            <a:r>
              <a:rPr lang="en-IN" sz="2000" dirty="0" smtClean="0">
                <a:latin typeface="Times New Roman" panose="02020603050405020304" pitchFamily="18" charset="0"/>
                <a:cs typeface="Times New Roman" panose="02020603050405020304" pitchFamily="18" charset="0"/>
              </a:rPr>
              <a:t> maps via the Internet or specialized software.</a:t>
            </a:r>
          </a:p>
          <a:p>
            <a:pPr algn="just"/>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06090"/>
          </a:xfrm>
        </p:spPr>
        <p:txBody>
          <a:bodyPr>
            <a:normAutofit/>
          </a:bodyPr>
          <a:lstStyle/>
          <a:p>
            <a:r>
              <a:rPr lang="en-IN" sz="3200" dirty="0" smtClean="0">
                <a:latin typeface="Times New Roman" panose="02020603050405020304" pitchFamily="18" charset="0"/>
                <a:cs typeface="Times New Roman" panose="02020603050405020304" pitchFamily="18" charset="0"/>
              </a:rPr>
              <a:t>Literature review #1</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46226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96752"/>
            <a:ext cx="8784976" cy="4525963"/>
          </a:xfrm>
        </p:spPr>
        <p:txBody>
          <a:bodyPr>
            <a:noAutofit/>
          </a:bodyPr>
          <a:lstStyle/>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Title     :</a:t>
            </a:r>
            <a:r>
              <a:rPr lang="en-US" sz="2000" b="1"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Vhicle</a:t>
            </a:r>
            <a:r>
              <a:rPr lang="en-IN" sz="2000" dirty="0" smtClean="0">
                <a:latin typeface="Times New Roman" panose="02020603050405020304" pitchFamily="18" charset="0"/>
                <a:cs typeface="Times New Roman" panose="02020603050405020304" pitchFamily="18" charset="0"/>
              </a:rPr>
              <a:t> tracking system using GPS technology</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Author :</a:t>
            </a:r>
            <a:r>
              <a:rPr lang="en-US" sz="2000" i="1"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Kismat</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Pradhan</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Yogesh</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Limboo</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Anu</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Rai</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Avinash</a:t>
            </a:r>
            <a:r>
              <a:rPr lang="en-IN" sz="2000" dirty="0" smtClean="0">
                <a:latin typeface="Times New Roman" panose="02020603050405020304" pitchFamily="18" charset="0"/>
                <a:cs typeface="Times New Roman" panose="02020603050405020304" pitchFamily="18" charset="0"/>
              </a:rPr>
              <a:t> Sharma</a:t>
            </a:r>
            <a:r>
              <a:rPr lang="en-IN" sz="2000" i="1"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Objective </a:t>
            </a:r>
            <a:endParaRPr lang="en-IN" sz="2000" dirty="0" smtClean="0">
              <a:latin typeface="Times New Roman" panose="02020603050405020304" pitchFamily="18" charset="0"/>
              <a:cs typeface="Times New Roman" panose="02020603050405020304" pitchFamily="18" charset="0"/>
            </a:endParaRPr>
          </a:p>
          <a:p>
            <a:pPr algn="just">
              <a:buNone/>
            </a:pPr>
            <a:r>
              <a:rPr lang="en-IN" sz="2000" dirty="0" smtClean="0">
                <a:latin typeface="Times New Roman" panose="02020603050405020304" pitchFamily="18" charset="0"/>
                <a:cs typeface="Times New Roman" panose="02020603050405020304" pitchFamily="18" charset="0"/>
              </a:rPr>
              <a:t>   Vehicle tracking is one of the most important techniques mostly used in today’s world. A vehicle tracking system works with the installation of a tracking device which is kept inside vehicles, so it allows the user or an owner to track the vehicle’s location. Now a day’s vehicle tracking systems are normally work on Global Positioning System (GPS) technology for tracing the vehicle, but other forms of vehicle tracing technology can also be used. In this paper, a survey is done on various vehicle tracking method using GPS. Vehicle information can be viewed and located on the maps via the Internet or specialized software. In this paper, study is done on a real-time vehicle tracking system that works using GPS and GSM technology, which would be the easiest and inexpensive source of vehicle tracing. </a:t>
            </a:r>
          </a:p>
          <a:p>
            <a:pPr algn="just"/>
            <a:endParaRPr lang="en-IN" sz="2000" dirty="0">
              <a:latin typeface="Times New Roman" panose="02020603050405020304" pitchFamily="18" charset="0"/>
              <a:cs typeface="Times New Roman" panose="02020603050405020304" pitchFamily="18" charset="0"/>
            </a:endParaRPr>
          </a:p>
        </p:txBody>
      </p:sp>
      <p:sp>
        <p:nvSpPr>
          <p:cNvPr id="5" name="Title 2"/>
          <p:cNvSpPr>
            <a:spLocks noGrp="1"/>
          </p:cNvSpPr>
          <p:nvPr>
            <p:ph type="title"/>
          </p:nvPr>
        </p:nvSpPr>
        <p:spPr>
          <a:xfrm>
            <a:off x="457200" y="274638"/>
            <a:ext cx="8229600" cy="706090"/>
          </a:xfrm>
        </p:spPr>
        <p:txBody>
          <a:bodyPr>
            <a:normAutofit/>
          </a:bodyPr>
          <a:lstStyle/>
          <a:p>
            <a:r>
              <a:rPr lang="en-IN" sz="3200" dirty="0" smtClean="0">
                <a:latin typeface="Times New Roman" panose="02020603050405020304" pitchFamily="18" charset="0"/>
                <a:cs typeface="Times New Roman" panose="02020603050405020304" pitchFamily="18" charset="0"/>
              </a:rPr>
              <a:t>Literature review #2</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6243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lock diagram.png"/>
          <p:cNvPicPr>
            <a:picLocks noGrp="1" noChangeAspect="1"/>
          </p:cNvPicPr>
          <p:nvPr>
            <p:ph idx="1"/>
          </p:nvPr>
        </p:nvPicPr>
        <p:blipFill>
          <a:blip r:embed="rId2"/>
          <a:stretch>
            <a:fillRect/>
          </a:stretch>
        </p:blipFill>
        <p:spPr>
          <a:xfrm>
            <a:off x="467544" y="1124744"/>
            <a:ext cx="7776864" cy="4421118"/>
          </a:xfrm>
        </p:spPr>
      </p:pic>
      <p:sp>
        <p:nvSpPr>
          <p:cNvPr id="3" name="Title 2"/>
          <p:cNvSpPr>
            <a:spLocks noGrp="1"/>
          </p:cNvSpPr>
          <p:nvPr>
            <p:ph type="title"/>
          </p:nvPr>
        </p:nvSpPr>
        <p:spPr>
          <a:xfrm>
            <a:off x="467544" y="332656"/>
            <a:ext cx="8229600" cy="576064"/>
          </a:xfrm>
        </p:spPr>
        <p:txBody>
          <a:bodyPr>
            <a:noAutofit/>
          </a:bodyPr>
          <a:lstStyle/>
          <a:p>
            <a:r>
              <a:rPr lang="en-IN" sz="3200" dirty="0" smtClean="0">
                <a:latin typeface="Times New Roman" panose="02020603050405020304" pitchFamily="18" charset="0"/>
                <a:cs typeface="Times New Roman" panose="02020603050405020304" pitchFamily="18" charset="0"/>
              </a:rPr>
              <a:t>Block diagram of VTS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8229600" cy="2523736"/>
          </a:xfrm>
        </p:spPr>
        <p:txBody>
          <a:bodyPr>
            <a:normAutofit/>
          </a:bodyPr>
          <a:lstStyle/>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GPS</a:t>
            </a:r>
          </a:p>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GSM</a:t>
            </a:r>
          </a:p>
          <a:p>
            <a:pPr>
              <a:buFont typeface="Wingdings" panose="05000000000000000000" pitchFamily="2" charset="2"/>
              <a:buChar char="q"/>
            </a:pPr>
            <a:r>
              <a:rPr lang="en-IN" sz="2000" dirty="0" err="1" smtClean="0">
                <a:latin typeface="Times New Roman" panose="02020603050405020304" pitchFamily="18" charset="0"/>
                <a:cs typeface="Times New Roman" panose="02020603050405020304" pitchFamily="18" charset="0"/>
              </a:rPr>
              <a:t>Arduino</a:t>
            </a:r>
            <a:r>
              <a:rPr lang="en-IN" sz="2000" dirty="0" smtClean="0">
                <a:latin typeface="Times New Roman" panose="02020603050405020304" pitchFamily="18" charset="0"/>
                <a:cs typeface="Times New Roman" panose="02020603050405020304" pitchFamily="18" charset="0"/>
              </a:rPr>
              <a:t> UNO</a:t>
            </a:r>
          </a:p>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Jumper cables</a:t>
            </a:r>
          </a:p>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16*2 LCD </a:t>
            </a:r>
            <a:r>
              <a:rPr lang="en-IN" sz="2000" dirty="0" err="1" smtClean="0">
                <a:latin typeface="Times New Roman" panose="02020603050405020304" pitchFamily="18" charset="0"/>
                <a:cs typeface="Times New Roman" panose="02020603050405020304" pitchFamily="18" charset="0"/>
              </a:rPr>
              <a:t>dislay</a:t>
            </a:r>
            <a:endParaRPr lang="en-I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C,C++</a:t>
            </a:r>
          </a:p>
        </p:txBody>
      </p:sp>
      <p:sp>
        <p:nvSpPr>
          <p:cNvPr id="2" name="Title 1"/>
          <p:cNvSpPr>
            <a:spLocks noGrp="1"/>
          </p:cNvSpPr>
          <p:nvPr>
            <p:ph type="title"/>
          </p:nvPr>
        </p:nvSpPr>
        <p:spPr/>
        <p:txBody>
          <a:bodyPr/>
          <a:lstStyle/>
          <a:p>
            <a:r>
              <a:rPr lang="en-IN" dirty="0" smtClean="0"/>
              <a:t>Technology used for VTS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80729"/>
            <a:ext cx="8784976" cy="1872207"/>
          </a:xfrm>
        </p:spPr>
        <p:txBody>
          <a:bodyPr>
            <a:normAutofit/>
          </a:bodyPr>
          <a:lstStyle/>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GPS was developed in 1973 by the US Department of </a:t>
            </a:r>
            <a:r>
              <a:rPr lang="en-IN" sz="2000" dirty="0" err="1" smtClean="0">
                <a:latin typeface="Times New Roman" panose="02020603050405020304" pitchFamily="18" charset="0"/>
                <a:cs typeface="Times New Roman" panose="02020603050405020304" pitchFamily="18" charset="0"/>
              </a:rPr>
              <a:t>defense</a:t>
            </a:r>
            <a:r>
              <a:rPr lang="en-IN"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GPS is a space based satellite navigation system provides location and time information in all weather.</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Maintained by the United States Government and is freely accessible by anyone with a GPS receiver. </a:t>
            </a:r>
            <a:endParaRPr lang="en-IN"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274638"/>
            <a:ext cx="8229600" cy="418058"/>
          </a:xfrm>
        </p:spPr>
        <p:txBody>
          <a:bodyPr>
            <a:noAutofit/>
          </a:bodyPr>
          <a:lstStyle/>
          <a:p>
            <a:r>
              <a:rPr lang="en-IN" sz="3200" dirty="0" smtClean="0">
                <a:latin typeface="Times New Roman" panose="02020603050405020304" pitchFamily="18" charset="0"/>
                <a:cs typeface="Times New Roman" panose="02020603050405020304" pitchFamily="18" charset="0"/>
              </a:rPr>
              <a:t>GPS-Global Positioning system</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images.jpg"/>
          <p:cNvPicPr>
            <a:picLocks noChangeAspect="1"/>
          </p:cNvPicPr>
          <p:nvPr/>
        </p:nvPicPr>
        <p:blipFill>
          <a:blip r:embed="rId2"/>
          <a:stretch>
            <a:fillRect/>
          </a:stretch>
        </p:blipFill>
        <p:spPr>
          <a:xfrm>
            <a:off x="5436096" y="2874640"/>
            <a:ext cx="3528392" cy="3306325"/>
          </a:xfrm>
          <a:prstGeom prst="rect">
            <a:avLst/>
          </a:prstGeom>
        </p:spPr>
      </p:pic>
      <p:sp>
        <p:nvSpPr>
          <p:cNvPr id="5" name="Content Placeholder 2"/>
          <p:cNvSpPr txBox="1">
            <a:spLocks/>
          </p:cNvSpPr>
          <p:nvPr/>
        </p:nvSpPr>
        <p:spPr>
          <a:xfrm>
            <a:off x="205804" y="3152949"/>
            <a:ext cx="6454427" cy="150018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Primary functions of GPS Position and coordinates.</a:t>
            </a:r>
          </a:p>
          <a:p>
            <a:pPr lvl="1">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To calculate the distance and direction.</a:t>
            </a:r>
          </a:p>
          <a:p>
            <a:pPr lvl="1">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Travel progress reports.</a:t>
            </a:r>
          </a:p>
          <a:p>
            <a:pPr lvl="1">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Accurate time measurement.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462</TotalTime>
  <Words>920</Words>
  <Application>Microsoft Office PowerPoint</Application>
  <PresentationFormat>On-screen Show (4:3)</PresentationFormat>
  <Paragraphs>136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Slide 1</vt:lpstr>
      <vt:lpstr>Contents</vt:lpstr>
      <vt:lpstr>Introduction</vt:lpstr>
      <vt:lpstr>Need of Vehicle Tracking System (VTS) </vt:lpstr>
      <vt:lpstr>Literature review #1</vt:lpstr>
      <vt:lpstr>Literature review #2</vt:lpstr>
      <vt:lpstr>Block diagram of VTS</vt:lpstr>
      <vt:lpstr>Technology used for VTS</vt:lpstr>
      <vt:lpstr>GPS-Global Positioning system</vt:lpstr>
      <vt:lpstr>Current locations of GPS Satellites</vt:lpstr>
      <vt:lpstr>Arduino UNO</vt:lpstr>
      <vt:lpstr>Advantages of Arduino</vt:lpstr>
      <vt:lpstr>Result and discussion :</vt:lpstr>
      <vt:lpstr>Screenshots :</vt:lpstr>
      <vt:lpstr>Slide 15</vt:lpstr>
      <vt:lpstr>Slide 16</vt:lpstr>
      <vt:lpstr>Slide 17</vt:lpstr>
      <vt:lpstr>Conclusion :</vt:lpstr>
      <vt:lpstr>Future work :</vt:lpstr>
      <vt:lpstr>Referrences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tracking via google map and Arduino</dc:title>
  <dc:creator>Windows User</dc:creator>
  <cp:lastModifiedBy>Windows User</cp:lastModifiedBy>
  <cp:revision>43</cp:revision>
  <dcterms:created xsi:type="dcterms:W3CDTF">2019-09-19T14:27:39Z</dcterms:created>
  <dcterms:modified xsi:type="dcterms:W3CDTF">2020-05-19T14:02:20Z</dcterms:modified>
</cp:coreProperties>
</file>