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cb29886_4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8cb29886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d55b1a3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d55b1a3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cb29886_4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8cb29886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8cb29886_4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8cb29886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cb29886_4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8cb29886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cb29886_4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cb29886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8cb29886_4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8cb29886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8cb29886_4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8cb29886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8cb29886_4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8cb29886_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8cb29886_4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8cb29886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cb29886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8cb298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8cb29886_4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8cb29886_4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35e8bf66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35e8bf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35e8bf66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35e8bf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35e8bf66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35e8bf6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8cb29886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8cb2988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8cb29886_4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8cb2988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8cb29886_4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8cb2988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cb29886_4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8cb2988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8cb29886_4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8cb29886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cb29886_4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8cb29886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8cb29886_4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8cb29886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0" y="461797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Erik Learned-Miller and TAs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7927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10 -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471775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3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0"/>
            <a:ext cx="82296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823004" y="4691925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0" y="4593900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Erik Learned-Miller and TAs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47927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10 -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8988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3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7927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10 -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8988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3</a:t>
            </a:r>
            <a:r>
              <a:rPr lang="en" sz="2000">
                <a:solidFill>
                  <a:srgbClr val="FFFFFF"/>
                </a:solidFill>
              </a:rPr>
              <a:t> Oct 2019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461797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Erik Learned-Miller and TAs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idx="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Lecture 11 -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6884289" y="4667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 txBox="1"/>
          <p:nvPr/>
        </p:nvSpPr>
        <p:spPr>
          <a:xfrm>
            <a:off x="7535900" y="4617975"/>
            <a:ext cx="1608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19 Oct 2017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0" y="4593900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Erik Learned-Miller and TAs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Adapted from slides of 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70825" y="191900"/>
            <a:ext cx="88728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Lecture 10: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Training Neural Networks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Part IV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1529425"/>
            <a:ext cx="2421050" cy="2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100850" y="1524000"/>
            <a:ext cx="5866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Forces the network to have a redundant representation.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787975" y="21318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787975" y="25634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787975" y="2995050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787975" y="3441663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787975" y="3870088"/>
            <a:ext cx="393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4"/>
          <p:cNvCxnSpPr>
            <a:stCxn id="133" idx="6"/>
          </p:cNvCxnSpPr>
          <p:nvPr/>
        </p:nvCxnSpPr>
        <p:spPr>
          <a:xfrm>
            <a:off x="4181575" y="23286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4218150" y="27602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>
            <a:off x="4181575" y="31918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4181575" y="3638475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4181575" y="406690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4"/>
          <p:cNvSpPr txBox="1"/>
          <p:nvPr/>
        </p:nvSpPr>
        <p:spPr>
          <a:xfrm>
            <a:off x="5038900" y="2090875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has an ear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038900" y="2548075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has a tail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038900" y="3005275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is furry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038900" y="3462475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has claws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38900" y="3843475"/>
            <a:ext cx="2191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mischievous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look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7329300" y="2325650"/>
            <a:ext cx="9495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7355725" y="2757291"/>
            <a:ext cx="8526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7311675" y="3188956"/>
            <a:ext cx="826500" cy="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7320475" y="3453416"/>
            <a:ext cx="8439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/>
          <p:nvPr/>
        </p:nvCxnSpPr>
        <p:spPr>
          <a:xfrm flipH="1" rot="10800000">
            <a:off x="7320475" y="3673266"/>
            <a:ext cx="8616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8241325" y="2981150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cat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score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6619975" y="23286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6656550" y="27602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6619975" y="319185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6619975" y="3638475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6619975" y="4066900"/>
            <a:ext cx="7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6752825" y="2124513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X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781391" y="2952256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X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6790200" y="3836475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X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70000" y="246650"/>
            <a:ext cx="865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Waaaait a second…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could this possibly be a good idea?</a:t>
            </a:r>
            <a:endParaRPr sz="30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70000" y="246650"/>
            <a:ext cx="865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with occlusions?</a:t>
            </a:r>
            <a:endParaRPr sz="3000"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" y="826600"/>
            <a:ext cx="19335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425" y="2147950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8450" y="45475"/>
            <a:ext cx="2415200" cy="1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563" y="1366100"/>
            <a:ext cx="23526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1251" y="2445050"/>
            <a:ext cx="1412750" cy="21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75" y="2494425"/>
            <a:ext cx="1847850" cy="21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0013" y="2892000"/>
            <a:ext cx="265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4875" y="0"/>
            <a:ext cx="19335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25313" y="11006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1529425"/>
            <a:ext cx="2421050" cy="2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3682275" y="1662300"/>
            <a:ext cx="52326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Another interpretation: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Dropout is training a large ensemble of models (that share parameters).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Each binary mask is one model, gets trained on only ~one datapoint.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6319976" y="466430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70000" y="246650"/>
            <a:ext cx="865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Waaaait a second…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could this possibly be a good idea?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405225" y="114525"/>
            <a:ext cx="72501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 test time….</a:t>
            </a:r>
            <a:endParaRPr sz="30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257475"/>
            <a:ext cx="2421050" cy="2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3585375" y="1162825"/>
            <a:ext cx="51888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Ideally</a:t>
            </a:r>
            <a:r>
              <a:rPr lang="en" sz="2400"/>
              <a:t>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want to integrate out all the noise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Monte Carlo approximation: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many forward passes with different dropout masks, average all predictions</a:t>
            </a:r>
            <a:endParaRPr sz="2400"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405225" y="114525"/>
            <a:ext cx="72501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 test time….</a:t>
            </a:r>
            <a:endParaRPr sz="3000"/>
          </a:p>
        </p:txBody>
      </p:sp>
      <p:sp>
        <p:nvSpPr>
          <p:cNvPr id="200" name="Google Shape;200;p28"/>
          <p:cNvSpPr txBox="1"/>
          <p:nvPr/>
        </p:nvSpPr>
        <p:spPr>
          <a:xfrm>
            <a:off x="405225" y="578925"/>
            <a:ext cx="868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in fact do this with a single forward pass! (approximately)</a:t>
            </a:r>
            <a:endParaRPr sz="2400"/>
          </a:p>
        </p:txBody>
      </p:sp>
      <p:sp>
        <p:nvSpPr>
          <p:cNvPr id="201" name="Google Shape;201;p28"/>
          <p:cNvSpPr/>
          <p:nvPr/>
        </p:nvSpPr>
        <p:spPr>
          <a:xfrm>
            <a:off x="998950" y="2299200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8"/>
          <p:cNvCxnSpPr>
            <a:stCxn id="201" idx="0"/>
          </p:cNvCxnSpPr>
          <p:nvPr/>
        </p:nvCxnSpPr>
        <p:spPr>
          <a:xfrm rot="10800000">
            <a:off x="1302850" y="1620900"/>
            <a:ext cx="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513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1497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8"/>
          <p:cNvCxnSpPr>
            <a:stCxn id="203" idx="7"/>
            <a:endCxn id="201" idx="4"/>
          </p:cNvCxnSpPr>
          <p:nvPr/>
        </p:nvCxnSpPr>
        <p:spPr>
          <a:xfrm flipH="1" rot="10800000">
            <a:off x="1032340" y="2907085"/>
            <a:ext cx="270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204" idx="0"/>
            <a:endCxn id="201" idx="4"/>
          </p:cNvCxnSpPr>
          <p:nvPr/>
        </p:nvCxnSpPr>
        <p:spPr>
          <a:xfrm rot="10800000">
            <a:off x="1302850" y="2906875"/>
            <a:ext cx="498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>
            <a:off x="2323000" y="1013925"/>
            <a:ext cx="65925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Leave all input neurons turned on (no dropout).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8" name="Google Shape;208;p28"/>
          <p:cNvSpPr txBox="1"/>
          <p:nvPr/>
        </p:nvSpPr>
        <p:spPr>
          <a:xfrm>
            <a:off x="3728475" y="2247425"/>
            <a:ext cx="44187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(this can be shown to be an approximation to evaluating the whole ensemble)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05225" y="114525"/>
            <a:ext cx="72501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 test time….</a:t>
            </a:r>
            <a:endParaRPr sz="3000"/>
          </a:p>
        </p:txBody>
      </p:sp>
      <p:sp>
        <p:nvSpPr>
          <p:cNvPr id="215" name="Google Shape;215;p29"/>
          <p:cNvSpPr txBox="1"/>
          <p:nvPr/>
        </p:nvSpPr>
        <p:spPr>
          <a:xfrm>
            <a:off x="405225" y="578925"/>
            <a:ext cx="868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in fact do this with a single forward pass! (approximately)</a:t>
            </a:r>
            <a:endParaRPr sz="2400"/>
          </a:p>
        </p:txBody>
      </p:sp>
      <p:sp>
        <p:nvSpPr>
          <p:cNvPr id="216" name="Google Shape;216;p29"/>
          <p:cNvSpPr/>
          <p:nvPr/>
        </p:nvSpPr>
        <p:spPr>
          <a:xfrm>
            <a:off x="998950" y="2299200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9"/>
          <p:cNvCxnSpPr>
            <a:stCxn id="216" idx="0"/>
          </p:cNvCxnSpPr>
          <p:nvPr/>
        </p:nvCxnSpPr>
        <p:spPr>
          <a:xfrm rot="10800000">
            <a:off x="1302850" y="1620900"/>
            <a:ext cx="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9"/>
          <p:cNvSpPr/>
          <p:nvPr/>
        </p:nvSpPr>
        <p:spPr>
          <a:xfrm>
            <a:off x="513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497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9"/>
          <p:cNvCxnSpPr>
            <a:stCxn id="218" idx="7"/>
            <a:endCxn id="216" idx="4"/>
          </p:cNvCxnSpPr>
          <p:nvPr/>
        </p:nvCxnSpPr>
        <p:spPr>
          <a:xfrm flipH="1" rot="10800000">
            <a:off x="1032340" y="2907085"/>
            <a:ext cx="270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9"/>
          <p:cNvCxnSpPr>
            <a:stCxn id="219" idx="0"/>
            <a:endCxn id="216" idx="4"/>
          </p:cNvCxnSpPr>
          <p:nvPr/>
        </p:nvCxnSpPr>
        <p:spPr>
          <a:xfrm rot="10800000">
            <a:off x="1302850" y="2906875"/>
            <a:ext cx="498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 txBox="1"/>
          <p:nvPr/>
        </p:nvSpPr>
        <p:spPr>
          <a:xfrm>
            <a:off x="2323000" y="1013925"/>
            <a:ext cx="65925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Leave all input neurons turned on (no dropout).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3" name="Google Shape;223;p29"/>
          <p:cNvSpPr txBox="1"/>
          <p:nvPr/>
        </p:nvSpPr>
        <p:spPr>
          <a:xfrm>
            <a:off x="2678000" y="1922925"/>
            <a:ext cx="61929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Q: Suppose that with all inputs present at test time the output of this neuron is x.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What would its output be during training time, in expectation? (e.g. if p = 0.5)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405225" y="114525"/>
            <a:ext cx="72501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 test time….</a:t>
            </a:r>
            <a:endParaRPr sz="3000"/>
          </a:p>
        </p:txBody>
      </p:sp>
      <p:sp>
        <p:nvSpPr>
          <p:cNvPr id="230" name="Google Shape;230;p30"/>
          <p:cNvSpPr txBox="1"/>
          <p:nvPr/>
        </p:nvSpPr>
        <p:spPr>
          <a:xfrm>
            <a:off x="405225" y="578925"/>
            <a:ext cx="868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in fact do this with a single forward pass! (approximately)</a:t>
            </a:r>
            <a:endParaRPr sz="2400"/>
          </a:p>
        </p:txBody>
      </p:sp>
      <p:sp>
        <p:nvSpPr>
          <p:cNvPr id="231" name="Google Shape;231;p30"/>
          <p:cNvSpPr/>
          <p:nvPr/>
        </p:nvSpPr>
        <p:spPr>
          <a:xfrm>
            <a:off x="998950" y="2299200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0"/>
          <p:cNvCxnSpPr>
            <a:stCxn id="231" idx="0"/>
          </p:cNvCxnSpPr>
          <p:nvPr/>
        </p:nvCxnSpPr>
        <p:spPr>
          <a:xfrm rot="10800000">
            <a:off x="1302850" y="1620900"/>
            <a:ext cx="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0"/>
          <p:cNvSpPr/>
          <p:nvPr/>
        </p:nvSpPr>
        <p:spPr>
          <a:xfrm>
            <a:off x="513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497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235" name="Google Shape;235;p30"/>
          <p:cNvCxnSpPr>
            <a:stCxn id="233" idx="7"/>
            <a:endCxn id="231" idx="4"/>
          </p:cNvCxnSpPr>
          <p:nvPr/>
        </p:nvCxnSpPr>
        <p:spPr>
          <a:xfrm flipH="1" rot="10800000">
            <a:off x="1032340" y="2907085"/>
            <a:ext cx="270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0"/>
          <p:cNvCxnSpPr>
            <a:stCxn id="234" idx="0"/>
            <a:endCxn id="231" idx="4"/>
          </p:cNvCxnSpPr>
          <p:nvPr/>
        </p:nvCxnSpPr>
        <p:spPr>
          <a:xfrm rot="10800000">
            <a:off x="1302850" y="2906875"/>
            <a:ext cx="498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 txBox="1"/>
          <p:nvPr/>
        </p:nvSpPr>
        <p:spPr>
          <a:xfrm>
            <a:off x="2323000" y="1013925"/>
            <a:ext cx="65925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Leave all input neurons turned on (no dropout).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8" name="Google Shape;238;p30"/>
          <p:cNvSpPr txBox="1"/>
          <p:nvPr/>
        </p:nvSpPr>
        <p:spPr>
          <a:xfrm>
            <a:off x="2739675" y="1535900"/>
            <a:ext cx="5999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during test: </a:t>
            </a:r>
            <a:r>
              <a:rPr b="1" lang="en" sz="2400">
                <a:solidFill>
                  <a:srgbClr val="0000FF"/>
                </a:solidFill>
              </a:rPr>
              <a:t>a = w0*x + w1*y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during train: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E[a] = ¼ * (w0*0 + w1*0</a:t>
            </a:r>
            <a:endParaRPr sz="24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w0*0 + w1*y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			  w0*x + w1*0</a:t>
            </a:r>
            <a:endParaRPr sz="24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w0*x + w1*y)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     = ¼ * (2 w0*x + 2 w1*y)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	  = </a:t>
            </a:r>
            <a:r>
              <a:rPr b="1" lang="en" sz="2400">
                <a:solidFill>
                  <a:srgbClr val="0000FF"/>
                </a:solidFill>
              </a:rPr>
              <a:t>½ *</a:t>
            </a:r>
            <a:r>
              <a:rPr lang="en" sz="2400">
                <a:solidFill>
                  <a:srgbClr val="0000FF"/>
                </a:solidFill>
              </a:rPr>
              <a:t> </a:t>
            </a:r>
            <a:r>
              <a:rPr b="1" lang="en" sz="2400">
                <a:solidFill>
                  <a:srgbClr val="0000FF"/>
                </a:solidFill>
              </a:rPr>
              <a:t>(w0*x + w1*y)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1400675" y="18675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734250" y="3048000"/>
            <a:ext cx="5074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1649050" y="3023025"/>
            <a:ext cx="5074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430750" y="1911600"/>
            <a:ext cx="1282625" cy="2466600"/>
          </a:xfrm>
          <a:custGeom>
            <a:rect b="b" l="l" r="r" t="t"/>
            <a:pathLst>
              <a:path extrusionOk="0" h="98664" w="51305">
                <a:moveTo>
                  <a:pt x="16561" y="0"/>
                </a:moveTo>
                <a:cubicBezTo>
                  <a:pt x="22317" y="9338"/>
                  <a:pt x="53854" y="39583"/>
                  <a:pt x="51094" y="56027"/>
                </a:cubicBezTo>
                <a:cubicBezTo>
                  <a:pt x="48334" y="72471"/>
                  <a:pt x="8516" y="91558"/>
                  <a:pt x="0" y="986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405225" y="114525"/>
            <a:ext cx="72501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 test time….</a:t>
            </a:r>
            <a:endParaRPr sz="3000"/>
          </a:p>
        </p:txBody>
      </p:sp>
      <p:sp>
        <p:nvSpPr>
          <p:cNvPr id="249" name="Google Shape;249;p31"/>
          <p:cNvSpPr txBox="1"/>
          <p:nvPr/>
        </p:nvSpPr>
        <p:spPr>
          <a:xfrm>
            <a:off x="405225" y="578925"/>
            <a:ext cx="868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in fact do this with a single forward pass! (approximately)</a:t>
            </a:r>
            <a:endParaRPr sz="2400"/>
          </a:p>
        </p:txBody>
      </p:sp>
      <p:sp>
        <p:nvSpPr>
          <p:cNvPr id="250" name="Google Shape;250;p31"/>
          <p:cNvSpPr/>
          <p:nvPr/>
        </p:nvSpPr>
        <p:spPr>
          <a:xfrm>
            <a:off x="998950" y="2299200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1"/>
          <p:cNvCxnSpPr>
            <a:stCxn id="250" idx="0"/>
          </p:cNvCxnSpPr>
          <p:nvPr/>
        </p:nvCxnSpPr>
        <p:spPr>
          <a:xfrm rot="10800000">
            <a:off x="1302850" y="1620900"/>
            <a:ext cx="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1"/>
          <p:cNvSpPr/>
          <p:nvPr/>
        </p:nvSpPr>
        <p:spPr>
          <a:xfrm>
            <a:off x="513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1497550" y="3482275"/>
            <a:ext cx="607800" cy="607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254" name="Google Shape;254;p31"/>
          <p:cNvCxnSpPr>
            <a:stCxn id="252" idx="7"/>
            <a:endCxn id="250" idx="4"/>
          </p:cNvCxnSpPr>
          <p:nvPr/>
        </p:nvCxnSpPr>
        <p:spPr>
          <a:xfrm flipH="1" rot="10800000">
            <a:off x="1032340" y="2907085"/>
            <a:ext cx="2706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1"/>
          <p:cNvCxnSpPr>
            <a:stCxn id="253" idx="0"/>
            <a:endCxn id="250" idx="4"/>
          </p:cNvCxnSpPr>
          <p:nvPr/>
        </p:nvCxnSpPr>
        <p:spPr>
          <a:xfrm rot="10800000">
            <a:off x="1302850" y="2906875"/>
            <a:ext cx="498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1"/>
          <p:cNvSpPr txBox="1"/>
          <p:nvPr/>
        </p:nvSpPr>
        <p:spPr>
          <a:xfrm>
            <a:off x="2323000" y="1013925"/>
            <a:ext cx="65925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Leave all input neurons turned on (no dropout).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7" name="Google Shape;257;p31"/>
          <p:cNvSpPr txBox="1"/>
          <p:nvPr/>
        </p:nvSpPr>
        <p:spPr>
          <a:xfrm>
            <a:off x="2739675" y="1535900"/>
            <a:ext cx="5999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during test: </a:t>
            </a:r>
            <a:r>
              <a:rPr b="1" lang="en" sz="2400">
                <a:solidFill>
                  <a:srgbClr val="0000FF"/>
                </a:solidFill>
              </a:rPr>
              <a:t>a = w0*x + w1*y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during train: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E[a] = ¼ * (w0*0 + w1*0</a:t>
            </a:r>
            <a:endParaRPr sz="24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w0*0 + w1*y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			  w0*x + w1*0</a:t>
            </a:r>
            <a:endParaRPr sz="24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w0*x + w1*y)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       = ¼ * (2 w0*x + 2 w1*y)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	  = </a:t>
            </a:r>
            <a:r>
              <a:rPr b="1" lang="en" sz="2400">
                <a:solidFill>
                  <a:srgbClr val="0000FF"/>
                </a:solidFill>
              </a:rPr>
              <a:t>½ * (w0*x + w1*y)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400675" y="18675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259" name="Google Shape;259;p31"/>
          <p:cNvCxnSpPr/>
          <p:nvPr/>
        </p:nvCxnSpPr>
        <p:spPr>
          <a:xfrm flipH="1">
            <a:off x="6483625" y="3494200"/>
            <a:ext cx="892800" cy="86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 txBox="1"/>
          <p:nvPr/>
        </p:nvSpPr>
        <p:spPr>
          <a:xfrm>
            <a:off x="6782675" y="1589625"/>
            <a:ext cx="24666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With p=0.5, using all inputs in the forward pass would inflate the activations by 2x from what the network was “used to” during training!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=&gt; Have to compensate by scaling the activations back down by ½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734250" y="3048000"/>
            <a:ext cx="5074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1649050" y="3023025"/>
            <a:ext cx="5074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201075" y="210650"/>
            <a:ext cx="8895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can do something approximate analytically</a:t>
            </a:r>
            <a:endParaRPr sz="3000"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1034925"/>
            <a:ext cx="8220725" cy="13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270150" y="2623525"/>
            <a:ext cx="80886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 test time all neurons are active always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=&gt; We must scale the activations so that for each neuron: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output at test time</a:t>
            </a:r>
            <a:r>
              <a:rPr lang="en" sz="2400"/>
              <a:t> = </a:t>
            </a:r>
            <a:r>
              <a:rPr lang="en" sz="2400" u="sng"/>
              <a:t>expected output at training time</a:t>
            </a:r>
            <a:endParaRPr sz="2400" u="sng"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8" y="95250"/>
            <a:ext cx="5588600" cy="4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820250" y="32600"/>
            <a:ext cx="33909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Dropout Summary</a:t>
            </a:r>
            <a:endParaRPr sz="3000"/>
          </a:p>
        </p:txBody>
      </p:sp>
      <p:sp>
        <p:nvSpPr>
          <p:cNvPr id="278" name="Google Shape;278;p33"/>
          <p:cNvSpPr/>
          <p:nvPr/>
        </p:nvSpPr>
        <p:spPr>
          <a:xfrm>
            <a:off x="277675" y="1693950"/>
            <a:ext cx="56586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277675" y="2223500"/>
            <a:ext cx="5658600" cy="35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6040125" y="1835400"/>
            <a:ext cx="312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drop in forward pass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3144900" y="3706100"/>
            <a:ext cx="2791500" cy="48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6050200" y="3661100"/>
            <a:ext cx="312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scale at test time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20675" y="496725"/>
            <a:ext cx="80250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Evaluation: </a:t>
            </a:r>
            <a:endParaRPr sz="4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Ensembles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335125" y="48275"/>
            <a:ext cx="86268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common: “Inverted dropout”</a:t>
            </a:r>
            <a:endParaRPr sz="3000"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0" y="728038"/>
            <a:ext cx="5539149" cy="36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563800" y="1658975"/>
            <a:ext cx="55392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563797" y="2221275"/>
            <a:ext cx="5539200" cy="35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4"/>
          <p:cNvCxnSpPr/>
          <p:nvPr/>
        </p:nvCxnSpPr>
        <p:spPr>
          <a:xfrm flipH="1">
            <a:off x="3437500" y="3351200"/>
            <a:ext cx="2010600" cy="40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4"/>
          <p:cNvSpPr txBox="1"/>
          <p:nvPr/>
        </p:nvSpPr>
        <p:spPr>
          <a:xfrm>
            <a:off x="5601300" y="3073525"/>
            <a:ext cx="3437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test time is unchanged!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.jpg"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00" y="89250"/>
            <a:ext cx="5237875" cy="41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/>
        </p:nvSpPr>
        <p:spPr>
          <a:xfrm>
            <a:off x="713575" y="396425"/>
            <a:ext cx="78930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Siamese Networks (conjoined networks)</a:t>
            </a:r>
            <a:r>
              <a:rPr lang="en" sz="3000"/>
              <a:t>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Train a network on classification task.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Chop off classification layer.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Make two copies of the “beheaded network”.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Put one image into each network.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Calculate “distance” between two CNN vectors.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If distance is greater than threshold, say images are “different”. Otherwise, “same”.</a:t>
            </a:r>
            <a:endParaRPr sz="2400"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5925" y="929825"/>
            <a:ext cx="73644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Train multiple independent models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At test time average their results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Enjoy 2% extra performance (?!!!)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3575" y="396425"/>
            <a:ext cx="78930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 Tips/Tricks: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also get a small boost from averaging multiple model checkpoints of a single model.</a:t>
            </a:r>
            <a:endParaRPr sz="240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713575" y="396425"/>
            <a:ext cx="78930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 Tips/Tricks: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also get a small boost from averaging multiple model checkpoints of a single model.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keep track of (and use at test time) a running average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parameter vector:</a:t>
            </a:r>
            <a:endParaRPr sz="2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838" y="2924513"/>
            <a:ext cx="60483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20675" y="496725"/>
            <a:ext cx="80250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Regularization </a:t>
            </a:r>
            <a:r>
              <a:rPr b="1" lang="en" sz="4800"/>
              <a:t>(dropout)</a:t>
            </a:r>
            <a:endParaRPr b="1" sz="4800"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73150" y="39500"/>
            <a:ext cx="8865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Regularization: </a:t>
            </a:r>
            <a:r>
              <a:rPr b="1" lang="en" sz="3000"/>
              <a:t>Dropout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“randomly set some neurons to zero in the forward pass”</a:t>
            </a:r>
            <a:endParaRPr sz="24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" y="1284275"/>
            <a:ext cx="58483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809550" y="4107625"/>
            <a:ext cx="212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[Srivastava et al., 2014]</a:t>
            </a:r>
            <a:endParaRPr i="1">
              <a:solidFill>
                <a:srgbClr val="0000FF"/>
              </a:solidFill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" y="392575"/>
            <a:ext cx="6728126" cy="39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7085400" y="421300"/>
            <a:ext cx="1943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forward pass with a 3-layer network using dropout</a:t>
            </a:r>
            <a:endParaRPr sz="1800"/>
          </a:p>
        </p:txBody>
      </p:sp>
      <p:sp>
        <p:nvSpPr>
          <p:cNvPr id="116" name="Google Shape;116;p22"/>
          <p:cNvSpPr/>
          <p:nvPr/>
        </p:nvSpPr>
        <p:spPr>
          <a:xfrm>
            <a:off x="277675" y="2125625"/>
            <a:ext cx="5658600" cy="4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77675" y="2840150"/>
            <a:ext cx="5658600" cy="4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625" y="1899402"/>
            <a:ext cx="2106475" cy="24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70000" y="246650"/>
            <a:ext cx="865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Waaaait a second…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could this possibly be a good idea?</a:t>
            </a:r>
            <a:endParaRPr sz="30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1529425"/>
            <a:ext cx="2421050" cy="2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6319979" y="4664300"/>
            <a:ext cx="766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