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6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9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a08b9521_1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a08b952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a08b9521_1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a08b952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a08b9521_1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a08b9521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a08b9521_1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a08b952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a08b9521_1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a08b9521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a08b9521_1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a08b9521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a08b9521_1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a08b9521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7a08b9521_1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7a08b9521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871361cb_3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871361c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a08b9521_1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a08b9521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a08b9521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a08b952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a08b9521_1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a08b9521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a08b9521_1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a08b9521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a08b9521_1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a08b9521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a08b9521_1_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a08b9521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a08b9521_1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a08b9521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a08b9521_1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7a08b9521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a08b9521_1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7a08b9521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a08b9521_1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a08b9521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a08b9521_1_2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7a08b9521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7a08b9521_1_3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7a08b9521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a08b9521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a08b952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a08b9521_1_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a08b9521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a08b9521_1_3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a08b9521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a08b9521_1_3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7a08b9521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7a08b9521_1_3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7a08b9521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7a08b9521_1_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7a08b9521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a08b9521_1_3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a08b9521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a08b9521_1_3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7a08b9521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a08b9521_1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a08b9521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a08b9521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a08b952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a08b9521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a08b952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a08b9521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a08b952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a08b9521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a08b952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a08b9521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a08b952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a08b9521_1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a08b952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0" y="461797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Erik Learned-Miller and TAs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11 -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8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8533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0"/>
            <a:ext cx="82296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8533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11 -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0" y="4593900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Erik Learned-Miller and TAs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7535900" y="4617975"/>
            <a:ext cx="1608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8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11 -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8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461797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Erik Learned-Miller and TAs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idx="2" type="sldNum"/>
          </p:nvPr>
        </p:nvSpPr>
        <p:spPr>
          <a:xfrm>
            <a:off x="6853379" y="4664300"/>
            <a:ext cx="76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11 -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" name="Google Shape;39;p8"/>
          <p:cNvSpPr txBox="1"/>
          <p:nvPr>
            <p:ph idx="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 txBox="1"/>
          <p:nvPr/>
        </p:nvSpPr>
        <p:spPr>
          <a:xfrm>
            <a:off x="7535900" y="4617975"/>
            <a:ext cx="1608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8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0" y="4593900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Erik Learned-Miller and TAs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70825" y="191900"/>
            <a:ext cx="88728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Lecture 11: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Training Neural Networks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Part V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8533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Momentum update</a:t>
            </a:r>
            <a:endParaRPr sz="30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2675775"/>
            <a:ext cx="6410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38" y="1058625"/>
            <a:ext cx="4143375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4"/>
          <p:cNvCxnSpPr/>
          <p:nvPr/>
        </p:nvCxnSpPr>
        <p:spPr>
          <a:xfrm>
            <a:off x="3019325" y="1788450"/>
            <a:ext cx="0" cy="63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/>
          <p:nvPr/>
        </p:nvSpPr>
        <p:spPr>
          <a:xfrm>
            <a:off x="1427175" y="2911725"/>
            <a:ext cx="3643200" cy="23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64550" y="3591250"/>
            <a:ext cx="8971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-"/>
            </a:pPr>
            <a:r>
              <a:rPr lang="en" sz="2000">
                <a:solidFill>
                  <a:srgbClr val="FF0000"/>
                </a:solidFill>
              </a:rPr>
              <a:t>Allows a velocity to “build up” along shallow directions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-"/>
            </a:pPr>
            <a:r>
              <a:rPr lang="en" sz="2000">
                <a:solidFill>
                  <a:srgbClr val="FF0000"/>
                </a:solidFill>
              </a:rPr>
              <a:t>Velocity becomes damped in steep direction due to quickly changing sign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791575" y="358650"/>
            <a:ext cx="1408800" cy="2061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7337100" y="757575"/>
            <a:ext cx="1641900" cy="1188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651350" y="-315550"/>
            <a:ext cx="3435300" cy="176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006809" y="1520424"/>
            <a:ext cx="165000" cy="16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8708297" y="1520375"/>
            <a:ext cx="165000" cy="16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ptim3.gif"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672" y="529513"/>
            <a:ext cx="3636751" cy="3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275225" y="767375"/>
            <a:ext cx="24021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SGD 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Momentum</a:t>
            </a:r>
            <a:endParaRPr sz="3000">
              <a:solidFill>
                <a:srgbClr val="38761D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503300" y="1957900"/>
            <a:ext cx="27051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notice momentum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overshooting the target, but overall getting to the minimum much faster.</a:t>
            </a:r>
            <a:endParaRPr sz="1800">
              <a:solidFill>
                <a:srgbClr val="38761D"/>
              </a:solidFill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 rot="10800000">
            <a:off x="4955700" y="2223175"/>
            <a:ext cx="1520400" cy="1722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</a:t>
            </a:r>
            <a:endParaRPr sz="3000"/>
          </a:p>
        </p:txBody>
      </p:sp>
      <p:sp>
        <p:nvSpPr>
          <p:cNvPr id="191" name="Google Shape;191;p26"/>
          <p:cNvSpPr/>
          <p:nvPr/>
        </p:nvSpPr>
        <p:spPr>
          <a:xfrm>
            <a:off x="1267346" y="3472639"/>
            <a:ext cx="170400" cy="170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6"/>
          <p:cNvCxnSpPr>
            <a:stCxn id="191" idx="6"/>
          </p:cNvCxnSpPr>
          <p:nvPr/>
        </p:nvCxnSpPr>
        <p:spPr>
          <a:xfrm>
            <a:off x="1437746" y="3557839"/>
            <a:ext cx="1323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6"/>
          <p:cNvSpPr txBox="1"/>
          <p:nvPr/>
        </p:nvSpPr>
        <p:spPr>
          <a:xfrm>
            <a:off x="1571949" y="3639625"/>
            <a:ext cx="1189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gradient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step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4" name="Google Shape;194;p26"/>
          <p:cNvCxnSpPr>
            <a:stCxn id="191" idx="0"/>
          </p:cNvCxnSpPr>
          <p:nvPr/>
        </p:nvCxnSpPr>
        <p:spPr>
          <a:xfrm flipH="1" rot="10800000">
            <a:off x="1352546" y="2298739"/>
            <a:ext cx="640800" cy="1173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6"/>
          <p:cNvSpPr txBox="1"/>
          <p:nvPr/>
        </p:nvSpPr>
        <p:spPr>
          <a:xfrm>
            <a:off x="626650" y="2396825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momentum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step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>
            <a:off x="1995942" y="2318571"/>
            <a:ext cx="1323600" cy="0"/>
          </a:xfrm>
          <a:prstGeom prst="straightConnector1">
            <a:avLst/>
          </a:prstGeom>
          <a:noFill/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6"/>
          <p:cNvCxnSpPr>
            <a:stCxn id="191" idx="7"/>
          </p:cNvCxnSpPr>
          <p:nvPr/>
        </p:nvCxnSpPr>
        <p:spPr>
          <a:xfrm flipH="1" rot="10800000">
            <a:off x="1412792" y="2325494"/>
            <a:ext cx="1881900" cy="117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6"/>
          <p:cNvSpPr txBox="1"/>
          <p:nvPr/>
        </p:nvSpPr>
        <p:spPr>
          <a:xfrm>
            <a:off x="2417513" y="2816304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actual step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486350" y="1845825"/>
            <a:ext cx="3217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Ordinary momentum update: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25" y="1006650"/>
            <a:ext cx="64103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</a:t>
            </a:r>
            <a:endParaRPr sz="3000"/>
          </a:p>
        </p:txBody>
      </p:sp>
      <p:sp>
        <p:nvSpPr>
          <p:cNvPr id="207" name="Google Shape;207;p27"/>
          <p:cNvSpPr/>
          <p:nvPr/>
        </p:nvSpPr>
        <p:spPr>
          <a:xfrm>
            <a:off x="1148121" y="2942820"/>
            <a:ext cx="170400" cy="170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7"/>
          <p:cNvCxnSpPr>
            <a:stCxn id="207" idx="6"/>
          </p:cNvCxnSpPr>
          <p:nvPr/>
        </p:nvCxnSpPr>
        <p:spPr>
          <a:xfrm>
            <a:off x="1318521" y="3028020"/>
            <a:ext cx="1323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 txBox="1"/>
          <p:nvPr/>
        </p:nvSpPr>
        <p:spPr>
          <a:xfrm>
            <a:off x="1452724" y="3109806"/>
            <a:ext cx="1189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gradient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step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0" name="Google Shape;210;p27"/>
          <p:cNvCxnSpPr>
            <a:stCxn id="207" idx="0"/>
          </p:cNvCxnSpPr>
          <p:nvPr/>
        </p:nvCxnSpPr>
        <p:spPr>
          <a:xfrm flipH="1" rot="10800000">
            <a:off x="1233321" y="1768920"/>
            <a:ext cx="640800" cy="1173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7"/>
          <p:cNvSpPr txBox="1"/>
          <p:nvPr/>
        </p:nvSpPr>
        <p:spPr>
          <a:xfrm>
            <a:off x="507425" y="186700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momentum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step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>
            <a:off x="1876717" y="1788753"/>
            <a:ext cx="1323600" cy="0"/>
          </a:xfrm>
          <a:prstGeom prst="straightConnector1">
            <a:avLst/>
          </a:prstGeom>
          <a:noFill/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7"/>
          <p:cNvCxnSpPr>
            <a:stCxn id="207" idx="7"/>
          </p:cNvCxnSpPr>
          <p:nvPr/>
        </p:nvCxnSpPr>
        <p:spPr>
          <a:xfrm flipH="1" rot="10800000">
            <a:off x="1293567" y="1795675"/>
            <a:ext cx="1881900" cy="117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7"/>
          <p:cNvSpPr txBox="1"/>
          <p:nvPr/>
        </p:nvSpPr>
        <p:spPr>
          <a:xfrm>
            <a:off x="2298288" y="228648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actual step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876546" y="2972670"/>
            <a:ext cx="170400" cy="170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7"/>
          <p:cNvCxnSpPr/>
          <p:nvPr/>
        </p:nvCxnSpPr>
        <p:spPr>
          <a:xfrm flipH="1" rot="10800000">
            <a:off x="5004777" y="1798770"/>
            <a:ext cx="640800" cy="1173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7"/>
          <p:cNvSpPr txBox="1"/>
          <p:nvPr/>
        </p:nvSpPr>
        <p:spPr>
          <a:xfrm>
            <a:off x="4278880" y="189685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momentum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step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>
            <a:off x="5645571" y="1803089"/>
            <a:ext cx="11775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 txBox="1"/>
          <p:nvPr/>
        </p:nvSpPr>
        <p:spPr>
          <a:xfrm>
            <a:off x="6785825" y="1490775"/>
            <a:ext cx="2109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“lookahead” gradient step (bit different than original)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0" name="Google Shape;220;p27"/>
          <p:cNvCxnSpPr>
            <a:stCxn id="215" idx="7"/>
          </p:cNvCxnSpPr>
          <p:nvPr/>
        </p:nvCxnSpPr>
        <p:spPr>
          <a:xfrm flipH="1" rot="10800000">
            <a:off x="5021992" y="2202625"/>
            <a:ext cx="1786800" cy="795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7"/>
          <p:cNvSpPr txBox="1"/>
          <p:nvPr/>
        </p:nvSpPr>
        <p:spPr>
          <a:xfrm>
            <a:off x="5930763" y="252343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actual step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185150" y="1014125"/>
            <a:ext cx="24240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 update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5004775" y="1022388"/>
            <a:ext cx="27045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Nesterov momentum update</a:t>
            </a:r>
            <a:endParaRPr/>
          </a:p>
        </p:txBody>
      </p:sp>
      <p:cxnSp>
        <p:nvCxnSpPr>
          <p:cNvPr id="224" name="Google Shape;224;p27"/>
          <p:cNvCxnSpPr/>
          <p:nvPr/>
        </p:nvCxnSpPr>
        <p:spPr>
          <a:xfrm>
            <a:off x="3763225" y="883050"/>
            <a:ext cx="0" cy="3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</a:t>
            </a:r>
            <a:endParaRPr sz="3000"/>
          </a:p>
        </p:txBody>
      </p:sp>
      <p:sp>
        <p:nvSpPr>
          <p:cNvPr id="231" name="Google Shape;231;p28"/>
          <p:cNvSpPr/>
          <p:nvPr/>
        </p:nvSpPr>
        <p:spPr>
          <a:xfrm>
            <a:off x="1148121" y="2942820"/>
            <a:ext cx="170400" cy="170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8"/>
          <p:cNvCxnSpPr>
            <a:stCxn id="231" idx="6"/>
          </p:cNvCxnSpPr>
          <p:nvPr/>
        </p:nvCxnSpPr>
        <p:spPr>
          <a:xfrm>
            <a:off x="1318521" y="3028020"/>
            <a:ext cx="1323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 txBox="1"/>
          <p:nvPr/>
        </p:nvSpPr>
        <p:spPr>
          <a:xfrm>
            <a:off x="1452724" y="3109806"/>
            <a:ext cx="1189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gradient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step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4" name="Google Shape;234;p28"/>
          <p:cNvCxnSpPr>
            <a:stCxn id="231" idx="0"/>
          </p:cNvCxnSpPr>
          <p:nvPr/>
        </p:nvCxnSpPr>
        <p:spPr>
          <a:xfrm flipH="1" rot="10800000">
            <a:off x="1233321" y="1768920"/>
            <a:ext cx="640800" cy="1173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8"/>
          <p:cNvSpPr txBox="1"/>
          <p:nvPr/>
        </p:nvSpPr>
        <p:spPr>
          <a:xfrm>
            <a:off x="507425" y="186700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momentum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step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36" name="Google Shape;236;p28"/>
          <p:cNvCxnSpPr/>
          <p:nvPr/>
        </p:nvCxnSpPr>
        <p:spPr>
          <a:xfrm>
            <a:off x="1876717" y="1788753"/>
            <a:ext cx="1323600" cy="0"/>
          </a:xfrm>
          <a:prstGeom prst="straightConnector1">
            <a:avLst/>
          </a:prstGeom>
          <a:noFill/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1" idx="7"/>
          </p:cNvCxnSpPr>
          <p:nvPr/>
        </p:nvCxnSpPr>
        <p:spPr>
          <a:xfrm flipH="1" rot="10800000">
            <a:off x="1293567" y="1795675"/>
            <a:ext cx="1881900" cy="117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8"/>
          <p:cNvSpPr txBox="1"/>
          <p:nvPr/>
        </p:nvSpPr>
        <p:spPr>
          <a:xfrm>
            <a:off x="2298288" y="228648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actual step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4876546" y="2972670"/>
            <a:ext cx="170400" cy="170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8"/>
          <p:cNvCxnSpPr/>
          <p:nvPr/>
        </p:nvCxnSpPr>
        <p:spPr>
          <a:xfrm flipH="1" rot="10800000">
            <a:off x="5004777" y="1798770"/>
            <a:ext cx="640800" cy="1173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278880" y="189685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momentum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step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5645571" y="1803089"/>
            <a:ext cx="11775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 txBox="1"/>
          <p:nvPr/>
        </p:nvSpPr>
        <p:spPr>
          <a:xfrm>
            <a:off x="6785825" y="1490775"/>
            <a:ext cx="2109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“lookahead” gradient step (bit different than original)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4" name="Google Shape;244;p28"/>
          <p:cNvCxnSpPr>
            <a:stCxn id="239" idx="7"/>
          </p:cNvCxnSpPr>
          <p:nvPr/>
        </p:nvCxnSpPr>
        <p:spPr>
          <a:xfrm flipH="1" rot="10800000">
            <a:off x="5021992" y="2202625"/>
            <a:ext cx="1786800" cy="795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8"/>
          <p:cNvSpPr txBox="1"/>
          <p:nvPr/>
        </p:nvSpPr>
        <p:spPr>
          <a:xfrm>
            <a:off x="5930763" y="2523436"/>
            <a:ext cx="1455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actual step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185150" y="1090325"/>
            <a:ext cx="24240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 update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5004775" y="1022388"/>
            <a:ext cx="27045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Nesterov momentum update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915" y="3449641"/>
            <a:ext cx="4421166" cy="10526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6671379" y="3519720"/>
            <a:ext cx="1030500" cy="3963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5626973" y="3108350"/>
            <a:ext cx="3522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Nesterov: the only difference...</a:t>
            </a:r>
            <a:endParaRPr sz="1800">
              <a:solidFill>
                <a:srgbClr val="FF00FF"/>
              </a:solidFill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>
            <a:off x="3763225" y="8830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</a:t>
            </a:r>
            <a:endParaRPr sz="3000"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40" y="784016"/>
            <a:ext cx="4421166" cy="10526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9"/>
          <p:cNvSpPr txBox="1"/>
          <p:nvPr/>
        </p:nvSpPr>
        <p:spPr>
          <a:xfrm>
            <a:off x="5151075" y="707800"/>
            <a:ext cx="4342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Slightly inconvenient…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usually we have :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650" y="1443072"/>
            <a:ext cx="183202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/>
          <p:nvPr/>
        </p:nvSpPr>
        <p:spPr>
          <a:xfrm>
            <a:off x="2880200" y="841775"/>
            <a:ext cx="1691700" cy="393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</a:t>
            </a:r>
            <a:endParaRPr sz="3000"/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40" y="784016"/>
            <a:ext cx="4421166" cy="10526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30"/>
          <p:cNvSpPr txBox="1"/>
          <p:nvPr/>
        </p:nvSpPr>
        <p:spPr>
          <a:xfrm>
            <a:off x="5151075" y="707800"/>
            <a:ext cx="4342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Slightly inconvenient…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usually we have :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650" y="1443072"/>
            <a:ext cx="1832029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0"/>
          <p:cNvCxnSpPr/>
          <p:nvPr/>
        </p:nvCxnSpPr>
        <p:spPr>
          <a:xfrm>
            <a:off x="140300" y="2079675"/>
            <a:ext cx="874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0"/>
          <p:cNvSpPr txBox="1"/>
          <p:nvPr/>
        </p:nvSpPr>
        <p:spPr>
          <a:xfrm>
            <a:off x="222825" y="2253000"/>
            <a:ext cx="5900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Variable transform and rearranging saves the day:</a:t>
            </a:r>
            <a:endParaRPr sz="1800"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231" y="2229000"/>
            <a:ext cx="3163768" cy="485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30"/>
          <p:cNvSpPr/>
          <p:nvPr/>
        </p:nvSpPr>
        <p:spPr>
          <a:xfrm>
            <a:off x="2880200" y="841775"/>
            <a:ext cx="1691700" cy="393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</a:t>
            </a:r>
            <a:endParaRPr sz="3000"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40" y="784016"/>
            <a:ext cx="4421166" cy="10526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1"/>
          <p:cNvSpPr txBox="1"/>
          <p:nvPr/>
        </p:nvSpPr>
        <p:spPr>
          <a:xfrm>
            <a:off x="5151075" y="707800"/>
            <a:ext cx="4342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Slightly inconvenient…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usually we have :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650" y="1443072"/>
            <a:ext cx="1832029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1"/>
          <p:cNvCxnSpPr/>
          <p:nvPr/>
        </p:nvCxnSpPr>
        <p:spPr>
          <a:xfrm>
            <a:off x="140300" y="2079675"/>
            <a:ext cx="874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1"/>
          <p:cNvSpPr txBox="1"/>
          <p:nvPr/>
        </p:nvSpPr>
        <p:spPr>
          <a:xfrm>
            <a:off x="222825" y="2253000"/>
            <a:ext cx="5900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Variable transform and rearranging saves the day:</a:t>
            </a:r>
            <a:endParaRPr sz="1800"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231" y="2229000"/>
            <a:ext cx="3163768" cy="485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31"/>
          <p:cNvSpPr/>
          <p:nvPr/>
        </p:nvSpPr>
        <p:spPr>
          <a:xfrm>
            <a:off x="2880200" y="841775"/>
            <a:ext cx="1691700" cy="393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262150" y="2670025"/>
            <a:ext cx="5322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Replace all thetas with phis, rearrange and obtain:</a:t>
            </a:r>
            <a:endParaRPr sz="1800"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150" y="3248197"/>
            <a:ext cx="4135944" cy="105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6300" y="3279225"/>
            <a:ext cx="40195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95175" y="73200"/>
            <a:ext cx="9444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Nesterov Momentum update: another view</a:t>
            </a:r>
            <a:endParaRPr sz="30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25" y="749327"/>
            <a:ext cx="7635426" cy="387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2"/>
          <p:cNvCxnSpPr/>
          <p:nvPr/>
        </p:nvCxnSpPr>
        <p:spPr>
          <a:xfrm>
            <a:off x="184400" y="3124925"/>
            <a:ext cx="504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ptim3.gif"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672" y="529513"/>
            <a:ext cx="3636751" cy="362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3"/>
          <p:cNvCxnSpPr/>
          <p:nvPr/>
        </p:nvCxnSpPr>
        <p:spPr>
          <a:xfrm rot="10800000">
            <a:off x="5636475" y="1196675"/>
            <a:ext cx="998700" cy="82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3"/>
          <p:cNvSpPr txBox="1"/>
          <p:nvPr/>
        </p:nvSpPr>
        <p:spPr>
          <a:xfrm>
            <a:off x="6566675" y="1384525"/>
            <a:ext cx="2888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nag =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Nesterov Accelerated Gradient</a:t>
            </a:r>
            <a:endParaRPr sz="2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20675" y="496725"/>
            <a:ext cx="80250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Parameter Updates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AdaGrad update</a:t>
            </a:r>
            <a:endParaRPr sz="3000"/>
          </a:p>
        </p:txBody>
      </p:sp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262075"/>
            <a:ext cx="60102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/>
          <p:nvPr/>
        </p:nvSpPr>
        <p:spPr>
          <a:xfrm>
            <a:off x="3350600" y="1658800"/>
            <a:ext cx="30189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2918550" y="2334388"/>
            <a:ext cx="6010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Added element-wise scaling of the gradient based on the historical sum of squares in each dimension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6726000" y="49525"/>
            <a:ext cx="2418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[Duchi et al., 2011]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5"/>
          <p:cNvSpPr/>
          <p:nvPr/>
        </p:nvSpPr>
        <p:spPr>
          <a:xfrm rot="5400000">
            <a:off x="4151278" y="2037679"/>
            <a:ext cx="4251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 rot="5400000">
            <a:off x="3540700" y="-99207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 rot="5400000">
            <a:off x="3665266" y="-372087"/>
            <a:ext cx="13971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 rot="5400000">
            <a:off x="3816430" y="379504"/>
            <a:ext cx="10944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/>
          <p:nvPr/>
        </p:nvSpPr>
        <p:spPr>
          <a:xfrm rot="5400000">
            <a:off x="3943963" y="1014792"/>
            <a:ext cx="8394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 rot="5400000">
            <a:off x="4057760" y="1581037"/>
            <a:ext cx="611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2450375" y="3650690"/>
            <a:ext cx="135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4273650" y="296732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760200" y="3971375"/>
            <a:ext cx="7523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What happens with AdaGrad?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AdaGrad update</a:t>
            </a:r>
            <a:endParaRPr sz="3000"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262075"/>
            <a:ext cx="60102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/>
          <p:nvPr/>
        </p:nvSpPr>
        <p:spPr>
          <a:xfrm>
            <a:off x="3350600" y="1658800"/>
            <a:ext cx="30189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6"/>
          <p:cNvSpPr/>
          <p:nvPr/>
        </p:nvSpPr>
        <p:spPr>
          <a:xfrm rot="5400000">
            <a:off x="4151278" y="2037679"/>
            <a:ext cx="4251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 rot="5400000">
            <a:off x="3540700" y="-99207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/>
          <p:nvPr/>
        </p:nvSpPr>
        <p:spPr>
          <a:xfrm rot="5400000">
            <a:off x="3665266" y="-372087"/>
            <a:ext cx="13971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 rot="5400000">
            <a:off x="3816430" y="379504"/>
            <a:ext cx="10944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 rot="5400000">
            <a:off x="3943963" y="1014792"/>
            <a:ext cx="8394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 rot="5400000">
            <a:off x="4057760" y="1581037"/>
            <a:ext cx="611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2450375" y="3650690"/>
            <a:ext cx="135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4273650" y="296732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760200" y="3971375"/>
            <a:ext cx="7523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Q2: What happens to the step size over long time?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AdaGrad update</a:t>
            </a:r>
            <a:endParaRPr sz="3000"/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262075"/>
            <a:ext cx="60102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/>
          <p:nvPr/>
        </p:nvSpPr>
        <p:spPr>
          <a:xfrm>
            <a:off x="3350600" y="1658800"/>
            <a:ext cx="30189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7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RMSProp update</a:t>
            </a:r>
            <a:endParaRPr sz="3000"/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262075"/>
            <a:ext cx="60102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/>
        </p:nvSpPr>
        <p:spPr>
          <a:xfrm>
            <a:off x="5941950" y="49525"/>
            <a:ext cx="320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[Tieleman and Hinton, 2012]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359" name="Google Shape;359;p37"/>
          <p:cNvCxnSpPr/>
          <p:nvPr/>
        </p:nvCxnSpPr>
        <p:spPr>
          <a:xfrm>
            <a:off x="3259825" y="2178725"/>
            <a:ext cx="0" cy="64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0" name="Google Shape;3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50" y="3042075"/>
            <a:ext cx="62103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7"/>
          <p:cNvSpPr/>
          <p:nvPr/>
        </p:nvSpPr>
        <p:spPr>
          <a:xfrm>
            <a:off x="214575" y="3276325"/>
            <a:ext cx="6511500" cy="28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67925" y="1502002"/>
            <a:ext cx="6511500" cy="23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25" y="150850"/>
            <a:ext cx="5869350" cy="33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6255550" y="236125"/>
            <a:ext cx="2789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Introduced in a slide in Geoff Hinton’s Coursera class, lecture 6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25" y="150850"/>
            <a:ext cx="5869350" cy="33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6255550" y="236125"/>
            <a:ext cx="2789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Introduced in a slide in Geoff Hinton’s Coursera class, lecture 6</a:t>
            </a:r>
            <a:endParaRPr sz="1800"/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63" y="3699638"/>
            <a:ext cx="5476875" cy="74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39"/>
          <p:cNvSpPr txBox="1"/>
          <p:nvPr/>
        </p:nvSpPr>
        <p:spPr>
          <a:xfrm>
            <a:off x="288850" y="3680700"/>
            <a:ext cx="2434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Cited by several papers as: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ptim3.gif"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672" y="529513"/>
            <a:ext cx="3636751" cy="3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0"/>
          <p:cNvSpPr txBox="1"/>
          <p:nvPr/>
        </p:nvSpPr>
        <p:spPr>
          <a:xfrm>
            <a:off x="6891175" y="1603025"/>
            <a:ext cx="1411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adagrad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rmsprop</a:t>
            </a:r>
            <a:endParaRPr sz="1800"/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6354575" y="1757750"/>
            <a:ext cx="4209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Adam update</a:t>
            </a:r>
            <a:endParaRPr sz="3000"/>
          </a:p>
        </p:txBody>
      </p:sp>
      <p:sp>
        <p:nvSpPr>
          <p:cNvPr id="393" name="Google Shape;393;p41"/>
          <p:cNvSpPr txBox="1"/>
          <p:nvPr/>
        </p:nvSpPr>
        <p:spPr>
          <a:xfrm>
            <a:off x="5941950" y="49525"/>
            <a:ext cx="320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[Kingma and Ba, 2014]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394" name="Google Shape;3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570100"/>
            <a:ext cx="62960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/>
        </p:nvSpPr>
        <p:spPr>
          <a:xfrm>
            <a:off x="359250" y="673950"/>
            <a:ext cx="4126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(incomplete, but close)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2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Adam update</a:t>
            </a:r>
            <a:endParaRPr sz="3000"/>
          </a:p>
        </p:txBody>
      </p:sp>
      <p:sp>
        <p:nvSpPr>
          <p:cNvPr id="402" name="Google Shape;402;p42"/>
          <p:cNvSpPr txBox="1"/>
          <p:nvPr/>
        </p:nvSpPr>
        <p:spPr>
          <a:xfrm>
            <a:off x="5941950" y="49525"/>
            <a:ext cx="320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[Kingma and Ba, 2014]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403" name="Google Shape;4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570100"/>
            <a:ext cx="62960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2"/>
          <p:cNvSpPr txBox="1"/>
          <p:nvPr/>
        </p:nvSpPr>
        <p:spPr>
          <a:xfrm>
            <a:off x="359250" y="673950"/>
            <a:ext cx="4126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(incomplete, but close)</a:t>
            </a:r>
            <a:endParaRPr sz="1800"/>
          </a:p>
        </p:txBody>
      </p:sp>
      <p:sp>
        <p:nvSpPr>
          <p:cNvPr id="405" name="Google Shape;405;p42"/>
          <p:cNvSpPr/>
          <p:nvPr/>
        </p:nvSpPr>
        <p:spPr>
          <a:xfrm>
            <a:off x="362703" y="1834240"/>
            <a:ext cx="6569100" cy="21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7020509" y="1532888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momentum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407" name="Google Shape;407;p42"/>
          <p:cNvSpPr/>
          <p:nvPr/>
        </p:nvSpPr>
        <p:spPr>
          <a:xfrm>
            <a:off x="361375" y="2077251"/>
            <a:ext cx="6569100" cy="46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 txBox="1"/>
          <p:nvPr/>
        </p:nvSpPr>
        <p:spPr>
          <a:xfrm>
            <a:off x="7006736" y="2406641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RMSProp-like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359250" y="2771950"/>
            <a:ext cx="8145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Looks a bit like RMSProp with momentum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43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Adam update</a:t>
            </a:r>
            <a:endParaRPr sz="3000"/>
          </a:p>
        </p:txBody>
      </p:sp>
      <p:sp>
        <p:nvSpPr>
          <p:cNvPr id="416" name="Google Shape;416;p43"/>
          <p:cNvSpPr txBox="1"/>
          <p:nvPr/>
        </p:nvSpPr>
        <p:spPr>
          <a:xfrm>
            <a:off x="5941950" y="49525"/>
            <a:ext cx="320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[Kingma and Ba, 2014]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417" name="Google Shape;4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570100"/>
            <a:ext cx="62960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/>
          <p:cNvSpPr txBox="1"/>
          <p:nvPr/>
        </p:nvSpPr>
        <p:spPr>
          <a:xfrm>
            <a:off x="359250" y="673950"/>
            <a:ext cx="4126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(incomplete, but close)</a:t>
            </a:r>
            <a:endParaRPr sz="1800"/>
          </a:p>
        </p:txBody>
      </p:sp>
      <p:sp>
        <p:nvSpPr>
          <p:cNvPr id="419" name="Google Shape;419;p43"/>
          <p:cNvSpPr/>
          <p:nvPr/>
        </p:nvSpPr>
        <p:spPr>
          <a:xfrm>
            <a:off x="362703" y="1834240"/>
            <a:ext cx="6569100" cy="21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 txBox="1"/>
          <p:nvPr/>
        </p:nvSpPr>
        <p:spPr>
          <a:xfrm>
            <a:off x="7020509" y="1532888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momentum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361375" y="2077251"/>
            <a:ext cx="6569100" cy="46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 txBox="1"/>
          <p:nvPr/>
        </p:nvSpPr>
        <p:spPr>
          <a:xfrm>
            <a:off x="7006736" y="2406641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RMSProp-like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359250" y="2771950"/>
            <a:ext cx="8145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Looks a bit like RMSProp with momentum</a:t>
            </a:r>
            <a:endParaRPr sz="2400"/>
          </a:p>
        </p:txBody>
      </p:sp>
      <p:pic>
        <p:nvPicPr>
          <p:cNvPr id="424" name="Google Shape;4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00" y="3432975"/>
            <a:ext cx="62103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713150"/>
            <a:ext cx="49911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a neural network, main loop: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44"/>
          <p:cNvSpPr txBox="1"/>
          <p:nvPr/>
        </p:nvSpPr>
        <p:spPr>
          <a:xfrm>
            <a:off x="346625" y="239325"/>
            <a:ext cx="860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SGD, SGD+Momentum, Adagrad, RMSProp, Adam all have </a:t>
            </a:r>
            <a:r>
              <a:rPr b="1" lang="en" sz="2400"/>
              <a:t>learning rate </a:t>
            </a:r>
            <a:r>
              <a:rPr lang="en" sz="2400"/>
              <a:t>as a hyperparameter.</a:t>
            </a:r>
            <a:endParaRPr sz="2400"/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0" y="1215075"/>
            <a:ext cx="3415626" cy="308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2" name="Google Shape;432;p44"/>
          <p:cNvSpPr txBox="1"/>
          <p:nvPr/>
        </p:nvSpPr>
        <p:spPr>
          <a:xfrm>
            <a:off x="4483900" y="2589925"/>
            <a:ext cx="4316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Which one of these learning rates is best to use?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346625" y="239325"/>
            <a:ext cx="860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SGD, SGD+Momentum, Adagrad, RMSProp, Adam all have </a:t>
            </a:r>
            <a:r>
              <a:rPr b="1" lang="en" sz="2400"/>
              <a:t>learning rate </a:t>
            </a:r>
            <a:r>
              <a:rPr lang="en" sz="2400"/>
              <a:t>as a hyperparameter.</a:t>
            </a:r>
            <a:endParaRPr sz="2400"/>
          </a:p>
        </p:txBody>
      </p:sp>
      <p:pic>
        <p:nvPicPr>
          <p:cNvPr id="439" name="Google Shape;4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0" y="1215075"/>
            <a:ext cx="3415626" cy="308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" name="Google Shape;440;p45"/>
          <p:cNvSpPr txBox="1"/>
          <p:nvPr/>
        </p:nvSpPr>
        <p:spPr>
          <a:xfrm>
            <a:off x="4250150" y="1394700"/>
            <a:ext cx="47040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=&gt; Learning rate decay over time!</a:t>
            </a:r>
            <a:endParaRPr b="1" sz="1800"/>
          </a:p>
        </p:txBody>
      </p:sp>
      <p:sp>
        <p:nvSpPr>
          <p:cNvPr id="441" name="Google Shape;441;p45"/>
          <p:cNvSpPr txBox="1"/>
          <p:nvPr/>
        </p:nvSpPr>
        <p:spPr>
          <a:xfrm>
            <a:off x="4316575" y="1873375"/>
            <a:ext cx="47040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decay: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decay learning rate by half every few epochs.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exponential decay: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1/t decay:</a:t>
            </a:r>
            <a:endParaRPr b="1"/>
          </a:p>
        </p:txBody>
      </p:sp>
      <p:pic>
        <p:nvPicPr>
          <p:cNvPr id="442" name="Google Shape;4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38" y="3073849"/>
            <a:ext cx="13620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238" y="3903150"/>
            <a:ext cx="19335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46"/>
          <p:cNvSpPr txBox="1"/>
          <p:nvPr/>
        </p:nvSpPr>
        <p:spPr>
          <a:xfrm>
            <a:off x="220225" y="140925"/>
            <a:ext cx="8465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 order optimization methods</a:t>
            </a:r>
            <a:endParaRPr sz="3000"/>
          </a:p>
        </p:txBody>
      </p:sp>
      <p:pic>
        <p:nvPicPr>
          <p:cNvPr id="450" name="Google Shape;4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" y="1328850"/>
            <a:ext cx="77343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1" name="Google Shape;451;p46"/>
          <p:cNvSpPr txBox="1"/>
          <p:nvPr/>
        </p:nvSpPr>
        <p:spPr>
          <a:xfrm>
            <a:off x="449275" y="872125"/>
            <a:ext cx="437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second-order Taylor expansion:</a:t>
            </a:r>
            <a:endParaRPr sz="1800"/>
          </a:p>
        </p:txBody>
      </p:sp>
      <p:pic>
        <p:nvPicPr>
          <p:cNvPr id="452" name="Google Shape;4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13" y="3002900"/>
            <a:ext cx="3324225" cy="552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3" name="Google Shape;453;p46"/>
          <p:cNvSpPr txBox="1"/>
          <p:nvPr/>
        </p:nvSpPr>
        <p:spPr>
          <a:xfrm>
            <a:off x="546175" y="2515888"/>
            <a:ext cx="762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Solving for the critical point we obtain the Newton parameter update:</a:t>
            </a:r>
            <a:endParaRPr sz="1800"/>
          </a:p>
        </p:txBody>
      </p:sp>
      <p:sp>
        <p:nvSpPr>
          <p:cNvPr id="454" name="Google Shape;454;p46"/>
          <p:cNvSpPr txBox="1"/>
          <p:nvPr/>
        </p:nvSpPr>
        <p:spPr>
          <a:xfrm>
            <a:off x="625450" y="3920125"/>
            <a:ext cx="8139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what is nice about this update?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47"/>
          <p:cNvSpPr txBox="1"/>
          <p:nvPr/>
        </p:nvSpPr>
        <p:spPr>
          <a:xfrm>
            <a:off x="220225" y="140925"/>
            <a:ext cx="8465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 order optimization methods</a:t>
            </a:r>
            <a:endParaRPr sz="3000"/>
          </a:p>
        </p:txBody>
      </p:sp>
      <p:pic>
        <p:nvPicPr>
          <p:cNvPr id="461" name="Google Shape;4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" y="1328850"/>
            <a:ext cx="77343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2" name="Google Shape;462;p47"/>
          <p:cNvSpPr txBox="1"/>
          <p:nvPr/>
        </p:nvSpPr>
        <p:spPr>
          <a:xfrm>
            <a:off x="449275" y="872125"/>
            <a:ext cx="437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second-order Taylor expansion:</a:t>
            </a:r>
            <a:endParaRPr sz="1800"/>
          </a:p>
        </p:txBody>
      </p:sp>
      <p:pic>
        <p:nvPicPr>
          <p:cNvPr id="463" name="Google Shape;4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13" y="3002900"/>
            <a:ext cx="3324225" cy="552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4" name="Google Shape;464;p47"/>
          <p:cNvSpPr txBox="1"/>
          <p:nvPr/>
        </p:nvSpPr>
        <p:spPr>
          <a:xfrm>
            <a:off x="546175" y="2515888"/>
            <a:ext cx="762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Solving for the critical point we obtain the Newton parameter update:</a:t>
            </a:r>
            <a:endParaRPr sz="1800"/>
          </a:p>
        </p:txBody>
      </p:sp>
      <p:sp>
        <p:nvSpPr>
          <p:cNvPr id="465" name="Google Shape;465;p47"/>
          <p:cNvSpPr txBox="1"/>
          <p:nvPr/>
        </p:nvSpPr>
        <p:spPr>
          <a:xfrm>
            <a:off x="625450" y="3920125"/>
            <a:ext cx="8139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Q2: why is this impractical for training Deep Neural Nets?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4351775" y="2995150"/>
            <a:ext cx="437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notice: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 hyperparameters! (e.g. learning rate)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48"/>
          <p:cNvSpPr txBox="1"/>
          <p:nvPr/>
        </p:nvSpPr>
        <p:spPr>
          <a:xfrm>
            <a:off x="220225" y="140925"/>
            <a:ext cx="8465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Second order optimization methods</a:t>
            </a:r>
            <a:endParaRPr sz="3000"/>
          </a:p>
        </p:txBody>
      </p:sp>
      <p:sp>
        <p:nvSpPr>
          <p:cNvPr id="473" name="Google Shape;473;p48"/>
          <p:cNvSpPr txBox="1"/>
          <p:nvPr/>
        </p:nvSpPr>
        <p:spPr>
          <a:xfrm>
            <a:off x="431650" y="1629725"/>
            <a:ext cx="8360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Quasi-Newton methods (</a:t>
            </a:r>
            <a:r>
              <a:rPr b="1" lang="en" sz="2400"/>
              <a:t>BGFS</a:t>
            </a:r>
            <a:r>
              <a:rPr lang="en" sz="2400"/>
              <a:t> most popular):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instead of inverting the Hessian (O(n^3)), approximate inverse Hessian with rank 1 updates over time (O(n^2) each).</a:t>
            </a:r>
            <a:endParaRPr i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L-BFGS</a:t>
            </a:r>
            <a:r>
              <a:rPr lang="en" sz="2400"/>
              <a:t> (Limited memory BFGS):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Does not form/store the full inverse Hessian.</a:t>
            </a:r>
            <a:endParaRPr i="1" sz="2400"/>
          </a:p>
        </p:txBody>
      </p:sp>
      <p:pic>
        <p:nvPicPr>
          <p:cNvPr id="474" name="Google Shape;4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13" y="877750"/>
            <a:ext cx="3324225" cy="552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6" y="1198922"/>
            <a:ext cx="6306225" cy="21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9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49"/>
          <p:cNvSpPr txBox="1"/>
          <p:nvPr/>
        </p:nvSpPr>
        <p:spPr>
          <a:xfrm>
            <a:off x="359250" y="106225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Adam update</a:t>
            </a:r>
            <a:endParaRPr sz="3000"/>
          </a:p>
        </p:txBody>
      </p:sp>
      <p:sp>
        <p:nvSpPr>
          <p:cNvPr id="482" name="Google Shape;482;p49"/>
          <p:cNvSpPr txBox="1"/>
          <p:nvPr/>
        </p:nvSpPr>
        <p:spPr>
          <a:xfrm>
            <a:off x="5941950" y="49525"/>
            <a:ext cx="320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[Kingma and Ba, 2014]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83" name="Google Shape;483;p49"/>
          <p:cNvSpPr/>
          <p:nvPr/>
        </p:nvSpPr>
        <p:spPr>
          <a:xfrm>
            <a:off x="412625" y="2335525"/>
            <a:ext cx="6569100" cy="26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412625" y="3053500"/>
            <a:ext cx="6569100" cy="21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9"/>
          <p:cNvSpPr txBox="1"/>
          <p:nvPr/>
        </p:nvSpPr>
        <p:spPr>
          <a:xfrm>
            <a:off x="7057975" y="3152000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RMSProp-like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86" name="Google Shape;486;p49"/>
          <p:cNvSpPr/>
          <p:nvPr/>
        </p:nvSpPr>
        <p:spPr>
          <a:xfrm>
            <a:off x="412625" y="2632675"/>
            <a:ext cx="6569100" cy="396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"/>
          <p:cNvSpPr txBox="1"/>
          <p:nvPr/>
        </p:nvSpPr>
        <p:spPr>
          <a:xfrm>
            <a:off x="7052000" y="2381125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bias correction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(only relevant in first few iterations when t is small)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488" name="Google Shape;488;p49"/>
          <p:cNvSpPr/>
          <p:nvPr/>
        </p:nvSpPr>
        <p:spPr>
          <a:xfrm>
            <a:off x="412625" y="2104442"/>
            <a:ext cx="6569100" cy="21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"/>
          <p:cNvSpPr txBox="1"/>
          <p:nvPr/>
        </p:nvSpPr>
        <p:spPr>
          <a:xfrm>
            <a:off x="7070431" y="1803089"/>
            <a:ext cx="2046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momentum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289700" y="3656400"/>
            <a:ext cx="6569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The bias correction compensates for the fact that m,v are initialized at zero and need some time to “warm up”.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50"/>
          <p:cNvSpPr txBox="1"/>
          <p:nvPr/>
        </p:nvSpPr>
        <p:spPr>
          <a:xfrm>
            <a:off x="149750" y="370000"/>
            <a:ext cx="89943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L-BFGS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Usually works very well in full batch, deterministic mode 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i.e. if you have a single, deterministic f(x) then L-BFGS will probably work very nicely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Does not transfer very well to mini-batch setting</a:t>
            </a:r>
            <a:r>
              <a:rPr lang="en" sz="2400"/>
              <a:t>. Gives bad results. Adapting L-BFGS to large-scale, stochastic setting is an active area of research.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51"/>
          <p:cNvSpPr txBox="1"/>
          <p:nvPr/>
        </p:nvSpPr>
        <p:spPr>
          <a:xfrm>
            <a:off x="739950" y="1670225"/>
            <a:ext cx="76641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Adam</a:t>
            </a:r>
            <a:r>
              <a:rPr lang="en" sz="2400"/>
              <a:t> is a good default choice in most cases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If you can afford to do full batch updates then try out </a:t>
            </a:r>
            <a:r>
              <a:rPr b="1" lang="en" sz="2400"/>
              <a:t>L-BFGS </a:t>
            </a:r>
            <a:r>
              <a:rPr lang="en" sz="1800"/>
              <a:t>(and don’t forget to disable all sources of noise)</a:t>
            </a:r>
            <a:endParaRPr sz="1800"/>
          </a:p>
        </p:txBody>
      </p:sp>
      <p:sp>
        <p:nvSpPr>
          <p:cNvPr id="503" name="Google Shape;503;p51"/>
          <p:cNvSpPr txBox="1"/>
          <p:nvPr/>
        </p:nvSpPr>
        <p:spPr>
          <a:xfrm>
            <a:off x="845700" y="132150"/>
            <a:ext cx="5082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 practice: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713150"/>
            <a:ext cx="49911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1888825" y="1641650"/>
            <a:ext cx="52200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8"/>
          <p:cNvCxnSpPr>
            <a:endCxn id="90" idx="2"/>
          </p:cNvCxnSpPr>
          <p:nvPr/>
        </p:nvCxnSpPr>
        <p:spPr>
          <a:xfrm flipH="1" rot="10800000">
            <a:off x="2650225" y="2035250"/>
            <a:ext cx="1848600" cy="117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1847000" y="3271550"/>
            <a:ext cx="4656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simple gradient descent update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now: complicate.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a neural network, main loop: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ptim3.gif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622" y="507988"/>
            <a:ext cx="3636751" cy="3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6664600" y="4219775"/>
            <a:ext cx="2562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credits: Alec Radford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5400000">
            <a:off x="4151278" y="1047079"/>
            <a:ext cx="4251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 rot="5400000">
            <a:off x="3540700" y="-198267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 rot="5400000">
            <a:off x="3665266" y="-1362687"/>
            <a:ext cx="13971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 rot="5400000">
            <a:off x="3816430" y="-611096"/>
            <a:ext cx="10944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 rot="5400000">
            <a:off x="3943963" y="24192"/>
            <a:ext cx="8394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 rot="5400000">
            <a:off x="4057760" y="590437"/>
            <a:ext cx="611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28200" y="186475"/>
            <a:ext cx="8839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Suppose loss function is steep vertically but shallow horizontally:</a:t>
            </a:r>
            <a:endParaRPr sz="2200"/>
          </a:p>
        </p:txBody>
      </p:sp>
      <p:sp>
        <p:nvSpPr>
          <p:cNvPr id="113" name="Google Shape;113;p20"/>
          <p:cNvSpPr/>
          <p:nvPr/>
        </p:nvSpPr>
        <p:spPr>
          <a:xfrm>
            <a:off x="2450375" y="2660090"/>
            <a:ext cx="135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273650" y="197672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60200" y="3361775"/>
            <a:ext cx="7523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What is the trajectory along which we converge towards the minimum with SGD?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5400000">
            <a:off x="4151278" y="1047079"/>
            <a:ext cx="4251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/>
          <p:nvPr/>
        </p:nvSpPr>
        <p:spPr>
          <a:xfrm rot="5400000">
            <a:off x="3540700" y="-198267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5400000">
            <a:off x="3665266" y="-1362687"/>
            <a:ext cx="13971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 rot="5400000">
            <a:off x="3816430" y="-611096"/>
            <a:ext cx="10944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 rot="5400000">
            <a:off x="3943963" y="24192"/>
            <a:ext cx="8394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 rot="5400000">
            <a:off x="4057760" y="590437"/>
            <a:ext cx="611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28200" y="186475"/>
            <a:ext cx="8839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Suppose loss function is steep vertically but shallow horizontally:</a:t>
            </a:r>
            <a:endParaRPr sz="2200"/>
          </a:p>
        </p:txBody>
      </p:sp>
      <p:sp>
        <p:nvSpPr>
          <p:cNvPr id="128" name="Google Shape;128;p21"/>
          <p:cNvSpPr/>
          <p:nvPr/>
        </p:nvSpPr>
        <p:spPr>
          <a:xfrm>
            <a:off x="2450375" y="2660090"/>
            <a:ext cx="135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273650" y="197672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60200" y="3361775"/>
            <a:ext cx="7523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What is the trajectory along which we converge towards the minimum with SGD?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2592847" y="2727740"/>
            <a:ext cx="21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 rot="10800000">
            <a:off x="2520392" y="1857417"/>
            <a:ext cx="0" cy="79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 rot="5400000">
            <a:off x="4151278" y="1047079"/>
            <a:ext cx="4251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/>
          <p:nvPr/>
        </p:nvSpPr>
        <p:spPr>
          <a:xfrm rot="5400000">
            <a:off x="3540700" y="-198267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 rot="5400000">
            <a:off x="3665266" y="-1362687"/>
            <a:ext cx="13971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 rot="5400000">
            <a:off x="3816430" y="-611096"/>
            <a:ext cx="10944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3943963" y="24192"/>
            <a:ext cx="8394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5400000">
            <a:off x="4057760" y="590437"/>
            <a:ext cx="611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28200" y="186475"/>
            <a:ext cx="8839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Suppose loss function is steep vertically but shallow horizontally:</a:t>
            </a:r>
            <a:endParaRPr sz="2200"/>
          </a:p>
        </p:txBody>
      </p:sp>
      <p:sp>
        <p:nvSpPr>
          <p:cNvPr id="145" name="Google Shape;145;p22"/>
          <p:cNvSpPr/>
          <p:nvPr/>
        </p:nvSpPr>
        <p:spPr>
          <a:xfrm>
            <a:off x="2450375" y="2660090"/>
            <a:ext cx="135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273650" y="197672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60200" y="3361775"/>
            <a:ext cx="7523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What is the trajectory along which we converge towards the minimum with SGD? </a:t>
            </a:r>
            <a:r>
              <a:rPr lang="en" sz="2400">
                <a:solidFill>
                  <a:srgbClr val="FF0000"/>
                </a:solidFill>
              </a:rPr>
              <a:t>very slow progress along flat direction, jitter along steep one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2538800" y="1463050"/>
            <a:ext cx="1879000" cy="1240700"/>
          </a:xfrm>
          <a:custGeom>
            <a:rect b="b" l="l" r="r" t="t"/>
            <a:pathLst>
              <a:path extrusionOk="0" h="49628" w="75160">
                <a:moveTo>
                  <a:pt x="0" y="48481"/>
                </a:moveTo>
                <a:lnTo>
                  <a:pt x="4303" y="0"/>
                </a:lnTo>
                <a:lnTo>
                  <a:pt x="7172" y="49628"/>
                </a:lnTo>
                <a:lnTo>
                  <a:pt x="10328" y="2581"/>
                </a:lnTo>
                <a:lnTo>
                  <a:pt x="13196" y="47046"/>
                </a:lnTo>
                <a:lnTo>
                  <a:pt x="14344" y="4876"/>
                </a:lnTo>
                <a:lnTo>
                  <a:pt x="18360" y="43604"/>
                </a:lnTo>
                <a:lnTo>
                  <a:pt x="19507" y="8606"/>
                </a:lnTo>
                <a:lnTo>
                  <a:pt x="22663" y="41022"/>
                </a:lnTo>
                <a:lnTo>
                  <a:pt x="25245" y="12622"/>
                </a:lnTo>
                <a:lnTo>
                  <a:pt x="27827" y="41022"/>
                </a:lnTo>
                <a:lnTo>
                  <a:pt x="31269" y="13483"/>
                </a:lnTo>
                <a:lnTo>
                  <a:pt x="34712" y="39875"/>
                </a:lnTo>
                <a:lnTo>
                  <a:pt x="37867" y="14630"/>
                </a:lnTo>
                <a:lnTo>
                  <a:pt x="39015" y="37293"/>
                </a:lnTo>
                <a:lnTo>
                  <a:pt x="43318" y="16925"/>
                </a:lnTo>
                <a:lnTo>
                  <a:pt x="45326" y="34711"/>
                </a:lnTo>
                <a:lnTo>
                  <a:pt x="47621" y="18072"/>
                </a:lnTo>
                <a:lnTo>
                  <a:pt x="48481" y="33277"/>
                </a:lnTo>
                <a:lnTo>
                  <a:pt x="51350" y="18072"/>
                </a:lnTo>
                <a:lnTo>
                  <a:pt x="53358" y="30982"/>
                </a:lnTo>
                <a:lnTo>
                  <a:pt x="55366" y="18359"/>
                </a:lnTo>
                <a:lnTo>
                  <a:pt x="56801" y="28974"/>
                </a:lnTo>
                <a:lnTo>
                  <a:pt x="58809" y="20081"/>
                </a:lnTo>
                <a:lnTo>
                  <a:pt x="61390" y="28687"/>
                </a:lnTo>
                <a:lnTo>
                  <a:pt x="62825" y="20941"/>
                </a:lnTo>
                <a:lnTo>
                  <a:pt x="65407" y="30408"/>
                </a:lnTo>
                <a:lnTo>
                  <a:pt x="67702" y="20941"/>
                </a:lnTo>
                <a:lnTo>
                  <a:pt x="69997" y="30408"/>
                </a:lnTo>
                <a:lnTo>
                  <a:pt x="71431" y="21515"/>
                </a:lnTo>
                <a:lnTo>
                  <a:pt x="72005" y="30408"/>
                </a:lnTo>
                <a:lnTo>
                  <a:pt x="75160" y="2495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66556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95175" y="73200"/>
            <a:ext cx="5622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Momentum update</a:t>
            </a:r>
            <a:endParaRPr sz="30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2675775"/>
            <a:ext cx="6410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38" y="1058625"/>
            <a:ext cx="4143375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/>
          <p:nvPr/>
        </p:nvCxnSpPr>
        <p:spPr>
          <a:xfrm>
            <a:off x="3019325" y="1788450"/>
            <a:ext cx="0" cy="63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/>
          <p:nvPr/>
        </p:nvSpPr>
        <p:spPr>
          <a:xfrm>
            <a:off x="1427175" y="2911725"/>
            <a:ext cx="3643200" cy="23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95175" y="3693900"/>
            <a:ext cx="899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Physical interpretation as ball rolling down the loss function + friction (mu coefficient).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mu = usually ~0.5, 0.9, or 0.99 (Sometimes annealed over time, e.g. from 0.5 -&gt; 0.99)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